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88" r:id="rId3"/>
    <p:sldId id="258" r:id="rId4"/>
    <p:sldId id="259" r:id="rId5"/>
    <p:sldId id="260" r:id="rId6"/>
    <p:sldId id="261" r:id="rId7"/>
    <p:sldId id="262" r:id="rId8"/>
    <p:sldId id="289" r:id="rId9"/>
    <p:sldId id="263" r:id="rId10"/>
    <p:sldId id="264" r:id="rId11"/>
    <p:sldId id="290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95" r:id="rId21"/>
    <p:sldId id="293" r:id="rId22"/>
    <p:sldId id="275" r:id="rId23"/>
    <p:sldId id="276" r:id="rId24"/>
    <p:sldId id="296" r:id="rId25"/>
    <p:sldId id="277" r:id="rId26"/>
    <p:sldId id="278" r:id="rId27"/>
    <p:sldId id="279" r:id="rId28"/>
    <p:sldId id="281" r:id="rId29"/>
    <p:sldId id="280" r:id="rId30"/>
    <p:sldId id="282" r:id="rId31"/>
    <p:sldId id="283" r:id="rId32"/>
    <p:sldId id="284" r:id="rId33"/>
    <p:sldId id="285" r:id="rId34"/>
    <p:sldId id="286" r:id="rId35"/>
    <p:sldId id="287" r:id="rId36"/>
    <p:sldId id="294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00" autoAdjust="0"/>
    <p:restoredTop sz="94434" autoAdjust="0"/>
  </p:normalViewPr>
  <p:slideViewPr>
    <p:cSldViewPr snapToGrid="0">
      <p:cViewPr varScale="1">
        <p:scale>
          <a:sx n="65" d="100"/>
          <a:sy n="65" d="100"/>
        </p:scale>
        <p:origin x="-696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25345" y="5167745"/>
            <a:ext cx="3366654" cy="1371599"/>
          </a:xfrm>
        </p:spPr>
        <p:txBody>
          <a:bodyPr/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Презентацию </a:t>
            </a:r>
            <a:r>
              <a:rPr lang="ru-RU" sz="1800" b="1" dirty="0">
                <a:solidFill>
                  <a:schemeClr val="tx1"/>
                </a:solidFill>
                <a:latin typeface="Garamond" panose="02020404030301010803" pitchFamily="18" charset="0"/>
              </a:rPr>
              <a:t>подготовил</a:t>
            </a:r>
            <a:br>
              <a:rPr lang="ru-RU" sz="1800" b="1" dirty="0">
                <a:solidFill>
                  <a:schemeClr val="tx1"/>
                </a:solidFill>
                <a:latin typeface="Garamond" panose="02020404030301010803" pitchFamily="18" charset="0"/>
              </a:rPr>
            </a:br>
            <a:r>
              <a:rPr lang="ru-RU" sz="1800" b="1" dirty="0">
                <a:solidFill>
                  <a:schemeClr val="tx1"/>
                </a:solidFill>
                <a:latin typeface="Garamond" panose="02020404030301010803" pitchFamily="18" charset="0"/>
              </a:rPr>
              <a:t>ученик 3 «в» класса</a:t>
            </a:r>
            <a:br>
              <a:rPr lang="ru-RU" sz="1800" b="1" dirty="0">
                <a:solidFill>
                  <a:schemeClr val="tx1"/>
                </a:solidFill>
                <a:latin typeface="Garamond" panose="02020404030301010803" pitchFamily="18" charset="0"/>
              </a:rPr>
            </a:br>
            <a:r>
              <a:rPr lang="ru-RU" sz="1800" b="1" dirty="0">
                <a:solidFill>
                  <a:schemeClr val="tx1"/>
                </a:solidFill>
                <a:latin typeface="Garamond" panose="02020404030301010803" pitchFamily="18" charset="0"/>
              </a:rPr>
              <a:t>Чернышев Семён</a:t>
            </a:r>
            <a:br>
              <a:rPr lang="ru-RU" sz="1800" b="1" dirty="0">
                <a:solidFill>
                  <a:schemeClr val="tx1"/>
                </a:solidFill>
                <a:latin typeface="Garamond" panose="02020404030301010803" pitchFamily="18" charset="0"/>
              </a:rPr>
            </a:br>
            <a:r>
              <a:rPr lang="ru-RU" sz="1800" b="1" dirty="0">
                <a:solidFill>
                  <a:schemeClr val="tx1"/>
                </a:solidFill>
                <a:latin typeface="Garamond" panose="02020404030301010803" pitchFamily="18" charset="0"/>
              </a:rPr>
              <a:t>Классный руководитель: </a:t>
            </a:r>
            <a:r>
              <a:rPr lang="ru-RU" sz="18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Garamond" panose="02020404030301010803" pitchFamily="18" charset="0"/>
              </a:rPr>
            </a:br>
            <a:r>
              <a:rPr lang="ru-RU" sz="1800" b="1" smtClean="0">
                <a:solidFill>
                  <a:schemeClr val="tx1"/>
                </a:solidFill>
                <a:latin typeface="Garamond" panose="02020404030301010803" pitchFamily="18" charset="0"/>
              </a:rPr>
              <a:t>Киселева </a:t>
            </a:r>
            <a:r>
              <a:rPr lang="ru-RU" sz="1800" b="1" smtClean="0">
                <a:solidFill>
                  <a:schemeClr val="tx1"/>
                </a:solidFill>
                <a:latin typeface="Garamond" panose="02020404030301010803" pitchFamily="18" charset="0"/>
              </a:rPr>
              <a:t>Анна С</a:t>
            </a:r>
            <a:r>
              <a:rPr lang="ru-RU" sz="1800" b="1" smtClean="0">
                <a:solidFill>
                  <a:schemeClr val="tx1"/>
                </a:solidFill>
                <a:latin typeface="Garamond" panose="02020404030301010803" pitchFamily="18" charset="0"/>
              </a:rPr>
              <a:t>ергеевна</a:t>
            </a:r>
            <a:endParaRPr lang="ru-RU" sz="18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1164" y="401782"/>
            <a:ext cx="8645236" cy="6234545"/>
          </a:xfrm>
        </p:spPr>
        <p:txBody>
          <a:bodyPr>
            <a:normAutofit/>
          </a:bodyPr>
          <a:lstStyle/>
          <a:p>
            <a:pPr lvl="0" algn="ctr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endParaRPr lang="ru-RU" sz="2400" b="1" dirty="0" smtClean="0">
              <a:solidFill>
                <a:schemeClr val="tx1"/>
              </a:solidFill>
              <a:latin typeface="Garamond" panose="02020404030301010803"/>
            </a:endParaRPr>
          </a:p>
          <a:p>
            <a:pPr lvl="0" algn="ctr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400" b="1" dirty="0" smtClean="0">
                <a:solidFill>
                  <a:schemeClr val="tx1"/>
                </a:solidFill>
                <a:latin typeface="Garamond" panose="02020404030301010803"/>
              </a:rPr>
              <a:t>Голуби</a:t>
            </a:r>
          </a:p>
          <a:p>
            <a:pPr lvl="0" algn="ctr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endParaRPr lang="ru-RU" sz="2400" b="1" dirty="0">
              <a:solidFill>
                <a:srgbClr val="92D050"/>
              </a:solidFill>
              <a:latin typeface="Garamond" panose="02020404030301010803"/>
            </a:endParaRPr>
          </a:p>
          <a:p>
            <a:pPr lvl="0" algn="ctr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endParaRPr lang="ru-RU" sz="2400" b="1" dirty="0" smtClean="0">
              <a:solidFill>
                <a:schemeClr val="tx1"/>
              </a:solidFill>
              <a:latin typeface="Garamond" panose="02020404030301010803"/>
            </a:endParaRPr>
          </a:p>
          <a:p>
            <a:pPr lvl="0" algn="ctr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endParaRPr lang="ru-RU" sz="2400" b="1" dirty="0">
              <a:solidFill>
                <a:schemeClr val="tx1"/>
              </a:solidFill>
              <a:latin typeface="Garamond" panose="02020404030301010803"/>
            </a:endParaRPr>
          </a:p>
          <a:p>
            <a:pPr lvl="0" algn="ctr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endParaRPr lang="ru-RU" sz="2400" b="1" dirty="0" smtClean="0">
              <a:solidFill>
                <a:schemeClr val="tx1"/>
              </a:solidFill>
              <a:latin typeface="Garamond" panose="02020404030301010803"/>
            </a:endParaRPr>
          </a:p>
          <a:p>
            <a:pPr lvl="0" algn="ctr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endParaRPr lang="ru-RU" sz="2400" b="1" dirty="0">
              <a:solidFill>
                <a:schemeClr val="tx1"/>
              </a:solidFill>
              <a:latin typeface="Garamond" panose="02020404030301010803"/>
            </a:endParaRPr>
          </a:p>
          <a:p>
            <a:pPr lvl="0" algn="ctr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endParaRPr lang="ru-RU" sz="2400" b="1" dirty="0" smtClean="0">
              <a:solidFill>
                <a:schemeClr val="tx1"/>
              </a:solidFill>
              <a:latin typeface="Garamond" panose="02020404030301010803"/>
            </a:endParaRPr>
          </a:p>
          <a:p>
            <a:pPr lvl="0" algn="ctr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endParaRPr lang="ru-RU" sz="2400" b="1" dirty="0" smtClean="0">
              <a:solidFill>
                <a:schemeClr val="tx1"/>
              </a:solidFill>
              <a:latin typeface="Garamond" panose="02020404030301010803"/>
            </a:endParaRPr>
          </a:p>
          <a:p>
            <a:pPr lvl="0" algn="ctr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400" b="1" dirty="0" smtClean="0">
                <a:solidFill>
                  <a:schemeClr val="tx1"/>
                </a:solidFill>
                <a:latin typeface="Garamond" panose="02020404030301010803"/>
              </a:rPr>
              <a:t>МБОУ </a:t>
            </a:r>
            <a:r>
              <a:rPr lang="ru-RU" sz="2400" b="1" dirty="0" err="1">
                <a:solidFill>
                  <a:schemeClr val="tx1"/>
                </a:solidFill>
                <a:latin typeface="Garamond" panose="02020404030301010803"/>
              </a:rPr>
              <a:t>Кудряшовская</a:t>
            </a:r>
            <a:r>
              <a:rPr lang="ru-RU" sz="2400" b="1" dirty="0">
                <a:solidFill>
                  <a:schemeClr val="tx1"/>
                </a:solidFill>
                <a:latin typeface="Garamond" panose="02020404030301010803"/>
              </a:rPr>
              <a:t> С</a:t>
            </a:r>
            <a:r>
              <a:rPr lang="ru-RU" sz="2400" b="1" dirty="0" smtClean="0">
                <a:solidFill>
                  <a:schemeClr val="tx1"/>
                </a:solidFill>
                <a:latin typeface="Garamond" panose="02020404030301010803"/>
              </a:rPr>
              <a:t>Ш </a:t>
            </a:r>
            <a:r>
              <a:rPr lang="ru-RU" sz="2400" b="1" dirty="0">
                <a:solidFill>
                  <a:schemeClr val="tx1"/>
                </a:solidFill>
                <a:latin typeface="Garamond" panose="02020404030301010803"/>
              </a:rPr>
              <a:t>№25</a:t>
            </a:r>
          </a:p>
          <a:p>
            <a:pPr lvl="0" algn="ctr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400" b="1" dirty="0">
                <a:solidFill>
                  <a:schemeClr val="tx1"/>
                </a:solidFill>
                <a:latin typeface="Garamond" panose="02020404030301010803"/>
              </a:rPr>
              <a:t>2015г</a:t>
            </a:r>
            <a:r>
              <a:rPr lang="ru-RU" sz="2400" b="1" dirty="0" smtClean="0">
                <a:solidFill>
                  <a:schemeClr val="tx1"/>
                </a:solidFill>
                <a:latin typeface="Garamond" panose="02020404030301010803"/>
              </a:rPr>
              <a:t>.</a:t>
            </a:r>
            <a:endParaRPr lang="ru-RU" sz="2400" b="1" dirty="0">
              <a:solidFill>
                <a:schemeClr val="tx1"/>
              </a:solidFill>
              <a:latin typeface="Garamond" panose="02020404030301010803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5444" y="1468583"/>
            <a:ext cx="3850181" cy="300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8331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09600"/>
            <a:ext cx="8596668" cy="3880773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2. Малыши не </a:t>
            </a:r>
            <a:r>
              <a:rPr lang="ru-RU" sz="2800" dirty="0">
                <a:solidFill>
                  <a:schemeClr val="tx1"/>
                </a:solidFill>
              </a:rPr>
              <a:t>покидают </a:t>
            </a:r>
            <a:r>
              <a:rPr lang="ru-RU" sz="2800" dirty="0" smtClean="0">
                <a:solidFill>
                  <a:schemeClr val="tx1"/>
                </a:solidFill>
              </a:rPr>
              <a:t>гнезда </a:t>
            </a:r>
            <a:r>
              <a:rPr lang="ru-RU" sz="2800" dirty="0">
                <a:solidFill>
                  <a:schemeClr val="tx1"/>
                </a:solidFill>
              </a:rPr>
              <a:t>от 4 до 6 недель после </a:t>
            </a:r>
            <a:r>
              <a:rPr lang="ru-RU" sz="2800" dirty="0" smtClean="0">
                <a:solidFill>
                  <a:schemeClr val="tx1"/>
                </a:solidFill>
              </a:rPr>
              <a:t>рождения.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67682" y="2513399"/>
            <a:ext cx="6215972" cy="395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5015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717964"/>
            <a:ext cx="8596668" cy="1898072"/>
          </a:xfrm>
        </p:spPr>
        <p:txBody>
          <a:bodyPr/>
          <a:lstStyle/>
          <a:p>
            <a:r>
              <a:rPr lang="ru-RU" dirty="0" smtClean="0"/>
              <a:t>Как выглядят малыши голубя?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520" b="16520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5104263"/>
            <a:ext cx="8596667" cy="937099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Птенцы </a:t>
            </a:r>
            <a:r>
              <a:rPr lang="ru-RU" sz="2800" dirty="0">
                <a:solidFill>
                  <a:schemeClr val="tx1"/>
                </a:solidFill>
              </a:rPr>
              <a:t>голубей почти голые, с редкими полупрозрачными перьями розоватого оттенка.</a:t>
            </a:r>
          </a:p>
        </p:txBody>
      </p:sp>
    </p:spTree>
    <p:extLst>
      <p:ext uri="{BB962C8B-B14F-4D97-AF65-F5344CB8AC3E}">
        <p14:creationId xmlns:p14="http://schemas.microsoft.com/office/powerpoint/2010/main" xmlns="" val="413967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09352"/>
          </a:xfrm>
        </p:spPr>
        <p:txBody>
          <a:bodyPr/>
          <a:lstStyle/>
          <a:p>
            <a:r>
              <a:rPr lang="ru-RU" dirty="0"/>
              <a:t>Декоративные голуби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2010535"/>
            <a:ext cx="8596668" cy="15709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Очень </a:t>
            </a:r>
            <a:r>
              <a:rPr lang="ru-RU" sz="2800" dirty="0">
                <a:solidFill>
                  <a:schemeClr val="tx1"/>
                </a:solidFill>
              </a:rPr>
              <a:t>популярны среди голубеводов, они отличаются красотой и неприхотливостью</a:t>
            </a:r>
          </a:p>
        </p:txBody>
      </p:sp>
    </p:spTree>
    <p:extLst>
      <p:ext uri="{BB962C8B-B14F-4D97-AF65-F5344CB8AC3E}">
        <p14:creationId xmlns:p14="http://schemas.microsoft.com/office/powerpoint/2010/main" xmlns="" val="237329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Среди всех декоративных голубей </a:t>
            </a:r>
            <a:r>
              <a:rPr lang="ru-RU" dirty="0" smtClean="0"/>
              <a:t>выделяются </a:t>
            </a:r>
            <a:r>
              <a:rPr lang="ru-RU" dirty="0"/>
              <a:t>своей внешностью павлиньи голуби, получившие такое название за хвост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70668" y="2711461"/>
            <a:ext cx="3810000" cy="3810000"/>
          </a:xfrm>
        </p:spPr>
      </p:pic>
    </p:spTree>
    <p:extLst>
      <p:ext uri="{BB962C8B-B14F-4D97-AF65-F5344CB8AC3E}">
        <p14:creationId xmlns:p14="http://schemas.microsoft.com/office/powerpoint/2010/main" xmlns="" val="65520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Спортивные голуби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Их еще называют </a:t>
            </a:r>
            <a:r>
              <a:rPr lang="ru-RU" sz="2800" dirty="0">
                <a:solidFill>
                  <a:schemeClr val="tx1"/>
                </a:solidFill>
              </a:rPr>
              <a:t>почтовые обладают чудесной способностью ориентироваться на местности и возвращаться в свою голубятню с места запуска иногда более, чем на </a:t>
            </a:r>
            <a:r>
              <a:rPr lang="ru-RU" sz="2800" dirty="0" smtClean="0">
                <a:solidFill>
                  <a:schemeClr val="tx1"/>
                </a:solidFill>
              </a:rPr>
              <a:t>500 км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42018" y="3085496"/>
            <a:ext cx="4762500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2795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Высоколетные</a:t>
            </a:r>
            <a:r>
              <a:rPr lang="ru-RU" dirty="0" smtClean="0"/>
              <a:t> голуби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14901"/>
            <a:ext cx="8596668" cy="4526461"/>
          </a:xfrm>
        </p:spPr>
        <p:txBody>
          <a:bodyPr/>
          <a:lstStyle/>
          <a:p>
            <a:r>
              <a:rPr lang="ru-RU" sz="2800" dirty="0">
                <a:solidFill>
                  <a:schemeClr val="tx1"/>
                </a:solidFill>
              </a:rPr>
              <a:t>Для </a:t>
            </a:r>
            <a:r>
              <a:rPr lang="ru-RU" sz="2800" dirty="0" err="1">
                <a:solidFill>
                  <a:schemeClr val="tx1"/>
                </a:solidFill>
              </a:rPr>
              <a:t>высоколетных</a:t>
            </a:r>
            <a:r>
              <a:rPr lang="ru-RU" sz="2800" dirty="0">
                <a:solidFill>
                  <a:schemeClr val="tx1"/>
                </a:solidFill>
              </a:rPr>
              <a:t> голубей характерными признаками являются продолжительность и высота </a:t>
            </a:r>
            <a:r>
              <a:rPr lang="ru-RU" sz="2800" dirty="0" smtClean="0">
                <a:solidFill>
                  <a:schemeClr val="tx1"/>
                </a:solidFill>
              </a:rPr>
              <a:t>полета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6668" y="3000376"/>
            <a:ext cx="6858000" cy="356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9848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39102"/>
            <a:ext cx="8596668" cy="1320800"/>
          </a:xfrm>
        </p:spPr>
        <p:txBody>
          <a:bodyPr/>
          <a:lstStyle/>
          <a:p>
            <a:r>
              <a:rPr lang="ru-RU" dirty="0" smtClean="0"/>
              <a:t>Гонные голуби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02891"/>
            <a:ext cx="8596668" cy="503847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К гонным голубям относят птиц, поднимающихся с голубятни после вспугивания – гона.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4114" y="2675268"/>
            <a:ext cx="4213822" cy="336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4321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Мясные голуби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Их </a:t>
            </a:r>
            <a:r>
              <a:rPr lang="ru-RU" sz="2800" dirty="0">
                <a:solidFill>
                  <a:schemeClr val="tx1"/>
                </a:solidFill>
              </a:rPr>
              <a:t>разводят для получения деликатесного </a:t>
            </a:r>
            <a:r>
              <a:rPr lang="ru-RU" sz="2800" dirty="0" smtClean="0">
                <a:solidFill>
                  <a:schemeClr val="tx1"/>
                </a:solidFill>
              </a:rPr>
              <a:t>мяса</a:t>
            </a:r>
            <a:endParaRPr lang="ru-RU" sz="2800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32776" y="2866293"/>
            <a:ext cx="3588994" cy="356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2869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Бойные голуби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Голуби </a:t>
            </a:r>
            <a:r>
              <a:rPr lang="ru-RU" sz="2800" dirty="0">
                <a:solidFill>
                  <a:schemeClr val="tx1"/>
                </a:solidFill>
              </a:rPr>
              <a:t>совершающие во время полета кувырки через голову и хлопающие крыльями так, что их удары (щелчки) слышны на расстоянии. 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27668" y="2757061"/>
            <a:ext cx="6096000" cy="380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08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Голуби- такие разные!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 голубей: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еде глотательные движения, двигая головой вперед-назад;</a:t>
            </a:r>
          </a:p>
          <a:p>
            <a:r>
              <a:rPr lang="ru-RU" dirty="0" smtClean="0"/>
              <a:t> Опускают клюв в воду и делают сосательные движения, втягивая воду;</a:t>
            </a:r>
          </a:p>
          <a:p>
            <a:r>
              <a:rPr lang="ru-RU" dirty="0" smtClean="0"/>
              <a:t>Очень любят купаться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домашних голубей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Содержат домашних голубей в специальных голубятнях. Их делают из железа, изнутри обшивают пенопластом, досками. Обычные размеры 2.5 на 3 метра.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20129" y="2717256"/>
            <a:ext cx="2911077" cy="3881437"/>
          </a:xfrm>
        </p:spPr>
      </p:pic>
      <p:sp>
        <p:nvSpPr>
          <p:cNvPr id="5" name="Прямоугольник 4"/>
          <p:cNvSpPr/>
          <p:nvPr/>
        </p:nvSpPr>
        <p:spPr>
          <a:xfrm>
            <a:off x="677334" y="609600"/>
            <a:ext cx="85966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rebuchet MS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В голубятне делают окно для проветривания, голуби боятся не столько мороза, сколько сквозняков. В голубятне должно быть прохладно, чтобы в оттепель голуби не начали нестись, ведь зимой они должны отдыхать. </a:t>
            </a:r>
            <a:endParaRPr lang="ru-RU" sz="2800" dirty="0">
              <a:latin typeface="Trebuchet MS (Основной текст)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396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27573"/>
            <a:ext cx="8596668" cy="3880773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Голубятники </a:t>
            </a:r>
            <a:r>
              <a:rPr lang="ru-RU" sz="2800" dirty="0" smtClean="0">
                <a:solidFill>
                  <a:schemeClr val="tx1"/>
                </a:solidFill>
              </a:rPr>
              <a:t>строят </a:t>
            </a:r>
            <a:r>
              <a:rPr lang="ru-RU" sz="2800" dirty="0">
                <a:solidFill>
                  <a:schemeClr val="tx1"/>
                </a:solidFill>
              </a:rPr>
              <a:t>птичьи дома сами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06406" y="1801505"/>
            <a:ext cx="4085963" cy="466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88029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953490"/>
            <a:ext cx="8596668" cy="1801091"/>
          </a:xfrm>
        </p:spPr>
        <p:txBody>
          <a:bodyPr/>
          <a:lstStyle/>
          <a:p>
            <a:r>
              <a:rPr lang="ru-RU" dirty="0" smtClean="0"/>
              <a:t>Как оборудовать голубятню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69019"/>
            <a:ext cx="8596668" cy="3880773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В центре размещается поилка и кормушка, корм дают раз в день, вечером. 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Обычная </a:t>
            </a:r>
            <a:r>
              <a:rPr lang="ru-RU" sz="2800" dirty="0">
                <a:solidFill>
                  <a:schemeClr val="tx1"/>
                </a:solidFill>
              </a:rPr>
              <a:t>голубиная еда - зерновые и бобовые: пшеница, кукуруза, ячмень, просо, горох, подсолнечник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64111" y="3272752"/>
            <a:ext cx="4234604" cy="3361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752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09600"/>
            <a:ext cx="8596668" cy="3880773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В голубятне есть полка. На которой расположены деревянные ящички размером 15 на 15 см. Одно гнездо рассчитано на 1 пару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60695" y="2317393"/>
            <a:ext cx="3029945" cy="4345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0231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Подготовка к потомству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5390107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Готовиться к потомству голуби начинают в конце марта, начале апреля. Самец начинает ухаживать за самочкой, они постоянно находятся рядом, ухаживают за перьями друг друга, </a:t>
            </a:r>
            <a:r>
              <a:rPr lang="ru-RU" sz="2800" dirty="0" smtClean="0">
                <a:solidFill>
                  <a:schemeClr val="tx1"/>
                </a:solidFill>
              </a:rPr>
              <a:t>целуются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86743" y="3466531"/>
            <a:ext cx="4177850" cy="3098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8287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41221"/>
            <a:ext cx="8596668" cy="3880773"/>
          </a:xfrm>
        </p:spPr>
        <p:txBody>
          <a:bodyPr/>
          <a:lstStyle/>
          <a:p>
            <a:r>
              <a:rPr lang="ru-RU" sz="2800" dirty="0">
                <a:solidFill>
                  <a:schemeClr val="tx1"/>
                </a:solidFill>
              </a:rPr>
              <a:t>Г</a:t>
            </a:r>
            <a:r>
              <a:rPr lang="ru-RU" sz="2800" dirty="0" smtClean="0">
                <a:solidFill>
                  <a:schemeClr val="tx1"/>
                </a:solidFill>
              </a:rPr>
              <a:t>олубь </a:t>
            </a:r>
            <a:r>
              <a:rPr lang="ru-RU" sz="2800" dirty="0">
                <a:solidFill>
                  <a:schemeClr val="tx1"/>
                </a:solidFill>
              </a:rPr>
              <a:t>танцует перед голубкой – вертится вокруг своего хвоста.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38639" y="2320119"/>
            <a:ext cx="5674057" cy="3630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4535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0982" y="140721"/>
            <a:ext cx="8596668" cy="3880773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Приносит голубке веточки для гнезда, а она решает, подходят они или нет и формирует гнездо.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41316" y="1876215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9971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429295"/>
            <a:ext cx="8596668" cy="1013138"/>
          </a:xfrm>
        </p:spPr>
        <p:txBody>
          <a:bodyPr/>
          <a:lstStyle/>
          <a:p>
            <a:r>
              <a:rPr lang="ru-RU" dirty="0" smtClean="0"/>
              <a:t>Цели работы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1442434"/>
            <a:ext cx="8596668" cy="2459866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i="1" dirty="0" smtClean="0">
                <a:solidFill>
                  <a:schemeClr val="tx1"/>
                </a:solidFill>
              </a:rPr>
              <a:t>Почему люди не видят птенцов городских голубей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i="1" dirty="0" smtClean="0">
                <a:solidFill>
                  <a:schemeClr val="tx1"/>
                </a:solidFill>
              </a:rPr>
              <a:t>Какие бывают виды голубей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i="1" dirty="0" smtClean="0">
                <a:solidFill>
                  <a:schemeClr val="tx1"/>
                </a:solidFill>
              </a:rPr>
              <a:t>Как правильно содержать голубей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i="1" dirty="0">
                <a:latin typeface="Calibri"/>
                <a:ea typeface="Calibri"/>
                <a:cs typeface="Times New Roman"/>
              </a:rPr>
              <a:t>Выяснить размножаются ли голуби в неволе </a:t>
            </a:r>
            <a:endParaRPr lang="ru-RU" sz="2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428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Когда же будут яйца?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solidFill>
                  <a:schemeClr val="tx1"/>
                </a:solidFill>
              </a:rPr>
              <a:t>Перед тем как снести яйцо, примерно за 2 дня, голубка ходит с распушенными крыльями, она чаще садится в гнездо, утаптывает и согревает его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99319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13926"/>
            <a:ext cx="8596668" cy="3880773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Снеся первое яйцо, самка не садится на него, пока не снесет второе, только после этого голубка насиживает яйца. Помогает ей в этом и голубь, насиживают по очереди, спускаясь только для того чтобы поесть и попить.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03500" y="3016154"/>
            <a:ext cx="4616166" cy="3398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78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54869"/>
            <a:ext cx="8596668" cy="3880773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На 16-17 день появляются птенцы.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18068" y="1819133"/>
            <a:ext cx="73152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5893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голуби кормят своих птенцов?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Через 6 часов в зобе родителей появляется «птичье молоко», оно похоже на жидкую сметану желтоватого цвета. Через 3-4 дня зобное «молочко» становится более густым и родители подмешивают в него размельченные зерна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00918" y="3595354"/>
            <a:ext cx="4749499" cy="3110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046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63940"/>
            <a:ext cx="8596668" cy="1320800"/>
          </a:xfrm>
        </p:spPr>
        <p:txBody>
          <a:bodyPr/>
          <a:lstStyle/>
          <a:p>
            <a:r>
              <a:rPr lang="ru-RU" dirty="0" smtClean="0"/>
              <a:t>Зачем же разводить голубей?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1569" y="1024340"/>
            <a:ext cx="8596668" cy="3880773"/>
          </a:xfrm>
        </p:spPr>
        <p:txBody>
          <a:bodyPr/>
          <a:lstStyle/>
          <a:p>
            <a:r>
              <a:rPr lang="ru-RU" sz="2800" dirty="0">
                <a:solidFill>
                  <a:schemeClr val="tx1"/>
                </a:solidFill>
              </a:rPr>
              <a:t>По утверждению многих, разведение голубей помогает людям быть добрее друг другу. Голубеводство воспитывает у человека чувство любви к животным и бережное отношение к природе.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8159" y="3234809"/>
            <a:ext cx="3523488" cy="3340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55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материалы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Личные наблюдения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Полная энциклопедия «Птицы»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Интернет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579418"/>
            <a:ext cx="8596668" cy="2590799"/>
          </a:xfrm>
        </p:spPr>
        <p:txBody>
          <a:bodyPr/>
          <a:lstStyle/>
          <a:p>
            <a:r>
              <a:rPr lang="ru-RU" i="1" dirty="0" smtClean="0"/>
              <a:t>Спасибо за внимание!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0"/>
            <a:ext cx="8596668" cy="1513792"/>
          </a:xfrm>
        </p:spPr>
        <p:txBody>
          <a:bodyPr/>
          <a:lstStyle/>
          <a:p>
            <a:r>
              <a:rPr lang="ru-RU" dirty="0" smtClean="0"/>
              <a:t>Основная цель: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2041825"/>
            <a:ext cx="8596668" cy="860400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tx1"/>
                </a:solidFill>
              </a:rPr>
              <a:t>Выяснить</a:t>
            </a:r>
            <a:r>
              <a:rPr lang="ru-RU" sz="2800" dirty="0" smtClean="0">
                <a:solidFill>
                  <a:schemeClr val="tx1"/>
                </a:solidFill>
              </a:rPr>
              <a:t> размножаются ли голуби в неволе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636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Голубь – птица Мира!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solidFill>
                  <a:schemeClr val="tx1"/>
                </a:solidFill>
              </a:rPr>
              <a:t>В библейском сказании о Всемирном потопе праведник Ной, спасшийся в ковчеге, выпускал голубя, чтобы узнать о конце потопа. Когда голубь вернулся к нему с оливковой ветвью в клюве, Ной понял, что потоп прекратился. Эта добрая весть стала залогом спасения человечества. Поэтому голубь считается добрым вестником и птицей Мира!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5681" y="645390"/>
            <a:ext cx="2065556" cy="1612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1917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Существует 292 вида голубей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80394" y="2415381"/>
            <a:ext cx="6191250" cy="3371850"/>
          </a:xfrm>
        </p:spPr>
      </p:pic>
    </p:spTree>
    <p:extLst>
      <p:ext uri="{BB962C8B-B14F-4D97-AF65-F5344CB8AC3E}">
        <p14:creationId xmlns:p14="http://schemas.microsoft.com/office/powerpoint/2010/main" xmlns="" val="86254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9625" y="623455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/>
              <a:t>О</a:t>
            </a:r>
            <a:r>
              <a:rPr lang="ru-RU" dirty="0" smtClean="0"/>
              <a:t>ни </a:t>
            </a:r>
            <a:r>
              <a:rPr lang="ru-RU" dirty="0"/>
              <a:t>распространены повсеместно, кроме холодных районов обоих полюсов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57666" y="1930400"/>
            <a:ext cx="4636003" cy="2947194"/>
          </a:xfrm>
        </p:spPr>
      </p:pic>
    </p:spTree>
    <p:extLst>
      <p:ext uri="{BB962C8B-B14F-4D97-AF65-F5344CB8AC3E}">
        <p14:creationId xmlns:p14="http://schemas.microsoft.com/office/powerpoint/2010/main" xmlns="" val="216332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Почему мы не видим в городе птенцов голубей?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600" t="1094" r="43323" b="56585"/>
          <a:stretch>
            <a:fillRect/>
          </a:stretch>
        </p:blipFill>
        <p:spPr>
          <a:xfrm>
            <a:off x="3713017" y="1744643"/>
            <a:ext cx="2507673" cy="21346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71056"/>
            <a:ext cx="8596668" cy="229985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1. </a:t>
            </a:r>
            <a:r>
              <a:rPr lang="ru-RU" sz="2400" dirty="0" smtClean="0">
                <a:solidFill>
                  <a:schemeClr val="tx1"/>
                </a:solidFill>
              </a:rPr>
              <a:t>Птицы </a:t>
            </a:r>
            <a:r>
              <a:rPr lang="ru-RU" sz="2400" dirty="0">
                <a:solidFill>
                  <a:schemeClr val="tx1"/>
                </a:solidFill>
              </a:rPr>
              <a:t>строят свои гнезда в местах, напоминающих пещеры и скалы: под подоконниками</a:t>
            </a:r>
            <a:r>
              <a:rPr lang="ru-RU" sz="2400" dirty="0" smtClean="0">
                <a:solidFill>
                  <a:schemeClr val="tx1"/>
                </a:solidFill>
              </a:rPr>
              <a:t>, </a:t>
            </a:r>
            <a:r>
              <a:rPr lang="ru-RU" sz="2400" dirty="0">
                <a:solidFill>
                  <a:schemeClr val="tx1"/>
                </a:solidFill>
              </a:rPr>
              <a:t>на крышах, под мостами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22633" y="2880855"/>
            <a:ext cx="3755451" cy="2819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1605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268</TotalTime>
  <Words>691</Words>
  <Application>Microsoft Office PowerPoint</Application>
  <PresentationFormat>Произвольный</PresentationFormat>
  <Paragraphs>72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Грань</vt:lpstr>
      <vt:lpstr>Презентацию подготовил ученик 3 «в» класса Чернышев Семён Классный руководитель:  Киселева Анна Сергеевна</vt:lpstr>
      <vt:lpstr>Тема работы:</vt:lpstr>
      <vt:lpstr>Цели работы</vt:lpstr>
      <vt:lpstr>Основная цель:</vt:lpstr>
      <vt:lpstr>Голубь – птица Мира!</vt:lpstr>
      <vt:lpstr>Существует 292 вида голубей</vt:lpstr>
      <vt:lpstr>Они распространены повсеместно, кроме холодных районов обоих полюсов</vt:lpstr>
      <vt:lpstr>Почему мы не видим в городе птенцов голубей?</vt:lpstr>
      <vt:lpstr>Слайд 9</vt:lpstr>
      <vt:lpstr>Слайд 10</vt:lpstr>
      <vt:lpstr>Как выглядят малыши голубя?</vt:lpstr>
      <vt:lpstr>Слайд 12</vt:lpstr>
      <vt:lpstr>Декоративные голуби</vt:lpstr>
      <vt:lpstr>Среди всех декоративных голубей выделяются своей внешностью павлиньи голуби, получившие такое название за хвост</vt:lpstr>
      <vt:lpstr>Спортивные голуби</vt:lpstr>
      <vt:lpstr>Высоколетные голуби</vt:lpstr>
      <vt:lpstr>Гонные голуби</vt:lpstr>
      <vt:lpstr>Мясные голуби</vt:lpstr>
      <vt:lpstr>Бойные голуби</vt:lpstr>
      <vt:lpstr>Особенности голубей:</vt:lpstr>
      <vt:lpstr>Содержание домашних голубей</vt:lpstr>
      <vt:lpstr>Слайд 22</vt:lpstr>
      <vt:lpstr>Слайд 23</vt:lpstr>
      <vt:lpstr>Как оборудовать голубятню</vt:lpstr>
      <vt:lpstr>Слайд 25</vt:lpstr>
      <vt:lpstr>Слайд 26</vt:lpstr>
      <vt:lpstr>Подготовка к потомству</vt:lpstr>
      <vt:lpstr>Слайд 28</vt:lpstr>
      <vt:lpstr>Слайд 29</vt:lpstr>
      <vt:lpstr>Когда же будут яйца?</vt:lpstr>
      <vt:lpstr>Слайд 31</vt:lpstr>
      <vt:lpstr>Слайд 32</vt:lpstr>
      <vt:lpstr>Как голуби кормят своих птенцов?</vt:lpstr>
      <vt:lpstr>Зачем же разводить голубей?</vt:lpstr>
      <vt:lpstr>Использованные материалы</vt:lpstr>
      <vt:lpstr>Спасибо за внимание!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Презентацию подготовил ученик 3 «в» класса Чернышев Семён Классный руководитель: Киселева А.С.</dc:title>
  <dc:creator>HP</dc:creator>
  <cp:lastModifiedBy>Home</cp:lastModifiedBy>
  <cp:revision>33</cp:revision>
  <dcterms:created xsi:type="dcterms:W3CDTF">2015-11-24T14:48:31Z</dcterms:created>
  <dcterms:modified xsi:type="dcterms:W3CDTF">2019-12-23T15:03:36Z</dcterms:modified>
</cp:coreProperties>
</file>