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</p:sldMasterIdLst>
  <p:sldIdLst>
    <p:sldId id="256" r:id="rId5"/>
    <p:sldId id="262" r:id="rId6"/>
    <p:sldId id="267" r:id="rId7"/>
    <p:sldId id="268" r:id="rId8"/>
    <p:sldId id="269" r:id="rId9"/>
    <p:sldId id="271" r:id="rId10"/>
    <p:sldId id="272" r:id="rId11"/>
    <p:sldId id="274" r:id="rId12"/>
    <p:sldId id="278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C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34" autoAdjust="0"/>
    <p:restoredTop sz="94660" autoAdjust="0"/>
  </p:normalViewPr>
  <p:slideViewPr>
    <p:cSldViewPr snapToGrid="0">
      <p:cViewPr>
        <p:scale>
          <a:sx n="81" d="100"/>
          <a:sy n="81" d="100"/>
        </p:scale>
        <p:origin x="-2508" y="-8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65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391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94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14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341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31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18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174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467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0217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37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7051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920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7393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24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41405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3414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13161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1883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917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467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6021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3838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375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4920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7393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8242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09300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007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4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741218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9849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580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65846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32887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01401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8333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0608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8852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53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939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299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4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39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prstMaterial="plastic">
              <a:bevelT w="38100" h="38100"/>
              <a:bevelB w="57150" h="38100" prst="artDeco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49E26-0EE4-4418-BBAF-C68AECBD8A8C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B4832-2FF7-4E9F-A102-63CDE3FE82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707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ln>
            <a:solidFill>
              <a:schemeClr val="bg1"/>
            </a:solidFill>
          </a:ln>
          <a:solidFill>
            <a:schemeClr val="bg1"/>
          </a:solidFill>
          <a:effectLst>
            <a:glow rad="76200">
              <a:schemeClr val="bg1">
                <a:lumMod val="50000"/>
                <a:alpha val="83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5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7CDB5-EE94-4442-8595-8515B617F7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23.12.2019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44EF5-B877-44E5-9744-43440173DD7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35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prstMaterial="plastic">
              <a:bevelT w="38100" h="38100"/>
              <a:bevelB w="57150" h="38100" prst="artDeco"/>
            </a:sp3d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49E26-0EE4-4418-BBAF-C68AECBD8A8C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12/23/2019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B4832-2FF7-4E9F-A102-63CDE3FE82C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067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ln>
            <a:solidFill>
              <a:schemeClr val="bg1"/>
            </a:solidFill>
          </a:ln>
          <a:solidFill>
            <a:schemeClr val="bg1"/>
          </a:solidFill>
          <a:effectLst>
            <a:glow rad="76200">
              <a:schemeClr val="bg1">
                <a:lumMod val="50000"/>
                <a:alpha val="83000"/>
              </a:schemeClr>
            </a:glow>
            <a:outerShdw blurRad="50800" dist="38100" dir="13500000" algn="b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403" y="189914"/>
            <a:ext cx="7772400" cy="2633200"/>
          </a:xfrm>
        </p:spPr>
        <p:txBody>
          <a:bodyPr>
            <a:noAutofit/>
          </a:bodyPr>
          <a:lstStyle/>
          <a:p>
            <a:r>
              <a:rPr lang="ru-RU" dirty="0" smtClean="0"/>
              <a:t>Проект: </a:t>
            </a:r>
            <a:br>
              <a:rPr lang="ru-RU" dirty="0" smtClean="0"/>
            </a:br>
            <a:r>
              <a:rPr lang="ru-RU" dirty="0" smtClean="0"/>
              <a:t>900 дней, 900 ночей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170832" y="2823114"/>
            <a:ext cx="883985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/>
              <a:t>Номинация</a:t>
            </a:r>
            <a:r>
              <a:rPr lang="ru-RU" dirty="0" smtClean="0"/>
              <a:t>: Ценностный подход в воспитании детей</a:t>
            </a:r>
          </a:p>
          <a:p>
            <a:r>
              <a:rPr lang="ru-RU" dirty="0" smtClean="0"/>
              <a:t>Государственное бюджетное дошкольное образовательное учреждение </a:t>
            </a:r>
          </a:p>
          <a:p>
            <a:r>
              <a:rPr lang="ru-RU" dirty="0" smtClean="0"/>
              <a:t>детский сад № 8 комбинированного вида Московского района Санкт-Петербурга</a:t>
            </a:r>
          </a:p>
          <a:p>
            <a:r>
              <a:rPr lang="ru-RU" dirty="0" smtClean="0"/>
              <a:t>Подготовительная группа «Фантазеры»</a:t>
            </a:r>
          </a:p>
          <a:p>
            <a:pPr>
              <a:spcAft>
                <a:spcPts val="0"/>
              </a:spcAft>
            </a:pPr>
            <a:r>
              <a:rPr lang="ru-RU" u="sng" dirty="0" smtClean="0"/>
              <a:t>Авторы проекта:</a:t>
            </a:r>
            <a:r>
              <a:rPr lang="ru-RU" dirty="0" smtClean="0"/>
              <a:t> </a:t>
            </a:r>
            <a:r>
              <a:rPr lang="ru-RU" dirty="0"/>
              <a:t>Гасанова </a:t>
            </a:r>
            <a:r>
              <a:rPr lang="ru-RU" dirty="0" err="1"/>
              <a:t>Егана</a:t>
            </a:r>
            <a:r>
              <a:rPr lang="ru-RU" dirty="0"/>
              <a:t> </a:t>
            </a:r>
            <a:r>
              <a:rPr lang="ru-RU" dirty="0" err="1"/>
              <a:t>Мамедгасановна</a:t>
            </a:r>
            <a:r>
              <a:rPr lang="ru-RU" dirty="0"/>
              <a:t>, воспитатель</a:t>
            </a:r>
          </a:p>
          <a:p>
            <a:pPr>
              <a:spcAft>
                <a:spcPts val="0"/>
              </a:spcAft>
            </a:pPr>
            <a:r>
              <a:rPr lang="ru-RU" dirty="0"/>
              <a:t>Лоншакова Марина Алексеевна, педагог-психолог</a:t>
            </a:r>
          </a:p>
          <a:p>
            <a:pPr>
              <a:spcAft>
                <a:spcPts val="0"/>
              </a:spcAft>
            </a:pPr>
            <a:r>
              <a:rPr lang="ru-RU" dirty="0"/>
              <a:t>Гончар Татьяна Владимировна, учитель-логопед</a:t>
            </a:r>
          </a:p>
          <a:p>
            <a:pPr>
              <a:spcAft>
                <a:spcPts val="0"/>
              </a:spcAft>
            </a:pPr>
            <a:r>
              <a:rPr lang="ru-RU" dirty="0"/>
              <a:t>Мишнева Елена Николаевна, музыкальный руководитель </a:t>
            </a:r>
          </a:p>
          <a:p>
            <a:pPr>
              <a:spcAft>
                <a:spcPts val="0"/>
              </a:spcAft>
            </a:pPr>
            <a:r>
              <a:rPr lang="ru-RU" dirty="0"/>
              <a:t>Широкова Анна Александровна, старший воспитатель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3793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2403" y="189914"/>
            <a:ext cx="7772400" cy="2633200"/>
          </a:xfrm>
        </p:spPr>
        <p:txBody>
          <a:bodyPr>
            <a:noAutofit/>
          </a:bodyPr>
          <a:lstStyle/>
          <a:p>
            <a:r>
              <a:rPr lang="ru-RU" dirty="0" smtClean="0"/>
              <a:t>Проект: </a:t>
            </a:r>
            <a:br>
              <a:rPr lang="ru-RU" dirty="0" smtClean="0"/>
            </a:br>
            <a:r>
              <a:rPr lang="ru-RU" dirty="0" smtClean="0"/>
              <a:t>900 дней, 900 ночей</a:t>
            </a:r>
            <a:endParaRPr lang="en-US" sz="7200" dirty="0"/>
          </a:p>
        </p:txBody>
      </p:sp>
      <p:sp>
        <p:nvSpPr>
          <p:cNvPr id="5" name="TextBox 4"/>
          <p:cNvSpPr txBox="1"/>
          <p:nvPr/>
        </p:nvSpPr>
        <p:spPr>
          <a:xfrm>
            <a:off x="170832" y="2823114"/>
            <a:ext cx="883985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prstClr val="black"/>
                </a:solidFill>
              </a:rPr>
              <a:t>Номинация</a:t>
            </a:r>
            <a:r>
              <a:rPr lang="ru-RU" dirty="0" smtClean="0">
                <a:solidFill>
                  <a:prstClr val="black"/>
                </a:solidFill>
              </a:rPr>
              <a:t>: Ценностный подход в воспитании детей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Государственное бюджетное дошкольное образовательное учреждение 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детский сад № 8 комбинированного вида Московского района Санкт-Петербурга</a:t>
            </a:r>
          </a:p>
          <a:p>
            <a:r>
              <a:rPr lang="ru-RU" dirty="0" smtClean="0">
                <a:solidFill>
                  <a:prstClr val="black"/>
                </a:solidFill>
              </a:rPr>
              <a:t>Подготовительная группа «Фантазеры»</a:t>
            </a:r>
          </a:p>
          <a:p>
            <a:r>
              <a:rPr lang="ru-RU" u="sng" dirty="0" smtClean="0">
                <a:solidFill>
                  <a:prstClr val="black"/>
                </a:solidFill>
              </a:rPr>
              <a:t>Авторы проекта: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Гасанова </a:t>
            </a:r>
            <a:r>
              <a:rPr lang="ru-RU" dirty="0" err="1">
                <a:solidFill>
                  <a:prstClr val="black"/>
                </a:solidFill>
              </a:rPr>
              <a:t>Егана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err="1">
                <a:solidFill>
                  <a:prstClr val="black"/>
                </a:solidFill>
              </a:rPr>
              <a:t>Мамедгасановна</a:t>
            </a:r>
            <a:r>
              <a:rPr lang="ru-RU" dirty="0">
                <a:solidFill>
                  <a:prstClr val="black"/>
                </a:solidFill>
              </a:rPr>
              <a:t>, воспитатель</a:t>
            </a:r>
          </a:p>
          <a:p>
            <a:r>
              <a:rPr lang="ru-RU" dirty="0">
                <a:solidFill>
                  <a:prstClr val="black"/>
                </a:solidFill>
              </a:rPr>
              <a:t>Лоншакова Марина Алексеевна, педагог-психолог</a:t>
            </a:r>
          </a:p>
          <a:p>
            <a:r>
              <a:rPr lang="ru-RU" dirty="0">
                <a:solidFill>
                  <a:prstClr val="black"/>
                </a:solidFill>
              </a:rPr>
              <a:t>Гончар Татьяна Владимировна, учитель-логопед</a:t>
            </a:r>
          </a:p>
          <a:p>
            <a:r>
              <a:rPr lang="ru-RU" dirty="0">
                <a:solidFill>
                  <a:prstClr val="black"/>
                </a:solidFill>
              </a:rPr>
              <a:t>Мишнева Елена Николаевна, музыкальный руководитель </a:t>
            </a:r>
          </a:p>
          <a:p>
            <a:r>
              <a:rPr lang="ru-RU" dirty="0">
                <a:solidFill>
                  <a:prstClr val="black"/>
                </a:solidFill>
              </a:rPr>
              <a:t>Широкова Анна Александровна, старший воспитатель </a:t>
            </a: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53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63207" y="507087"/>
            <a:ext cx="7758762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Информационно-творческий проект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нравственно - патриотическому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воспитанию: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«900 дней, 900 ночей»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 недели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дети, педагоги, родители.</a:t>
            </a:r>
          </a:p>
          <a:p>
            <a:pPr lvl="0"/>
            <a:r>
              <a:rPr lang="ru-RU" sz="1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проекта: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Расширять знания детей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истории своей страны, своего города, воспитывать детей в духе патриотизма, обогатить знания детей о героическом прошлом нашего города – блокаде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представление детей о блокадном Ленинграде.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детей патриотические чувства и представление о героизме. 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Вызвать интерес к истории своей страны.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Способствовать развитию познавательной активности речи, расширять и активизировать словарь детей: блокада, эвакуация,  «дорога жизни», ветеран, монумент, мемориал и др.</a:t>
            </a: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Познакомить детей с художественными и музыкальными 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произведениями, </a:t>
            </a: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посвященными Блокаде Ленинграда.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Воспитывать любовь и уважение к защитникам Родины на основе ярких впечатлений и исторических фактов.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1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в детях такие нравственные качества, как любовь к своим близким, чувство гордости за членов семьи, участвовавших в Великой Отечественной войне</a:t>
            </a:r>
            <a:r>
              <a:rPr lang="ru-RU" sz="1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1600" dirty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605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354" y="1201003"/>
            <a:ext cx="7718509" cy="5145206"/>
          </a:xfrm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sz="6200" b="1" dirty="0">
                <a:latin typeface="Times New Roman" pitchFamily="18" charset="0"/>
                <a:cs typeface="Times New Roman" pitchFamily="18" charset="0"/>
              </a:rPr>
              <a:t>проекта «Блокада Ленинграда» состоит из </a:t>
            </a:r>
            <a:r>
              <a:rPr lang="ru-RU" sz="6200" b="1" dirty="0" smtClean="0">
                <a:latin typeface="Times New Roman" pitchFamily="18" charset="0"/>
                <a:cs typeface="Times New Roman" pitchFamily="18" charset="0"/>
              </a:rPr>
              <a:t>3 этапов:</a:t>
            </a:r>
            <a:endParaRPr lang="ru-RU" sz="6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1) Подготовительный </a:t>
            </a:r>
            <a:r>
              <a:rPr lang="ru-RU" sz="6200" u="sng" dirty="0">
                <a:latin typeface="Times New Roman" pitchFamily="18" charset="0"/>
                <a:cs typeface="Times New Roman" pitchFamily="18" charset="0"/>
              </a:rPr>
              <a:t>этап: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Определение цели и задачи проекта, изучение методической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литературы, составление плана мероприятий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по организации детской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деятельности, плана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работы с родителями.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Заинтересовать, вовлечь </a:t>
            </a: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детей в проектную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деятельность.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2) Основной </a:t>
            </a:r>
            <a:r>
              <a:rPr lang="ru-RU" sz="6200" u="sng" dirty="0">
                <a:latin typeface="Times New Roman" pitchFamily="18" charset="0"/>
                <a:cs typeface="Times New Roman" pitchFamily="18" charset="0"/>
              </a:rPr>
              <a:t>этап: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Проводятся запланированные мероприятия для реализации проекта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(беседы, занятия, презентации, дидактические игры, чтение художественной литературы, презентация «Блокадный Ленинград», выставка детских работ, сюжетно-ролевые игры, продуктивная деятельность, анализ проблемных ситуаций, посещение музея с родителями).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6200" u="sng" dirty="0" smtClean="0">
                <a:latin typeface="Times New Roman" pitchFamily="18" charset="0"/>
                <a:cs typeface="Times New Roman" pitchFamily="18" charset="0"/>
              </a:rPr>
              <a:t>3) Заключительный этап: </a:t>
            </a:r>
            <a:r>
              <a:rPr lang="ru-RU" sz="6200" dirty="0" smtClean="0">
                <a:latin typeface="Times New Roman" pitchFamily="18" charset="0"/>
                <a:cs typeface="Times New Roman" pitchFamily="18" charset="0"/>
              </a:rPr>
              <a:t>Подведение итогов, проведение совместно с родителями литературно- музыкального тематического мероприятия «900 дней, 900 ночей».</a:t>
            </a:r>
          </a:p>
          <a:p>
            <a:pPr marL="0" indent="0">
              <a:buNone/>
            </a:pP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5"/>
          <p:cNvSpPr txBox="1">
            <a:spLocks noGrp="1"/>
          </p:cNvSpPr>
          <p:nvPr>
            <p:ph type="title"/>
          </p:nvPr>
        </p:nvSpPr>
        <p:spPr>
          <a:xfrm>
            <a:off x="1351128" y="557231"/>
            <a:ext cx="6898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Программа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08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09530" y="1056042"/>
            <a:ext cx="7624161" cy="5426820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ru-RU" sz="1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Речевое развитие: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Чтение литературы  С. Маршак «Ленинградское кольцо», </a:t>
            </a:r>
            <a:r>
              <a:rPr lang="ru-RU" sz="17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С.Алексеев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«Рассказы о ленинградцах и подвиге Ленинграда», </a:t>
            </a:r>
            <a:r>
              <a:rPr lang="ru-RU" sz="17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Н.Ходза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«Дорога жизни», Д. </a:t>
            </a:r>
            <a:r>
              <a:rPr lang="ru-RU" sz="17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Колпаковой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 В. Суслова «Был город – фронт,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блокада», Стихи </a:t>
            </a:r>
            <a:r>
              <a:rPr lang="ru-RU" sz="17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О.Берггольц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«Дети Блокады» Михаил Сухачев, «Кукла» </a:t>
            </a:r>
            <a:r>
              <a:rPr lang="ru-RU" sz="17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Г.Черпашин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ru-RU" sz="1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 :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Беседы </a:t>
            </a:r>
            <a:r>
              <a:rPr lang="ru-RU" sz="17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«Блокада Ленинграда», «Дети Блокады», «Что людям несет война?», «Как жители блокадного города спасали свой город», «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Люди,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которых помнит Город». Составление рассказа по иллюстрациям «Дорога жизни», заучивание стихов. Совместно с родителями составление рассказа о родственниках, живших в блокадном Ленинграде.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Социально- коммуникативное развитие: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дидактические игры «Что изменилось», «Шифровка», «Военная техника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»; сюжетно-ролевая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игра «Военный госпиталь».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</a:t>
            </a:r>
            <a:r>
              <a:rPr lang="ru-RU" sz="17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развитие: 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Рисование «Разорванное кольцо», «Военная техника»; Лепка «Военная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техника». Конструирование</a:t>
            </a:r>
            <a:r>
              <a:rPr lang="ru-RU" sz="17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 «Танки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Прослушивание музыкальных произведений: слушание фрагментов из Седьмой симфонии «Ленинградской», Д.Шостаковича; голос Левитана, «Вставай страна огромная», запись воздушной тревоги, метронома, песни военных лет. Разучивание песни «Ладога», «Аврора».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Физическое развитие:</a:t>
            </a:r>
            <a:r>
              <a:rPr lang="ru-RU" sz="17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Подвижные игры и игровые упражнения: «Разведчики», «Попади в цель», «Передай пакет».</a:t>
            </a:r>
          </a:p>
          <a:p>
            <a:pPr marL="0" lvl="0" indent="0">
              <a:spcBef>
                <a:spcPts val="0"/>
              </a:spcBef>
              <a:buNone/>
            </a:pPr>
            <a:endParaRPr lang="ru-RU" sz="17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ru-RU" sz="1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34016" y="594377"/>
            <a:ext cx="42988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Реализация проекта с детьми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08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4731" y="719572"/>
            <a:ext cx="3500541" cy="27387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7109" y="2088940"/>
            <a:ext cx="3090678" cy="41209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77109" y="902677"/>
            <a:ext cx="2160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4731" y="3584438"/>
            <a:ext cx="3500541" cy="2625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7930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905" y="3193915"/>
            <a:ext cx="2236477" cy="29819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6409" y="3193915"/>
            <a:ext cx="2183643" cy="29819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2186" y="3193915"/>
            <a:ext cx="2555612" cy="29555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60233" y="711687"/>
            <a:ext cx="2399517" cy="238121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65384" y="1137137"/>
            <a:ext cx="24266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Макет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«Дорога жизни» 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203" y="891409"/>
            <a:ext cx="1516326" cy="2021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755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7661" y="995359"/>
            <a:ext cx="4480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Мини-музей «Блокада»</a:t>
            </a:r>
          </a:p>
        </p:txBody>
      </p:sp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81200" y="1457024"/>
            <a:ext cx="5754281" cy="4697382"/>
          </a:xfrm>
        </p:spPr>
      </p:pic>
    </p:spTree>
    <p:extLst>
      <p:ext uri="{BB962C8B-B14F-4D97-AF65-F5344CB8AC3E}">
        <p14:creationId xmlns:p14="http://schemas.microsoft.com/office/powerpoint/2010/main" val="583755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14900" y="703534"/>
            <a:ext cx="661916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Литературно- музыкальное тематическое мероприятие посвященное Дню полного снятия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Блокады Ленинграда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«900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дней, 900 ночей»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892" y="2026972"/>
            <a:ext cx="2808548" cy="21064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12518" y="4290646"/>
            <a:ext cx="2774921" cy="1968581"/>
          </a:xfrm>
          <a:prstGeom prst="rect">
            <a:avLst/>
          </a:prstGeom>
        </p:spPr>
      </p:pic>
      <p:pic>
        <p:nvPicPr>
          <p:cNvPr id="5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7868" y="4232760"/>
            <a:ext cx="2233333" cy="2026467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6208" y="2457438"/>
            <a:ext cx="2211048" cy="31042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08469" y="2007539"/>
            <a:ext cx="2272988" cy="212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313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41"/>
          <a:stretch/>
        </p:blipFill>
        <p:spPr>
          <a:xfrm>
            <a:off x="4044462" y="2055169"/>
            <a:ext cx="2121876" cy="23477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5970" y="2055169"/>
            <a:ext cx="2159790" cy="287972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38150" y="678889"/>
            <a:ext cx="6990162" cy="109433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Взаимодействие с родителями</a:t>
            </a:r>
            <a:br>
              <a:rPr lang="ru-RU" sz="2400" b="1" dirty="0" smtClean="0"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ea typeface="+mn-ea"/>
                <a:cs typeface="Times New Roman" pitchFamily="18" charset="0"/>
              </a:rPr>
              <a:t>Дети с родителями посетили памятные места Ленинградской блокады и возложили цветы </a:t>
            </a:r>
            <a:endParaRPr lang="ru-RU" sz="2400" dirty="0"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Объект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2308" y="2055169"/>
            <a:ext cx="2403230" cy="29849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69323" y="4502853"/>
            <a:ext cx="2730950" cy="1786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463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814</TotalTime>
  <Words>662</Words>
  <Application>Microsoft Office PowerPoint</Application>
  <PresentationFormat>Экран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Office Theme</vt:lpstr>
      <vt:lpstr>Тема Office</vt:lpstr>
      <vt:lpstr>1_Тема Office</vt:lpstr>
      <vt:lpstr>1_Office Theme</vt:lpstr>
      <vt:lpstr>Проект:  900 дней, 900 ночей</vt:lpstr>
      <vt:lpstr>Презентация PowerPoint</vt:lpstr>
      <vt:lpstr>Программа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с родителями Дети с родителями посетили памятные места Ленинградской блокады и возложили цветы </vt:lpstr>
      <vt:lpstr>Проект:  900 дней, 900 ночей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pptforschool.ru</dc:creator>
  <cp:lastModifiedBy>Рамиль</cp:lastModifiedBy>
  <cp:revision>74</cp:revision>
  <dcterms:created xsi:type="dcterms:W3CDTF">2018-04-24T18:36:51Z</dcterms:created>
  <dcterms:modified xsi:type="dcterms:W3CDTF">2019-12-23T19:39:15Z</dcterms:modified>
</cp:coreProperties>
</file>