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notesMasterIdLst>
    <p:notesMasterId r:id="rId28"/>
  </p:notesMasterIdLst>
  <p:sldIdLst>
    <p:sldId id="256" r:id="rId2"/>
    <p:sldId id="257" r:id="rId3"/>
    <p:sldId id="262" r:id="rId4"/>
    <p:sldId id="258" r:id="rId5"/>
    <p:sldId id="266" r:id="rId6"/>
    <p:sldId id="311" r:id="rId7"/>
    <p:sldId id="259" r:id="rId8"/>
    <p:sldId id="261" r:id="rId9"/>
    <p:sldId id="263" r:id="rId10"/>
    <p:sldId id="264" r:id="rId11"/>
    <p:sldId id="274" r:id="rId12"/>
    <p:sldId id="268" r:id="rId13"/>
    <p:sldId id="279" r:id="rId14"/>
    <p:sldId id="309" r:id="rId15"/>
    <p:sldId id="270" r:id="rId16"/>
    <p:sldId id="282" r:id="rId17"/>
    <p:sldId id="285" r:id="rId18"/>
    <p:sldId id="305" r:id="rId19"/>
    <p:sldId id="295" r:id="rId20"/>
    <p:sldId id="271" r:id="rId21"/>
    <p:sldId id="319" r:id="rId22"/>
    <p:sldId id="321" r:id="rId23"/>
    <p:sldId id="278" r:id="rId24"/>
    <p:sldId id="314" r:id="rId25"/>
    <p:sldId id="316" r:id="rId26"/>
    <p:sldId id="31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4" autoAdjust="0"/>
    <p:restoredTop sz="58971" autoAdjust="0"/>
  </p:normalViewPr>
  <p:slideViewPr>
    <p:cSldViewPr>
      <p:cViewPr varScale="1">
        <p:scale>
          <a:sx n="113" d="100"/>
          <a:sy n="113" d="100"/>
        </p:scale>
        <p:origin x="-94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140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76EEF6-7E3A-4473-8955-E5D07A53FC7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3DD57A-C0DF-4809-A413-B8DADE8E1B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3DD57A-C0DF-4809-A413-B8DADE8E1BEC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532AF6-9238-44A5-8D0E-61E7135CD66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7294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9DA2047-1EC2-4066-8856-CB1E0223C7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5000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5E7100-29A6-46FD-885C-8F27F5B2F3F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9A43A-7844-44C5-A79B-F0149611631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8175282" cy="936104"/>
          </a:xfrm>
          <a:noFill/>
        </p:spPr>
        <p:txBody>
          <a:bodyPr>
            <a:normAutofit fontScale="25000" lnSpcReduction="20000"/>
          </a:bodyPr>
          <a:lstStyle/>
          <a:p>
            <a:r>
              <a:rPr lang="ru-RU" sz="1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Презентация </a:t>
            </a:r>
            <a:r>
              <a:rPr lang="ru-RU" sz="1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п</a:t>
            </a:r>
            <a:r>
              <a:rPr lang="ru-RU" sz="1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роекта </a:t>
            </a:r>
          </a:p>
          <a:p>
            <a:r>
              <a:rPr lang="ru-RU" sz="1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« </a:t>
            </a:r>
            <a:r>
              <a:rPr lang="ru-RU" sz="112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Сядем рядком, да поговорим ладком»</a:t>
            </a:r>
          </a:p>
          <a:p>
            <a:endParaRPr lang="ru-RU" sz="8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Влияние 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малых форм фольклора на развитие 			речи младших дошкольников.</a:t>
            </a:r>
          </a:p>
          <a:p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8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80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8000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r"/>
            <a:endParaRPr lang="ru-RU" sz="8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Выполнила</a:t>
            </a:r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:</a:t>
            </a:r>
          </a:p>
          <a:p>
            <a:pPr algn="r"/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Романовская </a:t>
            </a:r>
          </a:p>
          <a:p>
            <a:pPr algn="r"/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Светлана </a:t>
            </a:r>
          </a:p>
          <a:p>
            <a:pPr algn="r"/>
            <a:r>
              <a:rPr lang="ru-RU" sz="8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Михайловна</a:t>
            </a:r>
            <a:endParaRPr lang="ru-RU" sz="8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3286148" cy="6429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для педагогов: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способствовать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становлению речи;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представления о фольклоре;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учить, внимательно слушать, и запоминать художественные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  произведения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способствовать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становлению родителей, как педагогов единомышленников в понимании значимости использования фольклора в развитии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способностей детей.</a:t>
            </a:r>
          </a:p>
          <a:p>
            <a:endParaRPr lang="ru-RU" dirty="0"/>
          </a:p>
        </p:txBody>
      </p:sp>
      <p:pic>
        <p:nvPicPr>
          <p:cNvPr id="5" name="Рисунок 7" descr="http://data7.gallery.ru/albums/gallery/49754--19340572-m750x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3786190"/>
            <a:ext cx="3000396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357166"/>
            <a:ext cx="4543428" cy="72547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Формы работы с детьми: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Внедрение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использования фольклорных произведений во всех видах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 детей.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индивидуальной работы с детьми для улучшения произношения звуков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развития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грамматического строя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речи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детей.</a:t>
            </a:r>
          </a:p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совместных с родителями мероприятий.</a:t>
            </a:r>
          </a:p>
          <a:p>
            <a:endParaRPr lang="ru-RU" dirty="0"/>
          </a:p>
        </p:txBody>
      </p:sp>
      <p:pic>
        <p:nvPicPr>
          <p:cNvPr id="11266" name="Picture 2" descr="http://ped-kopilka.ru/upload/blogs/38828_67421275b73017f4df106cc758942fc1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429000"/>
            <a:ext cx="3939613" cy="2896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571480"/>
            <a:ext cx="4614866" cy="71438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 Формы работы с родителями: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85860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Консультация: </a:t>
            </a:r>
            <a:r>
              <a:rPr lang="ru-RU" sz="2000" dirty="0" smtClean="0"/>
              <a:t>"Влияние русского фольклора на развитие речи детей".</a:t>
            </a:r>
          </a:p>
          <a:p>
            <a:pPr lvl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Выставки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книг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Совместный досуг: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Развлечение: </a:t>
            </a:r>
            <a:r>
              <a:rPr lang="ru-RU" sz="2000" b="1" dirty="0" smtClean="0"/>
              <a:t>«</a:t>
            </a:r>
            <a:r>
              <a:rPr lang="ru-RU" sz="2000" dirty="0" err="1" smtClean="0"/>
              <a:t>Бабушка-забавушка</a:t>
            </a:r>
            <a:r>
              <a:rPr lang="ru-RU" sz="2000" dirty="0" smtClean="0"/>
              <a:t> в гости к нам пришла»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родителей к пополнению библиотеки сказок в группе.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6" name="Picture 6" descr="Фольклор в первой младшей групп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357562"/>
            <a:ext cx="3267079" cy="2684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357166"/>
            <a:ext cx="3971924" cy="58259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Принципы реализации проекта: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активности и посильной самостоятельности.</a:t>
            </a:r>
          </a:p>
          <a:p>
            <a:pPr>
              <a:lnSpc>
                <a:spcPct val="110000"/>
              </a:lnSpc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познавательной активности.</a:t>
            </a:r>
          </a:p>
          <a:p>
            <a:pPr>
              <a:lnSpc>
                <a:spcPct val="110000"/>
              </a:lnSpc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наглядности.</a:t>
            </a:r>
          </a:p>
          <a:p>
            <a:pPr>
              <a:lnSpc>
                <a:spcPct val="110000"/>
              </a:lnSpc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поэтапности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10000"/>
              </a:lnSpc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Принцип вариативности.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357166"/>
            <a:ext cx="3714776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15328" cy="3328997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2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Повышение уровня развития речи детей для полноценного общения со сверстниками и взрослыми.</a:t>
            </a:r>
          </a:p>
          <a:p>
            <a:pPr algn="just">
              <a:lnSpc>
                <a:spcPct val="120000"/>
              </a:lnSpc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узнают  песенки, потешки, русские народные сказки, загадки, игры, в соответствии с их возрастом, у них увеличился  словарный запас, они смогут отражать полученный опыт и знания в изобразительной деятельности, игровой деятельности. 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У родителей повысился интерес к фольклору, они смогут  использовать образцы устного народного творчества в общении с детьми, тем самым развивая речь своего ребёнка</a:t>
            </a:r>
            <a:r>
              <a:rPr lang="ru-RU" sz="2200" dirty="0" smtClean="0"/>
              <a:t>.</a:t>
            </a:r>
          </a:p>
          <a:p>
            <a:pPr algn="just">
              <a:lnSpc>
                <a:spcPct val="120000"/>
              </a:lnSpc>
            </a:pPr>
            <a:endParaRPr lang="ru-RU" dirty="0" smtClean="0"/>
          </a:p>
          <a:p>
            <a:pPr algn="just">
              <a:lnSpc>
                <a:spcPct val="120000"/>
              </a:lnSpc>
            </a:pPr>
            <a:endParaRPr lang="ru-RU" dirty="0" smtClean="0"/>
          </a:p>
          <a:p>
            <a:pPr algn="just">
              <a:lnSpc>
                <a:spcPct val="120000"/>
              </a:lnSpc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6146" name="Picture 2" descr="http://ped-kopilka.ru/upload/blogs/18722_7314d56881fd4e6b968ea50babc03f00.p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4714884"/>
            <a:ext cx="2424106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http://vologda-portal.ru/upload/iblock/f95/folklo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214290"/>
            <a:ext cx="1928826" cy="1424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214422"/>
            <a:ext cx="7429552" cy="2723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de-DE" sz="2400" b="1" u="sng" dirty="0" err="1" smtClean="0"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de-DE" sz="2400" b="1" u="sng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de-DE" sz="2400" b="1" u="sng" dirty="0" err="1" smtClean="0"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de-DE" sz="2400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 литературы по теме.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 книг, иллюстрированного и текстового материала по проблеме.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Разработка плана мероприятий по реализации проекта. </a:t>
            </a:r>
          </a:p>
          <a:p>
            <a:pPr marL="342900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Привлечение родителей к участию в проекте.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810" y="3786190"/>
            <a:ext cx="450824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785794"/>
            <a:ext cx="7572428" cy="464347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2.Этап. Основной.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Чтение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загадок,пестушек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обыгрывание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различных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движений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проговаривании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Выполнение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упражнений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Инсценировки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Рассказывание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сказок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Театрализованные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000" dirty="0" err="1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de-DE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Обогащение предметно–развивающей среды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Выполнение задач проекта.</a:t>
            </a:r>
          </a:p>
          <a:p>
            <a:endParaRPr lang="ru-RU" dirty="0"/>
          </a:p>
        </p:txBody>
      </p:sp>
      <p:pic>
        <p:nvPicPr>
          <p:cNvPr id="17410" name="Picture 2" descr="https://image.jimcdn.com/app/cms/image/transf/none/path/seec4e6517550e84d/image/iba39d31edbb37f00/version/1421646171/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3643314"/>
            <a:ext cx="2357454" cy="26055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Жанры детского фольклора,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используемые в работе: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00364" y="1600200"/>
            <a:ext cx="5686436" cy="45259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колыбельные песни;</a:t>
            </a:r>
          </a:p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                                          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прибаутки;</a:t>
            </a:r>
          </a:p>
          <a:p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заклички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приговорки;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детские игровые песни (считалки, дразнилки, песни для детей об окружающей их жизни); </a:t>
            </a:r>
          </a:p>
          <a:p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игры.</a:t>
            </a:r>
          </a:p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1071546"/>
            <a:ext cx="1943100" cy="16462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62" name="Picture 2" descr="http://xn----7sbblwcfe5do7c.xn--p1ai/upload/iblock/491/491ac00c8a6ce0381928003a478073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286256"/>
            <a:ext cx="2500330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64" name="Picture 4" descr="http://olgasergeeff.ru/wp-content/uploads/2012/07/1-112-261x3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928670"/>
            <a:ext cx="2486025" cy="2428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b="1" dirty="0"/>
              <a:t>Свободная деятельность </a:t>
            </a:r>
            <a:r>
              <a:rPr lang="ru-RU" sz="2400" b="1" dirty="0" smtClean="0"/>
              <a:t>детей:</a:t>
            </a:r>
            <a:endParaRPr lang="ru-RU" sz="2400" b="1" dirty="0"/>
          </a:p>
        </p:txBody>
      </p:sp>
      <p:pic>
        <p:nvPicPr>
          <p:cNvPr id="23558" name="Picture 6" descr="SDC1175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3" y="1214422"/>
            <a:ext cx="3005068" cy="2718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7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499992" y="1357298"/>
            <a:ext cx="4286850" cy="325756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ru-RU" sz="2800" dirty="0"/>
          </a:p>
          <a:p>
            <a:pPr>
              <a:buFont typeface="Wingdings" pitchFamily="2" charset="2"/>
              <a:buNone/>
            </a:pPr>
            <a:r>
              <a:rPr lang="ru-RU" sz="2800" dirty="0"/>
              <a:t> </a:t>
            </a:r>
            <a:r>
              <a:rPr lang="ru-RU" sz="2800" i="1" dirty="0"/>
              <a:t>«</a:t>
            </a:r>
            <a:r>
              <a:rPr lang="ru-RU" sz="2000" dirty="0"/>
              <a:t>Эта девочка Маша.</a:t>
            </a:r>
            <a:br>
              <a:rPr lang="ru-RU" sz="2000" dirty="0"/>
            </a:br>
            <a:r>
              <a:rPr lang="ru-RU" sz="2000" dirty="0"/>
              <a:t>А это её тарелочка.</a:t>
            </a:r>
            <a:br>
              <a:rPr lang="ru-RU" sz="2000" dirty="0"/>
            </a:br>
            <a:r>
              <a:rPr lang="ru-RU" sz="2000" dirty="0"/>
              <a:t>А в этой тарелочке...</a:t>
            </a:r>
            <a:br>
              <a:rPr lang="ru-RU" sz="2000" dirty="0"/>
            </a:br>
            <a:r>
              <a:rPr lang="ru-RU" sz="2000" dirty="0"/>
              <a:t>Нет, не каша </a:t>
            </a:r>
            <a:br>
              <a:rPr lang="ru-RU" sz="2000" dirty="0"/>
            </a:br>
            <a:r>
              <a:rPr lang="ru-RU" sz="2000" dirty="0"/>
              <a:t>Нет, не каша</a:t>
            </a:r>
            <a:br>
              <a:rPr lang="ru-RU" sz="2000" dirty="0"/>
            </a:br>
            <a:r>
              <a:rPr lang="ru-RU" sz="2000" dirty="0"/>
              <a:t>И не угадали:</a:t>
            </a:r>
            <a:br>
              <a:rPr lang="ru-RU" sz="2000" dirty="0"/>
            </a:br>
            <a:r>
              <a:rPr lang="ru-RU" sz="2000" dirty="0"/>
              <a:t>Села Маша,</a:t>
            </a:r>
            <a:br>
              <a:rPr lang="ru-RU" sz="2000" dirty="0"/>
            </a:br>
            <a:r>
              <a:rPr lang="ru-RU" sz="2000" dirty="0"/>
              <a:t>Съела всю кашу»!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2852"/>
            <a:ext cx="8750775" cy="483366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2400" b="1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Народные подвижные игры:</a:t>
            </a:r>
          </a:p>
        </p:txBody>
      </p:sp>
      <p:pic>
        <p:nvPicPr>
          <p:cNvPr id="5" name="Picture 11" descr="5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429256" y="1071546"/>
            <a:ext cx="3247200" cy="3869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 rot="10800000" flipV="1">
            <a:off x="1212884" y="943530"/>
            <a:ext cx="22875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Игра с «козликом».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1556792"/>
            <a:ext cx="292667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Вышел козлик погулять,</a:t>
            </a:r>
          </a:p>
          <a:p>
            <a:r>
              <a:rPr lang="ru-RU" dirty="0" smtClean="0"/>
              <a:t>Свои ножки поразмять.</a:t>
            </a:r>
          </a:p>
          <a:p>
            <a:r>
              <a:rPr lang="ru-RU" dirty="0" smtClean="0"/>
              <a:t>Козлик ножками стучит,</a:t>
            </a:r>
          </a:p>
          <a:p>
            <a:r>
              <a:rPr lang="ru-RU" dirty="0" err="1" smtClean="0"/>
              <a:t>По-козлиному</a:t>
            </a:r>
            <a:r>
              <a:rPr lang="ru-RU" dirty="0" smtClean="0"/>
              <a:t> кричит:</a:t>
            </a:r>
          </a:p>
          <a:p>
            <a:r>
              <a:rPr lang="ru-RU" dirty="0" smtClean="0"/>
              <a:t>«</a:t>
            </a:r>
            <a:r>
              <a:rPr lang="ru-RU" dirty="0" err="1" smtClean="0"/>
              <a:t>Бе-е-е</a:t>
            </a:r>
            <a:r>
              <a:rPr lang="ru-RU" dirty="0" smtClean="0"/>
              <a:t>, </a:t>
            </a:r>
            <a:r>
              <a:rPr lang="ru-RU" dirty="0" err="1" smtClean="0"/>
              <a:t>бе-е</a:t>
            </a:r>
            <a:r>
              <a:rPr lang="ru-RU" dirty="0" smtClean="0"/>
              <a:t>!»</a:t>
            </a:r>
            <a:endParaRPr lang="ru-RU" dirty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 rot="10800000" flipV="1">
            <a:off x="5715008" y="714356"/>
            <a:ext cx="214314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Игра «Карусели»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8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500042"/>
            <a:ext cx="7858180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 </a:t>
            </a:r>
            <a:r>
              <a:rPr lang="ru-RU" sz="2200" dirty="0"/>
              <a:t>           </a:t>
            </a:r>
            <a:r>
              <a:rPr lang="ru-RU" sz="2200" dirty="0" smtClean="0"/>
              <a:t>	</a:t>
            </a:r>
            <a:r>
              <a:rPr lang="ru-RU" sz="2200" dirty="0" smtClean="0">
                <a:cs typeface="Times New Roman" pitchFamily="18" charset="0"/>
              </a:rPr>
              <a:t>М. Горький говорил: «Начало искусства слова - в фольклоре».</a:t>
            </a:r>
          </a:p>
          <a:p>
            <a:pPr>
              <a:buNone/>
            </a:pPr>
            <a:r>
              <a:rPr lang="ru-RU" sz="2200" dirty="0">
                <a:cs typeface="Times New Roman" pitchFamily="18" charset="0"/>
              </a:rPr>
              <a:t> </a:t>
            </a:r>
            <a:r>
              <a:rPr lang="ru-RU" sz="2200" dirty="0" smtClean="0">
                <a:cs typeface="Times New Roman" pitchFamily="18" charset="0"/>
              </a:rPr>
              <a:t>		</a:t>
            </a:r>
          </a:p>
          <a:p>
            <a:pPr>
              <a:buNone/>
            </a:pPr>
            <a:r>
              <a:rPr lang="ru-RU" sz="2200" dirty="0" smtClean="0">
                <a:cs typeface="Times New Roman" pitchFamily="18" charset="0"/>
              </a:rPr>
              <a:t>		 </a:t>
            </a:r>
            <a:r>
              <a:rPr lang="ru-RU" sz="2200" dirty="0"/>
              <a:t>«</a:t>
            </a:r>
            <a:r>
              <a:rPr lang="ru-RU" sz="2200" dirty="0">
                <a:cs typeface="Times New Roman" pitchFamily="18" charset="0"/>
              </a:rPr>
              <a:t>Народ заботливо сопровождал поэтическим словом каждый этап жизни ребенка, все стороны его развития. Это целая система традиционных правил, принципов, с помощью которых воспитывается ребенок в семье. Стержнем этой системы было и остается устное народное творчество, передаваемое из века в век, из семьи в семью», писал </a:t>
            </a:r>
            <a:r>
              <a:rPr lang="ru-RU" sz="2200" dirty="0" smtClean="0">
                <a:cs typeface="Times New Roman" pitchFamily="18" charset="0"/>
              </a:rPr>
              <a:t>Л</a:t>
            </a:r>
            <a:r>
              <a:rPr lang="ru-RU" sz="2200" dirty="0">
                <a:cs typeface="Times New Roman" pitchFamily="18" charset="0"/>
              </a:rPr>
              <a:t>. Н. Толстой.</a:t>
            </a:r>
            <a:endParaRPr lang="ru-RU" sz="2200" dirty="0" smtClean="0"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cs typeface="Times New Roman" pitchFamily="18" charset="0"/>
            </a:endParaRPr>
          </a:p>
          <a:p>
            <a:pPr algn="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Педагогическое обследование детей. 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Обработка данных, анализ всех результатов.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Оформление проекта.</a:t>
            </a:r>
          </a:p>
          <a:p>
            <a:endParaRPr lang="ru-RU" dirty="0"/>
          </a:p>
        </p:txBody>
      </p:sp>
      <p:pic>
        <p:nvPicPr>
          <p:cNvPr id="7170" name="Picture 2" descr="http://centerlada.ru/wp-content/uploads/%D0%BF%D0%BE%D1%82%D0%B5%D1%88%D0%BA%D0%B8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643182"/>
            <a:ext cx="3214710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Продукт проекта: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Конспекты непосредственно образовательной деятельности.</a:t>
            </a:r>
          </a:p>
          <a:p>
            <a:r>
              <a:rPr lang="ru-RU" sz="2000" dirty="0" smtClean="0"/>
              <a:t>2. Картотека  народных подвижных игр.</a:t>
            </a:r>
          </a:p>
          <a:p>
            <a:r>
              <a:rPr lang="ru-RU" sz="2000" dirty="0" smtClean="0"/>
              <a:t> 3.Консультации для родителей: "Влияние русского фольклора на развитие речи детей".</a:t>
            </a:r>
          </a:p>
          <a:p>
            <a:r>
              <a:rPr lang="ru-RU" sz="2000" dirty="0" smtClean="0"/>
              <a:t>4. Сценарий итогового мероприятия : «</a:t>
            </a:r>
            <a:r>
              <a:rPr lang="ru-RU" sz="2000" dirty="0" err="1" smtClean="0"/>
              <a:t>Бабушка-забавушка</a:t>
            </a:r>
            <a:r>
              <a:rPr lang="ru-RU" sz="2000" dirty="0" smtClean="0"/>
              <a:t> в гости к нам пришла»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/>
          </a:p>
          <a:p>
            <a:r>
              <a:rPr lang="ru-RU" sz="2000" dirty="0" smtClean="0"/>
              <a:t>5.Совместная работа детей и родителей:</a:t>
            </a:r>
            <a:r>
              <a:rPr lang="ru-RU" sz="2000" b="1" dirty="0" smtClean="0"/>
              <a:t> </a:t>
            </a:r>
            <a:r>
              <a:rPr lang="ru-RU" sz="2000" dirty="0" smtClean="0"/>
              <a:t>Изготовление кормушек для птиц.</a:t>
            </a:r>
            <a:endParaRPr lang="ru-RU" sz="2000" dirty="0"/>
          </a:p>
        </p:txBody>
      </p:sp>
      <p:pic>
        <p:nvPicPr>
          <p:cNvPr id="6146" name="Picture 2" descr="http://static.diary.ru/userdir/6/8/7/4/68748/828451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4143380"/>
            <a:ext cx="1785950" cy="2154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Picture 7" descr="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42975" y="1571612"/>
            <a:ext cx="3443743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8" descr="8а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3504" y="1500173"/>
            <a:ext cx="3286148" cy="3529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Работа с родителями: Изготовление кормушек для птиц.</a:t>
            </a:r>
            <a:endParaRPr lang="ru-RU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Итог проекта: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Развлечение: </a:t>
            </a:r>
            <a:r>
              <a:rPr lang="ru-RU" sz="2400" b="1" dirty="0" smtClean="0"/>
              <a:t>«</a:t>
            </a:r>
            <a:r>
              <a:rPr lang="ru-RU" sz="2400" b="1" dirty="0" err="1" smtClean="0"/>
              <a:t>Бабушка-забавушка</a:t>
            </a:r>
            <a:r>
              <a:rPr lang="ru-RU" sz="2400" b="1" dirty="0" smtClean="0"/>
              <a:t> в гости к нам пришла»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050" name="Picture 2" descr="C:\Documents and Settings\Admin\Рабочий стол\Sc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3857628"/>
            <a:ext cx="2730500" cy="23474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Documents and Settings\Admin\Рабочий стол\Scan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000100" y="1357298"/>
            <a:ext cx="2977977" cy="24288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C:\Documents and Settings\Admin\Рабочий стол\Scan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4786314" y="4000504"/>
            <a:ext cx="3473149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Documents and Settings\Admin\Рабочий стол\Scan.jp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4643438" y="1285860"/>
            <a:ext cx="3643338" cy="2534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158" y="1214422"/>
            <a:ext cx="8401080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    Входе реализации проекта достигнуты определенные результаты:</a:t>
            </a:r>
          </a:p>
          <a:p>
            <a:pPr>
              <a:buNone/>
            </a:pPr>
            <a:r>
              <a:rPr lang="ru-RU" dirty="0" smtClean="0"/>
              <a:t>        </a:t>
            </a:r>
            <a:r>
              <a:rPr lang="ru-RU" sz="2000" dirty="0" smtClean="0"/>
              <a:t>Целенаправленное и систематическое использование малых форм фольклора создает необходимые основы для овладения детьми разными видами деятельности (лепка, рисование, конструирование, физическое и музыкальное развитие), помогает овладеть первоначальными навыками самостоятельной художественной деятельности. А также дети намного легче и с большим  удовольствием усваивали все навыки самообслуживания и гигиены.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28926" y="500042"/>
            <a:ext cx="3098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Результаты работы: </a:t>
            </a:r>
            <a:endParaRPr lang="ru-RU" sz="2400" dirty="0"/>
          </a:p>
        </p:txBody>
      </p:sp>
      <p:pic>
        <p:nvPicPr>
          <p:cNvPr id="6" name="Picture 2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286256"/>
            <a:ext cx="2428892" cy="196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0" y="785794"/>
            <a:ext cx="8215370" cy="4768865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 </a:t>
            </a:r>
          </a:p>
          <a:p>
            <a:pPr>
              <a:buNone/>
            </a:pPr>
            <a:r>
              <a:rPr lang="ru-RU" sz="2000" dirty="0" smtClean="0"/>
              <a:t>         Положительные эмоции, бодрое настроение детей, которое помогает овладевать родным языком, развивать память, воображение, мышление, даёт возможность побегать, попрыгать.</a:t>
            </a:r>
          </a:p>
          <a:p>
            <a:pPr>
              <a:buNone/>
            </a:pPr>
            <a:r>
              <a:rPr lang="ru-RU" sz="2000" dirty="0" smtClean="0"/>
              <a:t>         </a:t>
            </a:r>
          </a:p>
          <a:p>
            <a:pPr>
              <a:buNone/>
            </a:pPr>
            <a:r>
              <a:rPr lang="ru-RU" sz="2000" dirty="0" smtClean="0"/>
              <a:t>           Самостоятельный перенос действий, ситуаций полюбившихся </a:t>
            </a:r>
            <a:r>
              <a:rPr lang="ru-RU" sz="2000" dirty="0" err="1" smtClean="0"/>
              <a:t>потешек</a:t>
            </a:r>
            <a:r>
              <a:rPr lang="ru-RU" sz="2000" dirty="0" smtClean="0"/>
              <a:t> в игры и повседневную деятельность.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" name="Picture 2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3643314"/>
            <a:ext cx="2428892" cy="1961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714348" y="1714488"/>
            <a:ext cx="7715304" cy="423651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80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80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Picture 2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1857388" cy="150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43702" y="4357694"/>
            <a:ext cx="2162184" cy="1600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Фольклор –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от англ.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Folk-lore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– «народная мудрость» –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народное творчество, чаще всего устное. Художественная, коллективная, творческая деятельность народа, отражающая его жизнь, воззрения, идеалы, принципы; создаваемые народом и бытующие в народных массах поэзия, народная музыка,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театр, танец, архитектура,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изобразительное и декоративно-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прикладное искусство.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9326403_73993389_f_4aa97b21345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3000372"/>
            <a:ext cx="2428892" cy="2859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214290"/>
            <a:ext cx="3714776" cy="78581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785794"/>
            <a:ext cx="7786742" cy="5072097"/>
          </a:xfrm>
        </p:spPr>
        <p:txBody>
          <a:bodyPr>
            <a:noAutofit/>
          </a:bodyPr>
          <a:lstStyle/>
          <a:p>
            <a:r>
              <a:rPr lang="ru-RU" sz="2000" dirty="0">
                <a:cs typeface="Times New Roman" pitchFamily="18" charset="0"/>
              </a:rPr>
              <a:t>Мы живём в интересное и сложное время, когда на многое начинаем смотреть по- иному, многое заново открываем и переоцениваем. В первую очередь это относится к нашему прошлому, которое мы знаем поверхностно. Что заботило, радовало, тревожило русских людей, чем занимались, как трудились, о чём они мечтали, рассказывали и пели, что передавали своим детям и внукам?</a:t>
            </a:r>
          </a:p>
          <a:p>
            <a:r>
              <a:rPr lang="ru-RU" sz="2000" dirty="0">
                <a:cs typeface="Times New Roman" pitchFamily="18" charset="0"/>
              </a:rPr>
              <a:t>   Ответить на эти вопросы - значит восстановить связь времён, вернуть утерянные ценности. Обратиться к источникам поможет фольклор. Взрослые знают, как сложно подобрать такие слова, чтобы объяснить ребёнку многообразный окружающий мир. Народная педагогика на протяжении многих веков создавала  и собирала замечательные «жемчужины» - частушки, </a:t>
            </a:r>
            <a:r>
              <a:rPr lang="ru-RU" sz="2000" dirty="0" err="1">
                <a:cs typeface="Times New Roman" pitchFamily="18" charset="0"/>
              </a:rPr>
              <a:t>потешки</a:t>
            </a:r>
            <a:r>
              <a:rPr lang="ru-RU" sz="2000" dirty="0">
                <a:cs typeface="Times New Roman" pitchFamily="18" charset="0"/>
              </a:rPr>
              <a:t>, прибаутки, песенки, сказки, в которых реальный мир предметов и действий представлен ярко, художественно и понятно даже для самых маленьких.</a:t>
            </a:r>
          </a:p>
        </p:txBody>
      </p:sp>
      <p:pic>
        <p:nvPicPr>
          <p:cNvPr id="4" name="Picture 4" descr="C:\Users\Серик\Desktop\раб с род\аттестация\метод совет\Новый мат\s640x480[1]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77" y="5429258"/>
            <a:ext cx="2143123" cy="1428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435771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Работая с детьми, можно заметить, что тот ребенок, который хорошо владеет речью - умеет реализовать себя в любом виде деятельности. Если  речь ребенка  будет образной, красочной, насыщенной сравнениями, эпитетами, метафорами, а это чаще всего мы и черпаем с истоков устного народного творчества, то  решаются сразу два взаимосвязанных подхода: от объекта к слову и от слова к объекту!». И я пришла к выводу: «Что детский фольклор имеет большое значение в развитии ребенка, как в образовательном процессе, так и в воспитательном». В этом я увидела актуальность темы: «Влияние  малых форм фольклора в развитии детей младшего дошкольного возраста».</a:t>
            </a:r>
          </a:p>
          <a:p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29190" y="3929066"/>
            <a:ext cx="3643339" cy="2571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357166"/>
            <a:ext cx="3257544" cy="58259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Паспорт проекта: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3042" y="928670"/>
            <a:ext cx="7043758" cy="498317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3300" b="1" dirty="0" smtClean="0"/>
              <a:t>Название проекта:</a:t>
            </a:r>
            <a:r>
              <a:rPr lang="ru-RU" sz="33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</a:t>
            </a:r>
            <a:r>
              <a:rPr lang="ru-RU" sz="29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« Сядем рядком, да поговорим ладком»</a:t>
            </a:r>
            <a:endParaRPr lang="ru-RU" sz="29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Тип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: Т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ворческий, практико-ориентированный.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По времени реализации: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групповой, краткосрочный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По характеру контактов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: в рамках дошкольного образовательного учреждения.</a:t>
            </a:r>
          </a:p>
          <a:p>
            <a:pPr>
              <a:buNone/>
            </a:pP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Участники: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 дети второй младшей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воспитатели 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родители, музыкальный руководитель.</a:t>
            </a:r>
            <a:endParaRPr lang="ru-RU" sz="33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Срок реализации</a:t>
            </a:r>
            <a:r>
              <a:rPr lang="ru-RU" sz="3300" dirty="0" smtClean="0">
                <a:latin typeface="Times New Roman" pitchFamily="18" charset="0"/>
                <a:cs typeface="Times New Roman" pitchFamily="18" charset="0"/>
              </a:rPr>
              <a:t>: 10.10-17.10</a:t>
            </a:r>
          </a:p>
          <a:p>
            <a:pPr>
              <a:buNone/>
            </a:pP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Проект  </a:t>
            </a:r>
            <a:r>
              <a:rPr lang="ru-RU" sz="3300" b="1" dirty="0">
                <a:latin typeface="Times New Roman" pitchFamily="18" charset="0"/>
                <a:cs typeface="Times New Roman" pitchFamily="18" charset="0"/>
              </a:rPr>
              <a:t>основан на государственных нормативно- правовых документах: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Закон РФ «Об образовании» от 10.07.1992г.№3226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«Конвенция о правах ребёнка»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«Концепция дошкольного образования»</a:t>
            </a:r>
          </a:p>
          <a:p>
            <a:pPr>
              <a:buNone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- «Типовое положение о дошкольном образовательном учреждении» от 12.09.2008г. №666.</a:t>
            </a:r>
          </a:p>
          <a:p>
            <a:pPr>
              <a:buNone/>
            </a:pPr>
            <a:r>
              <a:rPr lang="ru-RU" sz="3300" b="1" dirty="0" smtClean="0"/>
              <a:t>Итоговое мероприятие: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Развлечение: </a:t>
            </a:r>
            <a:r>
              <a:rPr lang="ru-RU" sz="3300" b="1" dirty="0" smtClean="0"/>
              <a:t>«</a:t>
            </a:r>
            <a:r>
              <a:rPr lang="ru-RU" sz="3300" b="1" dirty="0" err="1" smtClean="0"/>
              <a:t>Бабушка-забавушка</a:t>
            </a:r>
            <a:r>
              <a:rPr lang="ru-RU" sz="3300" b="1" dirty="0" smtClean="0"/>
              <a:t> в гости к нам пришла»</a:t>
            </a:r>
            <a:r>
              <a:rPr lang="ru-RU" sz="33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300" b="1" dirty="0"/>
          </a:p>
        </p:txBody>
      </p:sp>
      <p:pic>
        <p:nvPicPr>
          <p:cNvPr id="4" name="Picture 3" descr="K:\анимашки\b5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500042"/>
            <a:ext cx="7604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K:\анимашки\b50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643563"/>
            <a:ext cx="1266825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285728"/>
            <a:ext cx="3143272" cy="50006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714356"/>
            <a:ext cx="7929618" cy="557216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 </a:t>
            </a:r>
            <a:endParaRPr lang="ru-RU" sz="6400" dirty="0"/>
          </a:p>
          <a:p>
            <a:pPr>
              <a:buNone/>
            </a:pPr>
            <a:r>
              <a:rPr lang="ru-RU" sz="6400" dirty="0" smtClean="0">
                <a:cs typeface="Times New Roman" pitchFamily="18" charset="0"/>
              </a:rPr>
              <a:t>		В </a:t>
            </a:r>
            <a:r>
              <a:rPr lang="ru-RU" sz="6400" dirty="0">
                <a:cs typeface="Times New Roman" pitchFamily="18" charset="0"/>
              </a:rPr>
              <a:t>начале года был проведён анализ развития речи детей по общеобразовательной программе, который показал, что уровень развития речи низкий. </a:t>
            </a:r>
          </a:p>
          <a:p>
            <a:pPr algn="just">
              <a:buNone/>
            </a:pPr>
            <a:r>
              <a:rPr lang="ru-RU" sz="6400" dirty="0"/>
              <a:t>	</a:t>
            </a:r>
            <a:r>
              <a:rPr lang="ru-RU" sz="6400" dirty="0" smtClean="0"/>
              <a:t>	</a:t>
            </a:r>
            <a:r>
              <a:rPr lang="ru-RU" sz="6400" dirty="0" smtClean="0">
                <a:cs typeface="Times New Roman" pitchFamily="18" charset="0"/>
              </a:rPr>
              <a:t>Речь </a:t>
            </a:r>
            <a:r>
              <a:rPr lang="ru-RU" sz="6400" dirty="0">
                <a:cs typeface="Times New Roman" pitchFamily="18" charset="0"/>
              </a:rPr>
              <a:t>детей была невнятной, несвязной, отсутствовало отчётливое произношение звуков в словах. Не наблюдалось умения вести диалог со сверстниками и взрослыми.</a:t>
            </a:r>
          </a:p>
          <a:p>
            <a:pPr algn="just">
              <a:buNone/>
            </a:pPr>
            <a:r>
              <a:rPr lang="ru-RU" sz="6400" dirty="0">
                <a:cs typeface="Times New Roman" pitchFamily="18" charset="0"/>
              </a:rPr>
              <a:t>   </a:t>
            </a:r>
            <a:r>
              <a:rPr lang="ru-RU" sz="6400" dirty="0" smtClean="0">
                <a:cs typeface="Times New Roman" pitchFamily="18" charset="0"/>
              </a:rPr>
              <a:t>		Возраст </a:t>
            </a:r>
            <a:r>
              <a:rPr lang="ru-RU" sz="6400" dirty="0">
                <a:cs typeface="Times New Roman" pitchFamily="18" charset="0"/>
              </a:rPr>
              <a:t>от 3 до 4 лет имеет особое значение для речевого развития ребенка.</a:t>
            </a:r>
          </a:p>
          <a:p>
            <a:pPr algn="just">
              <a:buNone/>
            </a:pPr>
            <a:r>
              <a:rPr lang="ru-RU" sz="6400" dirty="0">
                <a:cs typeface="Times New Roman" pitchFamily="18" charset="0"/>
              </a:rPr>
              <a:t>   </a:t>
            </a:r>
            <a:r>
              <a:rPr lang="ru-RU" sz="6400" dirty="0" smtClean="0">
                <a:cs typeface="Times New Roman" pitchFamily="18" charset="0"/>
              </a:rPr>
              <a:t>		Главная </a:t>
            </a:r>
            <a:r>
              <a:rPr lang="ru-RU" sz="6400" dirty="0">
                <a:cs typeface="Times New Roman" pitchFamily="18" charset="0"/>
              </a:rPr>
              <a:t>задача педагога в области развития речи детей младшего дошкольного возраста – помочь им в освоении разговорной речи, овладеть родным языком.</a:t>
            </a:r>
          </a:p>
          <a:p>
            <a:pPr algn="just">
              <a:buNone/>
            </a:pPr>
            <a:r>
              <a:rPr lang="ru-RU" sz="6400" dirty="0">
                <a:cs typeface="Times New Roman" pitchFamily="18" charset="0"/>
              </a:rPr>
              <a:t>   </a:t>
            </a:r>
            <a:r>
              <a:rPr lang="ru-RU" sz="6400" dirty="0" smtClean="0">
                <a:cs typeface="Times New Roman" pitchFamily="18" charset="0"/>
              </a:rPr>
              <a:t>		Почему </a:t>
            </a:r>
            <a:r>
              <a:rPr lang="ru-RU" sz="6400" dirty="0">
                <a:cs typeface="Times New Roman" pitchFamily="18" charset="0"/>
              </a:rPr>
              <a:t>наши дети плохо говорят? Может, потому, что мы разучились с ними разговаривать. Общаясь со своими детьми, родители не используют народные песенки, </a:t>
            </a:r>
            <a:r>
              <a:rPr lang="ru-RU" sz="6400" dirty="0" err="1">
                <a:cs typeface="Times New Roman" pitchFamily="18" charset="0"/>
              </a:rPr>
              <a:t>потешки</a:t>
            </a:r>
            <a:r>
              <a:rPr lang="ru-RU" sz="6400" dirty="0">
                <a:cs typeface="Times New Roman" pitchFamily="18" charset="0"/>
              </a:rPr>
              <a:t>, сказки, поговорки, которые так понятны детям. Зачастую родители заменяют живое общение с детьми видеотехникой, компьютерными играми, которые дают готовые слуховые и зрительные образы.</a:t>
            </a:r>
          </a:p>
          <a:p>
            <a:pPr algn="just">
              <a:buNone/>
            </a:pPr>
            <a:r>
              <a:rPr lang="ru-RU" sz="6400" dirty="0">
                <a:cs typeface="Times New Roman" pitchFamily="18" charset="0"/>
              </a:rPr>
              <a:t>   </a:t>
            </a:r>
            <a:r>
              <a:rPr lang="ru-RU" sz="6400" dirty="0" smtClean="0">
                <a:cs typeface="Times New Roman" pitchFamily="18" charset="0"/>
              </a:rPr>
              <a:t>		Устное </a:t>
            </a:r>
            <a:r>
              <a:rPr lang="ru-RU" sz="6400" dirty="0">
                <a:cs typeface="Times New Roman" pitchFamily="18" charset="0"/>
              </a:rPr>
              <a:t>народное творчество обладает удивительной способностью пробуждать в людях доброе начало. Использование в работе с детьми устного народного творчества создает уникальные условия для развития речи, мышления детей, мотивации поведения, накопления положительного морального опыта в межличностных отношениях.</a:t>
            </a:r>
          </a:p>
          <a:p>
            <a:pPr algn="just">
              <a:buNone/>
            </a:pPr>
            <a:r>
              <a:rPr lang="ru-RU" sz="6400" dirty="0">
                <a:cs typeface="Times New Roman" pitchFamily="18" charset="0"/>
              </a:rPr>
              <a:t>   </a:t>
            </a:r>
            <a:r>
              <a:rPr lang="ru-RU" sz="6400" dirty="0" smtClean="0">
                <a:cs typeface="Times New Roman" pitchFamily="18" charset="0"/>
              </a:rPr>
              <a:t>		Отсутствие </a:t>
            </a:r>
            <a:r>
              <a:rPr lang="ru-RU" sz="6400" dirty="0">
                <a:cs typeface="Times New Roman" pitchFamily="18" charset="0"/>
              </a:rPr>
              <a:t>эпитетов, сравнений, образных выражений обедняет, упрощает </a:t>
            </a:r>
            <a:r>
              <a:rPr lang="ru-RU" sz="6400" dirty="0" smtClean="0">
                <a:cs typeface="Times New Roman" pitchFamily="18" charset="0"/>
              </a:rPr>
              <a:t>	речь</a:t>
            </a:r>
            <a:r>
              <a:rPr lang="ru-RU" sz="6400" dirty="0">
                <a:cs typeface="Times New Roman" pitchFamily="18" charset="0"/>
              </a:rPr>
              <a:t>, превращает её в маловыразительную, скучную, однообразную и </a:t>
            </a:r>
            <a:r>
              <a:rPr lang="ru-RU" sz="6400" dirty="0" smtClean="0">
                <a:cs typeface="Times New Roman" pitchFamily="18" charset="0"/>
              </a:rPr>
              <a:t>	малоприятную</a:t>
            </a:r>
            <a:r>
              <a:rPr lang="ru-RU" sz="6400" dirty="0">
                <a:cs typeface="Times New Roman" pitchFamily="18" charset="0"/>
              </a:rPr>
              <a:t>. Без яркости и красочности речь блекнет, тускнеет. </a:t>
            </a:r>
          </a:p>
          <a:p>
            <a:endParaRPr lang="ru-RU" dirty="0"/>
          </a:p>
        </p:txBody>
      </p:sp>
      <p:pic>
        <p:nvPicPr>
          <p:cNvPr id="4" name="Picture 2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76300" cy="88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K:\анимашки\b39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86" y="285728"/>
            <a:ext cx="876300" cy="885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2858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643050"/>
            <a:ext cx="7643866" cy="12144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alt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речи детей младшего возраста средствами малых форм фольклора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endParaRPr lang="ru-RU" altLang="ru-RU" dirty="0" smtClean="0">
              <a:solidFill>
                <a:srgbClr val="800000"/>
              </a:solidFill>
              <a:latin typeface="Comic Sans MS" pitchFamily="66" charset="0"/>
            </a:endParaRPr>
          </a:p>
        </p:txBody>
      </p:sp>
      <p:pic>
        <p:nvPicPr>
          <p:cNvPr id="6" name="Picture 4" descr="http://vologda-portal.ru/upload/iblock/f95/folkl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28604"/>
            <a:ext cx="1928826" cy="1424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https://filed8-26.my.mail.ru/pic?url=http%3A%2F%2Fs008.radikal.ru%2Fi305%2F1108%2F2c%2F96dc0ec7d16c.jpg&amp;mw=&amp;mh=&amp;sig=63d7901532cec8c4bfaed8d55be62a1b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72198" y="4143380"/>
            <a:ext cx="2572789" cy="1982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428604"/>
            <a:ext cx="3686172" cy="51115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</a:br>
            <a:r>
              <a:rPr lang="ru-RU" sz="2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Задачи </a:t>
            </a:r>
            <a:r>
              <a:rPr lang="ru-RU" sz="27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</a:rPr>
              <a:t>проекта:</a:t>
            </a:r>
            <a:r>
              <a:rPr lang="en-US" dirty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dirty="0">
                <a:solidFill>
                  <a:srgbClr val="FF00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3971940"/>
          </a:xfrm>
        </p:spPr>
        <p:txBody>
          <a:bodyPr>
            <a:normAutofit/>
          </a:bodyPr>
          <a:lstStyle/>
          <a:p>
            <a:pPr algn="ctr"/>
            <a:endParaRPr lang="ru-RU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активную речь.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Обогащать словарный запас, память, умение внимательно слушать.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Сформировать интерес к устному народному творчеству.</a:t>
            </a:r>
          </a:p>
          <a:p>
            <a:pPr marL="457200" indent="-457200">
              <a:buFont typeface="+mj-lt"/>
              <a:buAutoNum type="arabicPeriod"/>
            </a:pPr>
            <a:r>
              <a:rPr lang="ru-RU" alt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системы взаимодействия с родителями в процессе работы.</a:t>
            </a:r>
          </a:p>
          <a:p>
            <a:endParaRPr lang="ru-RU" sz="4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3333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4143380"/>
            <a:ext cx="2752878" cy="150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kaz_02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skaz_02</Template>
  <TotalTime>740</TotalTime>
  <Words>971</Words>
  <Application>Microsoft Office PowerPoint</Application>
  <PresentationFormat>Экран (4:3)</PresentationFormat>
  <Paragraphs>142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skaz_02</vt:lpstr>
      <vt:lpstr>Слайд 1</vt:lpstr>
      <vt:lpstr>Слайд 2</vt:lpstr>
      <vt:lpstr>Слайд 3</vt:lpstr>
      <vt:lpstr>Актуальность проекта:</vt:lpstr>
      <vt:lpstr>Слайд 5</vt:lpstr>
      <vt:lpstr>Паспорт проекта:</vt:lpstr>
      <vt:lpstr>Проблема</vt:lpstr>
      <vt:lpstr>Цель:</vt:lpstr>
      <vt:lpstr>  Задачи проекта: </vt:lpstr>
      <vt:lpstr>Задачи для педагогов:</vt:lpstr>
      <vt:lpstr>Формы работы с детьми: </vt:lpstr>
      <vt:lpstr> Формы работы с родителями: </vt:lpstr>
      <vt:lpstr>Принципы реализации проекта:</vt:lpstr>
      <vt:lpstr>Ожидаемый результат:</vt:lpstr>
      <vt:lpstr>Этапы реализации проекта:</vt:lpstr>
      <vt:lpstr>Слайд 16</vt:lpstr>
      <vt:lpstr>Жанры детского фольклора,  используемые в работе:</vt:lpstr>
      <vt:lpstr>Свободная деятельность детей:</vt:lpstr>
      <vt:lpstr>Слайд 19</vt:lpstr>
      <vt:lpstr>Слайд 20</vt:lpstr>
      <vt:lpstr>Продукт проекта:</vt:lpstr>
      <vt:lpstr>Работа с родителями: Изготовление кормушек для птиц.</vt:lpstr>
      <vt:lpstr>Итог проекта: Развлечение: «Бабушка-забавушка в гости к нам пришла» </vt:lpstr>
      <vt:lpstr>Слайд 24</vt:lpstr>
      <vt:lpstr>Слайд 25</vt:lpstr>
      <vt:lpstr>Слайд 26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78</cp:revision>
  <dcterms:created xsi:type="dcterms:W3CDTF">2016-11-11T16:51:53Z</dcterms:created>
  <dcterms:modified xsi:type="dcterms:W3CDTF">2019-12-23T17:53:04Z</dcterms:modified>
</cp:coreProperties>
</file>