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58" r:id="rId7"/>
    <p:sldId id="259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287887"/>
            <a:ext cx="7766936" cy="3915178"/>
          </a:xfrm>
        </p:spPr>
        <p:txBody>
          <a:bodyPr/>
          <a:lstStyle/>
          <a:p>
            <a:pPr algn="ctr"/>
            <a:r>
              <a:rPr lang="ru-RU" sz="3600" dirty="0" smtClean="0"/>
              <a:t>Профессионально-педагогические ориентиры современного учителя(показатели качества знаний учащихся при </a:t>
            </a:r>
            <a:r>
              <a:rPr lang="ru-RU" sz="3600" smtClean="0"/>
              <a:t>проведении </a:t>
            </a:r>
            <a:r>
              <a:rPr lang="ru-RU" sz="3600" smtClean="0"/>
              <a:t>ВПР,РПР.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2736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958" y="172871"/>
            <a:ext cx="11673890" cy="1123666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> </a:t>
            </a:r>
            <a:r>
              <a:rPr lang="ru-RU" sz="2200" b="1" dirty="0" smtClean="0"/>
              <a:t>«Профессионально-педагогические ориентиры </a:t>
            </a:r>
            <a:r>
              <a:rPr lang="ru-RU" sz="2200" b="1" dirty="0"/>
              <a:t>деятельности </a:t>
            </a:r>
            <a:r>
              <a:rPr lang="ru-RU" sz="2200" b="1" dirty="0" smtClean="0"/>
              <a:t>современного </a:t>
            </a:r>
            <a:r>
              <a:rPr lang="ru-RU" sz="2200" b="1" dirty="0"/>
              <a:t>учителя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(</a:t>
            </a:r>
            <a:r>
              <a:rPr lang="ru-RU" sz="2200" b="1" dirty="0"/>
              <a:t>по материалам международной </a:t>
            </a:r>
            <a:r>
              <a:rPr lang="ru-RU" sz="2200" b="1" dirty="0" err="1"/>
              <a:t>конфференции</a:t>
            </a:r>
            <a:r>
              <a:rPr lang="ru-RU" sz="2200" b="1" dirty="0"/>
              <a:t> "Учитель в современном мире</a:t>
            </a:r>
            <a:r>
              <a:rPr lang="ru-RU" sz="2200" b="1" dirty="0" smtClean="0"/>
              <a:t>")»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187355"/>
            <a:ext cx="10213579" cy="4854007"/>
          </a:xfrm>
        </p:spPr>
        <p:txBody>
          <a:bodyPr>
            <a:normAutofit/>
          </a:bodyPr>
          <a:lstStyle/>
          <a:p>
            <a:pPr fontAlgn="t"/>
            <a:r>
              <a:rPr lang="ru-RU" dirty="0"/>
              <a:t>Современная система образования претерпевает изменения, предъявляя особые требования ко всем участникам образовательного процесса. В связи с этим существенно меняется профессионально-педагогическая деятельность учителя. Изучение изменений профессионально-педагогической деятельности особенно актуально в современных условиях развития отечественного образования, поскольку именно учитель является основным субъектом обновления образования, и без его активного, вдумчивого участия прогрессивные изменения невозможны.</a:t>
            </a:r>
          </a:p>
          <a:p>
            <a:pPr fontAlgn="t"/>
            <a:r>
              <a:rPr lang="ru-RU" dirty="0"/>
              <a:t>В 2010 г., объявленном Годом учителя, на разных уровнях были инициированы обсуждения проблем современной системы образования. Роль учителя в развитии системы образования называлась определяющей.</a:t>
            </a:r>
          </a:p>
          <a:p>
            <a:pPr fontAlgn="t"/>
            <a:r>
              <a:rPr lang="ru-RU" dirty="0"/>
              <a:t>Многие из аспектов проблемы деятельности учителя были затронуты в обсуждении на открытых дискуссионных площадках Педагогической ассамблеи, которой было ознаменовано открытие Года учителя, проходившей 21—22 января 2010 г. в </a:t>
            </a:r>
            <a:r>
              <a:rPr lang="ru-RU" dirty="0" err="1"/>
              <a:t>Герценовском</a:t>
            </a:r>
            <a:r>
              <a:rPr lang="ru-RU" dirty="0"/>
              <a:t> университете. В частности, речь шла об инновационных процессах в современной школе, о новом образе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72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150125"/>
            <a:ext cx="11791665" cy="1780275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Так, среди участников были представители Института педагогического образования Российской академии образования, НИИ общего образования и НИИ непрерывного педагогического образования </a:t>
            </a:r>
            <a:r>
              <a:rPr lang="ru-RU" sz="2200" dirty="0" err="1"/>
              <a:t>Герценовского</a:t>
            </a:r>
            <a:r>
              <a:rPr lang="ru-RU" sz="2200" dirty="0"/>
              <a:t> университета, Санкт-Петербургского государственного университета, Санкт-Петербургской академии постдипломного педагогического образования, Московской высшей школы социальных и экономических наук, Поморского государственного университета, Мордовского педагогического института, Тобольского педагогического института, а также учителя школ Санкт-Петербурга, Ленинградской области, Сочи, Челябинска.</a:t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2419896"/>
            <a:ext cx="11791665" cy="3880773"/>
          </a:xfrm>
        </p:spPr>
        <p:txBody>
          <a:bodyPr>
            <a:normAutofit fontScale="92500" lnSpcReduction="20000"/>
          </a:bodyPr>
          <a:lstStyle/>
          <a:p>
            <a:pPr marL="0" indent="0" fontAlgn="t">
              <a:buNone/>
            </a:pPr>
            <a:r>
              <a:rPr lang="ru-RU" dirty="0"/>
              <a:t>Обобщая основные идеи, прозвучавшие на площадках конференции, можно сделать несколько </a:t>
            </a:r>
            <a:r>
              <a:rPr lang="ru-RU" dirty="0" smtClean="0"/>
              <a:t>выводов:</a:t>
            </a:r>
            <a:endParaRPr lang="ru-RU" dirty="0"/>
          </a:p>
          <a:p>
            <a:pPr fontAlgn="t"/>
            <a:r>
              <a:rPr lang="ru-RU" dirty="0"/>
              <a:t>Проблемы современного учительства обсуждались в контекстах развития образования, которое, по утверждению В. И. </a:t>
            </a:r>
            <a:r>
              <a:rPr lang="ru-RU" dirty="0" err="1"/>
              <a:t>Слободчикова</a:t>
            </a:r>
            <a:r>
              <a:rPr lang="ru-RU" dirty="0"/>
              <a:t>, должно стать универсальной формой становления и развития базовых способностей человека, позволяющих ему быть и отстаивать собственную человечность, быть не только материалом и ресурсом социального производства, но прежде всего — подлинным субъектом культуры и исторического действия</a:t>
            </a:r>
            <a:r>
              <a:rPr lang="ru-RU" dirty="0" smtClean="0"/>
              <a:t>.</a:t>
            </a:r>
          </a:p>
          <a:p>
            <a:pPr fontAlgn="t"/>
            <a:endParaRPr lang="ru-RU" dirty="0"/>
          </a:p>
          <a:p>
            <a:r>
              <a:rPr lang="ru-RU" dirty="0"/>
              <a:t>Деятельность учителя становится влиятельным социальным творчеством, способным воздействовать на духовный мир другого человека. Необходимость такого ориентира в деятельности учителя можно выразить словами Н. Н. Моисеева: «Поскольку человечество подошло к порогу, за которым нужны и новая нравственность, и новые знания, новый менталитет, новая система ценностей. Создавать их будет учитель... тот, кто создает систему формирования, сохранения и развития коллективных знаний, нравственности и памяти народа, передачи всего накопленного следующим поколениям, и всех людей, которые способны внести в мир элементы душевной тревоги за их будущность и будущность своего народа, а в нынешних условиях — и будущность планетарной цивилизации». </a:t>
            </a:r>
          </a:p>
        </p:txBody>
      </p:sp>
    </p:spTree>
    <p:extLst>
      <p:ext uri="{BB962C8B-B14F-4D97-AF65-F5344CB8AC3E}">
        <p14:creationId xmlns:p14="http://schemas.microsoft.com/office/powerpoint/2010/main" val="108512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31" y="245661"/>
            <a:ext cx="11723426" cy="6428094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/>
              <a:t>В докладе заведующей кафедрой педагогики А. П. </a:t>
            </a:r>
            <a:r>
              <a:rPr lang="ru-RU" sz="1900" dirty="0" err="1"/>
              <a:t>Тряпицыной</a:t>
            </a:r>
            <a:r>
              <a:rPr lang="ru-RU" sz="1900" dirty="0"/>
              <a:t> были определены факторы, влияющие на педагогическую деятельность: интересы учащихся, интересы родителей, интересы государства. Интересы учащихся А. П. </a:t>
            </a:r>
            <a:r>
              <a:rPr lang="ru-RU" sz="1900" dirty="0" err="1"/>
              <a:t>Тряпицына</a:t>
            </a:r>
            <a:r>
              <a:rPr lang="ru-RU" sz="1900" dirty="0"/>
              <a:t> представила через их мнения о первоочередных задачах школы: до 80% выпускников основной и учащихся старшей школы полагают, что школа должна учить самостоятельности мысли и учения, создавать возможности для творчества, учить тому, что требует современная жизнь. Были приведены данные о том, что растет доля учащихся, считающих, что они учатся в школе по необходимости (в 2001 г. доля таких учащихся составила 5%, а в 2007 г. — 21%). С интересом ко всем предметам учились лишь 8% опрошенных</a:t>
            </a:r>
            <a:r>
              <a:rPr lang="ru-RU" sz="1900" dirty="0" smtClean="0"/>
              <a:t>.</a:t>
            </a:r>
          </a:p>
          <a:p>
            <a:endParaRPr lang="ru-RU" sz="1900" dirty="0"/>
          </a:p>
          <a:p>
            <a:r>
              <a:rPr lang="ru-RU" sz="1900" dirty="0"/>
              <a:t>Меняются и ценностные ориентации школьников. За последние 10 лет ценностные ориентации старшеклассников все больше изменяются в сторону прагматизма, утилитаризма, достижения личного успеха любой ценой; опасность представляют и завышенные ожидания и самооценки старшеклассников — об этом рассказал в своем докладе С. Г. </a:t>
            </a:r>
            <a:r>
              <a:rPr lang="ru-RU" sz="1900" dirty="0" err="1"/>
              <a:t>Вершловский</a:t>
            </a:r>
            <a:r>
              <a:rPr lang="ru-RU" sz="1900" dirty="0"/>
              <a:t> (Академия постдипломного педагогического образования).</a:t>
            </a:r>
          </a:p>
          <a:p>
            <a:pPr fontAlgn="t"/>
            <a:r>
              <a:rPr lang="ru-RU" sz="1900" dirty="0"/>
              <a:t>Интересы государства проявляются, в первую очередь, в целевых ориентирах государственной образовательной политики, которые были заявлены в Концепции модернизации и последовательно реализовывались в практике последних лет: ориентация образовательного процесса на развитие ключевых компетенций учеников, введение профильного обучения, введение ЕГЭ для выпускников и ГИА для учащихся основной школы, расширение практики публичных отчетов школ как формы социальной отчетности перед общественностью, наконец, ориентация на актуальные задачи развития образования, сформулированные в инициативе «Наша новая школа». При этом правительство предприняло ряд мер для поддержки учителя в решении задач модернизации школьного образования, основной из которых стали конкурсы в рамках приоритетного национального проекта «Образование».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291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03" y="177421"/>
            <a:ext cx="11477767" cy="5863941"/>
          </a:xfrm>
        </p:spPr>
        <p:txBody>
          <a:bodyPr/>
          <a:lstStyle/>
          <a:p>
            <a:r>
              <a:rPr lang="ru-RU" dirty="0"/>
              <a:t>Однако, если посмотреть на сложившуюся ситуацию с позиций анализа профессиональной деятельности учителя, то очевидно, что вместо тенденции усиления профессионализма учителя набирает силу противоположная тенденция — пролетаризации учительского труда. Так считает А. П. </a:t>
            </a:r>
            <a:r>
              <a:rPr lang="ru-RU" dirty="0" err="1"/>
              <a:t>Тряпицына</a:t>
            </a:r>
            <a:r>
              <a:rPr lang="ru-RU" dirty="0"/>
              <a:t>. По ее мнению, учитель, как и прежде, ориентирован, прежде всего, на передачу предметных знаний, процент успеваемости, поступление выпускников школ в профессиональные учебные заведения, успешное выполнение проверочных работ при аттестации школ, что не приводит к ожидаемым качественным изменениям школьного образования</a:t>
            </a:r>
            <a:r>
              <a:rPr lang="ru-RU" dirty="0" smtClean="0"/>
              <a:t>.</a:t>
            </a:r>
          </a:p>
          <a:p>
            <a:r>
              <a:rPr lang="ru-RU" dirty="0"/>
              <a:t>Этой мысли были созвучны слова О. Е. Лебедева о том, что учитель — работник умственного труда, поэтому </a:t>
            </a:r>
            <a:r>
              <a:rPr lang="ru-RU" dirty="0">
                <a:solidFill>
                  <a:srgbClr val="FF0000"/>
                </a:solidFill>
              </a:rPr>
              <a:t>количественные показатели не должны применяться для измерения качества его труда. </a:t>
            </a:r>
          </a:p>
        </p:txBody>
      </p:sp>
    </p:spTree>
    <p:extLst>
      <p:ext uri="{BB962C8B-B14F-4D97-AF65-F5344CB8AC3E}">
        <p14:creationId xmlns:p14="http://schemas.microsoft.com/office/powerpoint/2010/main" val="1439075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85953" y="200168"/>
            <a:ext cx="8596668" cy="5641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Анализ </a:t>
            </a:r>
            <a:r>
              <a:rPr lang="ru-RU" sz="2800" b="1" dirty="0"/>
              <a:t>РПР в 9 классе по обществознанию от  23.10.2018 г.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296748"/>
              </p:ext>
            </p:extLst>
          </p:nvPr>
        </p:nvGraphicFramePr>
        <p:xfrm>
          <a:off x="914399" y="1050878"/>
          <a:ext cx="9321424" cy="4223649"/>
        </p:xfrm>
        <a:graphic>
          <a:graphicData uri="http://schemas.openxmlformats.org/drawingml/2006/table">
            <a:tbl>
              <a:tblPr/>
              <a:tblGrid>
                <a:gridCol w="2992600"/>
                <a:gridCol w="962914"/>
                <a:gridCol w="962914"/>
                <a:gridCol w="963883"/>
                <a:gridCol w="962914"/>
                <a:gridCol w="2476199"/>
              </a:tblGrid>
              <a:tr h="418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 ученика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за год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 кл)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по РПР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за 1 четверть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Итоги в сравнении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Алдамов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Магомед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Гаджимагомедова Асхарат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Ганиева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Наида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Джаруллаева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Ума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Киселев Виталий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Магомедова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Асият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Муртазалиева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Карина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3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Омаров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Потынг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Екатерина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3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Рамазанова Зарина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Патимат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Салихов Магомед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81" marR="61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815622"/>
              </p:ext>
            </p:extLst>
          </p:nvPr>
        </p:nvGraphicFramePr>
        <p:xfrm>
          <a:off x="1882134" y="5441472"/>
          <a:ext cx="7118350" cy="11953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23695"/>
                <a:gridCol w="1530350"/>
                <a:gridCol w="1530350"/>
                <a:gridCol w="1259840"/>
                <a:gridCol w="1174115"/>
              </a:tblGrid>
              <a:tr h="583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РПР соответствует четвертной оценке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Результат РПР  ниже четвертной оценки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Результат РПР выше четвертной оценки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% качества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 успеваемости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 чел- 50 %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 чел- 42%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чел- 8%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2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6460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Анализ </a:t>
            </a:r>
            <a:r>
              <a:rPr lang="ru-RU" b="1" dirty="0"/>
              <a:t>РПР в 10 классе по истории от  27.11.2018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80624"/>
              </p:ext>
            </p:extLst>
          </p:nvPr>
        </p:nvGraphicFramePr>
        <p:xfrm>
          <a:off x="1021059" y="1760561"/>
          <a:ext cx="5995539" cy="3114564"/>
        </p:xfrm>
        <a:graphic>
          <a:graphicData uri="http://schemas.openxmlformats.org/drawingml/2006/table">
            <a:tbl>
              <a:tblPr/>
              <a:tblGrid>
                <a:gridCol w="2083584"/>
                <a:gridCol w="661962"/>
                <a:gridCol w="988955"/>
                <a:gridCol w="989952"/>
                <a:gridCol w="1271086"/>
              </a:tblGrid>
              <a:tr h="1245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 ученика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за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по РПР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Итоги в сравнении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91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Ахмедханов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Магомед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91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Гаджиева Патимат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91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Шкабура Андрей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61854"/>
              </p:ext>
            </p:extLst>
          </p:nvPr>
        </p:nvGraphicFramePr>
        <p:xfrm>
          <a:off x="1021059" y="5148079"/>
          <a:ext cx="7118350" cy="11953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23695"/>
                <a:gridCol w="1530350"/>
                <a:gridCol w="1530350"/>
                <a:gridCol w="1259840"/>
                <a:gridCol w="1174115"/>
              </a:tblGrid>
              <a:tr h="583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РПР соответствует четвертной оценке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РПР  ниже четвертной оценки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Результат РПР выше четвертной оценки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 качества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 успеваемости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чел- 33 %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чел- 67%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073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65" y="133082"/>
            <a:ext cx="10720469" cy="80707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Анализ </a:t>
            </a:r>
            <a:r>
              <a:rPr lang="ru-RU" sz="2800" b="1" dirty="0"/>
              <a:t>РПР в 9 классе по истории от  28.10.2018 г.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23417"/>
              </p:ext>
            </p:extLst>
          </p:nvPr>
        </p:nvGraphicFramePr>
        <p:xfrm>
          <a:off x="3834233" y="701364"/>
          <a:ext cx="6428882" cy="4864579"/>
        </p:xfrm>
        <a:graphic>
          <a:graphicData uri="http://schemas.openxmlformats.org/drawingml/2006/table">
            <a:tbl>
              <a:tblPr firstRow="1" firstCol="1" bandRow="1"/>
              <a:tblGrid>
                <a:gridCol w="2672650"/>
                <a:gridCol w="692599"/>
                <a:gridCol w="692599"/>
                <a:gridCol w="594155"/>
                <a:gridCol w="593457"/>
                <a:gridCol w="1183422"/>
              </a:tblGrid>
              <a:tr h="757595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 ученика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за год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 кл)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по РПР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за 1 четверть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Итоги в сравнении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Алдамов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Магомед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Гаджимагомедова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Асхарат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Ганиева Наида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Джаруллаева Ума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Киселев Виталий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Магомедова Асият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6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Муртазалиева Карина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Омаров Иса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Рамазанова Зарина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Соответствует годовой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3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Разакова Патимат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Салихов Магомед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Ниже годовой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76" marR="536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682970"/>
              </p:ext>
            </p:extLst>
          </p:nvPr>
        </p:nvGraphicFramePr>
        <p:xfrm>
          <a:off x="925524" y="5727063"/>
          <a:ext cx="7118350" cy="8143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23695"/>
                <a:gridCol w="1530350"/>
                <a:gridCol w="1530350"/>
                <a:gridCol w="1259840"/>
                <a:gridCol w="1174115"/>
              </a:tblGrid>
              <a:tr h="583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Результат РПР соответствует четвертной оценке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Результат РПР  ниже четвертной оценки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Результат РПР выше четвертной оценки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качества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успеваемости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 чел- 45 %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 чел- 36%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чел- 18%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75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245660"/>
            <a:ext cx="11737075" cy="1684740"/>
          </a:xfrm>
        </p:spPr>
        <p:txBody>
          <a:bodyPr>
            <a:noAutofit/>
          </a:bodyPr>
          <a:lstStyle/>
          <a:p>
            <a:r>
              <a:rPr lang="ru-RU" sz="2800" dirty="0"/>
              <a:t>Настоящий педагог – всегда гуманист, он ориентирован на отношение к другим людям “не как к средству, а только как к цели” (И. Кант)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8" y="1719618"/>
            <a:ext cx="11046093" cy="4335392"/>
          </a:xfrm>
        </p:spPr>
        <p:txBody>
          <a:bodyPr/>
          <a:lstStyle/>
          <a:p>
            <a:r>
              <a:rPr lang="ru-RU" sz="2000" dirty="0"/>
              <a:t>Поэтому он строг и демократичен одновременно.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Разумеется</a:t>
            </a:r>
            <a:r>
              <a:rPr lang="ru-RU" sz="2000" dirty="0"/>
              <a:t>, даже самый лучший учитель – живой человек, и у него </a:t>
            </a:r>
            <a:r>
              <a:rPr lang="ru-RU" sz="2000" dirty="0" smtClean="0"/>
              <a:t>могут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быть ошибки, промашки, досадные срывы, однако из любой ситуации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он </a:t>
            </a:r>
            <a:r>
              <a:rPr lang="ru-RU" sz="2000" dirty="0"/>
              <a:t>находит поистине человеческий выход, поступает бескорыстно,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справедливо </a:t>
            </a:r>
            <a:r>
              <a:rPr lang="ru-RU" sz="2000" dirty="0"/>
              <a:t>и благожелательно, никогда не проявляя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утилитарного </a:t>
            </a:r>
            <a:r>
              <a:rPr lang="ru-RU" sz="2000" dirty="0"/>
              <a:t>расчёта, высокомерия и мстительности.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Настоящий </a:t>
            </a:r>
            <a:r>
              <a:rPr lang="ru-RU" sz="2000" dirty="0"/>
              <a:t>воспитатель, как ни затёрто это звучит,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учит </a:t>
            </a:r>
            <a:r>
              <a:rPr lang="ru-RU" sz="2000" dirty="0"/>
              <a:t>добру, причём делает это как словесно,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так </a:t>
            </a:r>
            <a:r>
              <a:rPr lang="ru-RU" sz="2000" dirty="0"/>
              <a:t>и личным примером.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5714" y="3111930"/>
            <a:ext cx="3304536" cy="342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0302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1330</Words>
  <Application>Microsoft Office PowerPoint</Application>
  <PresentationFormat>Широкоэкранный</PresentationFormat>
  <Paragraphs>235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Грань</vt:lpstr>
      <vt:lpstr>Профессионально-педагогические ориентиры современного учителя(показатели качества знаний учащихся при проведении ВПР,РПР.</vt:lpstr>
      <vt:lpstr> «Профессионально-педагогические ориентиры деятельности современного учителя  (по материалам международной конфференции "Учитель в современном мире")» </vt:lpstr>
      <vt:lpstr>Так, среди участников были представители Института педагогического образования Российской академии образования, НИИ общего образования и НИИ непрерывного педагогического образования Герценовского университета, Санкт-Петербургского государственного университета, Санкт-Петербургской академии постдипломного педагогического образования, Московской высшей школы социальных и экономических наук, Поморского государственного университета, Мордовского педагогического института, Тобольского педагогического института, а также учителя школ Санкт-Петербурга, Ленинградской области, Сочи, Челябинска. </vt:lpstr>
      <vt:lpstr>Презентация PowerPoint</vt:lpstr>
      <vt:lpstr>Презентация PowerPoint</vt:lpstr>
      <vt:lpstr>Анализ РПР в 9 классе по обществознанию от  23.10.2018 г. </vt:lpstr>
      <vt:lpstr>Анализ РПР в 10 классе по истории от  27.11.2018 г. </vt:lpstr>
      <vt:lpstr>Анализ РПР в 9 классе по истории от  28.10.2018 г.</vt:lpstr>
      <vt:lpstr>Настоящий педагог – всегда гуманист, он ориентирован на отношение к другим людям “не как к средству, а только как к цели” (И. Кант)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Профессионально-педагогические ориентиры современного учителя(показатели качества знаний учащихся при проведении ВПР,РПР,ГИА.</dc:title>
  <dc:creator>Елена</dc:creator>
  <cp:lastModifiedBy>Елена</cp:lastModifiedBy>
  <cp:revision>13</cp:revision>
  <dcterms:created xsi:type="dcterms:W3CDTF">2018-11-20T15:25:25Z</dcterms:created>
  <dcterms:modified xsi:type="dcterms:W3CDTF">2018-12-09T16:18:59Z</dcterms:modified>
</cp:coreProperties>
</file>