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3" r:id="rId3"/>
    <p:sldId id="262" r:id="rId4"/>
    <p:sldId id="260" r:id="rId5"/>
    <p:sldId id="264" r:id="rId6"/>
    <p:sldId id="265" r:id="rId7"/>
    <p:sldId id="266" r:id="rId8"/>
    <p:sldId id="267" r:id="rId9"/>
    <p:sldId id="268" r:id="rId10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74A"/>
    <a:srgbClr val="3399FF"/>
    <a:srgbClr val="666699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620" autoAdjust="0"/>
    <p:restoredTop sz="84583" autoAdjust="0"/>
  </p:normalViewPr>
  <p:slideViewPr>
    <p:cSldViewPr>
      <p:cViewPr varScale="1">
        <p:scale>
          <a:sx n="73" d="100"/>
          <a:sy n="73" d="100"/>
        </p:scale>
        <p:origin x="79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10.11.2019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13384" y="0"/>
            <a:ext cx="6517232" cy="1368152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</a:t>
            </a:r>
            <a:r>
              <a:rPr lang="en-US" dirty="0" smtClean="0"/>
              <a:t> </a:t>
            </a:r>
            <a:r>
              <a:rPr lang="ru-RU" dirty="0" smtClean="0"/>
              <a:t>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2483768" y="45855"/>
            <a:ext cx="6480720" cy="13366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9" name="Текст 2"/>
          <p:cNvSpPr>
            <a:spLocks noGrp="1"/>
          </p:cNvSpPr>
          <p:nvPr>
            <p:ph idx="1"/>
          </p:nvPr>
        </p:nvSpPr>
        <p:spPr>
          <a:xfrm>
            <a:off x="251520" y="1988840"/>
            <a:ext cx="864096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45855"/>
            <a:ext cx="6480720" cy="13366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88840"/>
            <a:ext cx="8640960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10.11.2019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7" Type="http://schemas.openxmlformats.org/officeDocument/2006/relationships/slide" Target="slide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6.xml"/><Relationship Id="rId5" Type="http://schemas.openxmlformats.org/officeDocument/2006/relationships/slide" Target="slide3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16632"/>
            <a:ext cx="6517232" cy="1368152"/>
          </a:xfrm>
        </p:spPr>
        <p:txBody>
          <a:bodyPr>
            <a:noAutofit/>
          </a:bodyPr>
          <a:lstStyle/>
          <a:p>
            <a:r>
              <a:rPr lang="ru-RU" sz="4800" dirty="0" smtClean="0"/>
              <a:t>«Имя числительное»</a:t>
            </a:r>
            <a:br>
              <a:rPr lang="ru-RU" sz="4800" dirty="0" smtClean="0"/>
            </a:br>
            <a:r>
              <a:rPr lang="ru-RU" sz="2800" dirty="0" smtClean="0"/>
              <a:t>Распределяющий диктант</a:t>
            </a:r>
            <a:br>
              <a:rPr lang="ru-RU" sz="2800" dirty="0" smtClean="0"/>
            </a:br>
            <a:r>
              <a:rPr lang="ru-RU" sz="2800" dirty="0" smtClean="0"/>
              <a:t>6 класс</a:t>
            </a:r>
            <a:endParaRPr lang="ru-RU" sz="2800" b="1" dirty="0"/>
          </a:p>
        </p:txBody>
      </p:sp>
      <p:sp>
        <p:nvSpPr>
          <p:cNvPr id="5" name="Штриховая стрелка вправо 4">
            <a:hlinkClick r:id="rId3" action="ppaction://hlinksldjump"/>
          </p:cNvPr>
          <p:cNvSpPr/>
          <p:nvPr/>
        </p:nvSpPr>
        <p:spPr>
          <a:xfrm>
            <a:off x="6515689" y="2013048"/>
            <a:ext cx="2411760" cy="1296144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9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</a:t>
            </a:r>
            <a:endParaRPr lang="ru-RU" sz="19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Штриховая стрелка вправо 5">
            <a:hlinkClick r:id="rId4" action="ppaction://hlinksldjump"/>
          </p:cNvPr>
          <p:cNvSpPr/>
          <p:nvPr/>
        </p:nvSpPr>
        <p:spPr>
          <a:xfrm>
            <a:off x="6588119" y="5004848"/>
            <a:ext cx="2381999" cy="136815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ОБРАЗЕЦ</a:t>
            </a:r>
            <a:endParaRPr lang="ru-RU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Штриховая стрелка вправо 6">
            <a:hlinkClick r:id="rId5" action="ppaction://hlinksldjump"/>
          </p:cNvPr>
          <p:cNvSpPr/>
          <p:nvPr/>
        </p:nvSpPr>
        <p:spPr>
          <a:xfrm>
            <a:off x="6534839" y="3466108"/>
            <a:ext cx="2435279" cy="136815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ТЕОРИЯ</a:t>
            </a:r>
            <a:endParaRPr lang="ru-RU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Штриховая стрелка вправо 2">
            <a:hlinkClick r:id="rId6" action="ppaction://hlinksldjump"/>
          </p:cNvPr>
          <p:cNvSpPr/>
          <p:nvPr/>
        </p:nvSpPr>
        <p:spPr>
          <a:xfrm>
            <a:off x="4644008" y="5604709"/>
            <a:ext cx="1872208" cy="1214102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себя!</a:t>
            </a:r>
            <a:endParaRPr lang="ru-RU" sz="20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Штриховая стрелка вправо 3">
            <a:hlinkClick r:id="rId7" action="ppaction://hlinksldjump"/>
          </p:cNvPr>
          <p:cNvSpPr/>
          <p:nvPr/>
        </p:nvSpPr>
        <p:spPr>
          <a:xfrm>
            <a:off x="4644008" y="1484784"/>
            <a:ext cx="1872208" cy="1210876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</a:t>
            </a:r>
            <a:endParaRPr lang="ru-RU" sz="20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267744" y="2132856"/>
            <a:ext cx="6480720" cy="1336698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rgbClr val="002060"/>
                </a:solidFill>
              </a:rPr>
              <a:t>Сейчас мы с </a:t>
            </a:r>
            <a:r>
              <a:rPr lang="ru-RU" sz="3200" dirty="0" smtClean="0">
                <a:solidFill>
                  <a:srgbClr val="002060"/>
                </a:solidFill>
              </a:rPr>
              <a:t>вами </a:t>
            </a:r>
            <a:r>
              <a:rPr lang="ru-RU" sz="3200" dirty="0">
                <a:solidFill>
                  <a:srgbClr val="002060"/>
                </a:solidFill>
              </a:rPr>
              <a:t>проведем диктант на закрепление </a:t>
            </a:r>
            <a:r>
              <a:rPr lang="ru-RU" sz="3200" dirty="0" smtClean="0">
                <a:solidFill>
                  <a:srgbClr val="002060"/>
                </a:solidFill>
              </a:rPr>
              <a:t>материала </a:t>
            </a:r>
            <a:r>
              <a:rPr lang="ru-RU" sz="3200" dirty="0">
                <a:solidFill>
                  <a:srgbClr val="002060"/>
                </a:solidFill>
              </a:rPr>
              <a:t>по теме «Имя числительное». </a:t>
            </a:r>
            <a:r>
              <a:rPr lang="ru-RU" sz="3200" dirty="0" smtClean="0">
                <a:solidFill>
                  <a:srgbClr val="002060"/>
                </a:solidFill>
              </a:rPr>
              <a:t/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>Я </a:t>
            </a:r>
            <a:r>
              <a:rPr lang="ru-RU" sz="3200" dirty="0">
                <a:solidFill>
                  <a:srgbClr val="002060"/>
                </a:solidFill>
              </a:rPr>
              <a:t>буду диктовать вам слова. </a:t>
            </a:r>
            <a:r>
              <a:rPr lang="ru-RU" sz="3200" dirty="0" smtClean="0">
                <a:solidFill>
                  <a:srgbClr val="002060"/>
                </a:solidFill>
              </a:rPr>
              <a:t/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>Вам </a:t>
            </a:r>
            <a:r>
              <a:rPr lang="ru-RU" sz="3200" dirty="0">
                <a:solidFill>
                  <a:srgbClr val="002060"/>
                </a:solidFill>
              </a:rPr>
              <a:t>необходимо в первый столбик записать имена числительные, а во второй сложные прилагательные</a:t>
            </a:r>
            <a:r>
              <a:rPr lang="ru-RU" sz="3200" dirty="0" smtClean="0">
                <a:solidFill>
                  <a:srgbClr val="002060"/>
                </a:solidFill>
              </a:rPr>
              <a:t>. У числительных определите разряд.</a:t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>Прежде чем мы приступим к работе, давайте повторим что такое числительное и его разряды.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5" name="Стрелка влево 4">
            <a:hlinkClick r:id="rId2" action="ppaction://hlinksldjump"/>
          </p:cNvPr>
          <p:cNvSpPr/>
          <p:nvPr/>
        </p:nvSpPr>
        <p:spPr>
          <a:xfrm>
            <a:off x="179512" y="6093296"/>
            <a:ext cx="648072" cy="5760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024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73995" y="1800200"/>
            <a:ext cx="8640960" cy="486916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Имя числительное 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— самостоятельная часть речи, которая обозначает число, количество и порядок предметов. Отвечает на вопросы: сколько? который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Числительные делятся на четыре лексико-грамматических разряда: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количественные 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(два, 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пятьдесят) 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собирательные (оба, 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двое) 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— отвечают на вопрос сколько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b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порядковые 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— отвечают на вопрос который? (первый, 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второй) </a:t>
            </a:r>
            <a:b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дробные 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(одна </a:t>
            </a:r>
            <a:r>
              <a:rPr lang="ru-RU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пятая). </a:t>
            </a:r>
            <a:endParaRPr lang="ru-RU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72000" y="404664"/>
            <a:ext cx="4572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Теория</a:t>
            </a:r>
            <a:endParaRPr lang="ru-RU" sz="44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6" name="Стрелка влево 5">
            <a:hlinkClick r:id="rId2" action="ppaction://hlinksldjump"/>
          </p:cNvPr>
          <p:cNvSpPr/>
          <p:nvPr/>
        </p:nvSpPr>
        <p:spPr>
          <a:xfrm>
            <a:off x="8172400" y="6093296"/>
            <a:ext cx="648072" cy="5760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</a:t>
            </a:r>
            <a:endParaRPr lang="ru-RU" dirty="0"/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2297406"/>
              </p:ext>
            </p:extLst>
          </p:nvPr>
        </p:nvGraphicFramePr>
        <p:xfrm>
          <a:off x="322138" y="2095256"/>
          <a:ext cx="8642350" cy="176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1175">
                  <a:extLst>
                    <a:ext uri="{9D8B030D-6E8A-4147-A177-3AD203B41FA5}">
                      <a16:colId xmlns:a16="http://schemas.microsoft.com/office/drawing/2014/main" val="770580866"/>
                    </a:ext>
                  </a:extLst>
                </a:gridCol>
                <a:gridCol w="4321175">
                  <a:extLst>
                    <a:ext uri="{9D8B030D-6E8A-4147-A177-3AD203B41FA5}">
                      <a16:colId xmlns:a16="http://schemas.microsoft.com/office/drawing/2014/main" val="2400329132"/>
                    </a:ext>
                  </a:extLst>
                </a:gridCol>
              </a:tblGrid>
              <a:tr h="503758">
                <a:tc>
                  <a:txBody>
                    <a:bodyPr/>
                    <a:lstStyle/>
                    <a:p>
                      <a:pPr algn="l"/>
                      <a:r>
                        <a:rPr lang="ru-RU" sz="2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Числительные</a:t>
                      </a:r>
                      <a:endParaRPr lang="ru-RU" sz="24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8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Сложные</a:t>
                      </a:r>
                      <a:r>
                        <a:rPr lang="ru-RU" sz="28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прилагательные</a:t>
                      </a:r>
                      <a:endParaRPr lang="ru-RU" sz="28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95580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шестидесятый (который?)</a:t>
                      </a:r>
                      <a:r>
                        <a:rPr lang="ru-RU" sz="2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– порядковое числит.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семицветный</a:t>
                      </a:r>
                      <a:endParaRPr lang="ru-RU" sz="2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0293883"/>
                  </a:ext>
                </a:extLst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0112" y="4149080"/>
            <a:ext cx="3252553" cy="2476773"/>
          </a:xfrm>
          <a:prstGeom prst="rect">
            <a:avLst/>
          </a:prstGeom>
        </p:spPr>
      </p:pic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107504" y="6044354"/>
            <a:ext cx="649462" cy="6206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Материал для учителя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37967212"/>
              </p:ext>
            </p:extLst>
          </p:nvPr>
        </p:nvGraphicFramePr>
        <p:xfrm>
          <a:off x="250825" y="1700808"/>
          <a:ext cx="8642350" cy="44607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1175">
                  <a:extLst>
                    <a:ext uri="{9D8B030D-6E8A-4147-A177-3AD203B41FA5}">
                      <a16:colId xmlns:a16="http://schemas.microsoft.com/office/drawing/2014/main" val="3540160089"/>
                    </a:ext>
                  </a:extLst>
                </a:gridCol>
                <a:gridCol w="4321175">
                  <a:extLst>
                    <a:ext uri="{9D8B030D-6E8A-4147-A177-3AD203B41FA5}">
                      <a16:colId xmlns:a16="http://schemas.microsoft.com/office/drawing/2014/main" val="291152034"/>
                    </a:ext>
                  </a:extLst>
                </a:gridCol>
              </a:tblGrid>
              <a:tr h="576856"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Имя числительное</a:t>
                      </a:r>
                      <a:endParaRPr lang="ru-RU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Сложное</a:t>
                      </a:r>
                      <a:r>
                        <a:rPr lang="ru-RU" sz="20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прилагательное</a:t>
                      </a:r>
                      <a:endParaRPr lang="ru-RU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989276"/>
                  </a:ext>
                </a:extLst>
              </a:tr>
              <a:tr h="53987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двадцать три – собирательное числит.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треугольный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6171548"/>
                  </a:ext>
                </a:extLst>
              </a:tr>
              <a:tr h="53987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четырнадцатый – порядковое</a:t>
                      </a:r>
                      <a:r>
                        <a:rPr lang="ru-RU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числит.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четырехэтажный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3264857"/>
                  </a:ext>
                </a:extLst>
              </a:tr>
              <a:tr h="53987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шестьдесят</a:t>
                      </a:r>
                      <a:r>
                        <a:rPr lang="ru-RU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седьмой – порядковое числит.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двухъярусный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0235717"/>
                  </a:ext>
                </a:extLst>
              </a:tr>
              <a:tr h="53987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пятеро – порядковое числит.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девяностолетний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0973149"/>
                  </a:ext>
                </a:extLst>
              </a:tr>
              <a:tr h="53987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одиннадцать – количественное</a:t>
                      </a:r>
                      <a:r>
                        <a:rPr lang="ru-RU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числит.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столетие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6463165"/>
                  </a:ext>
                </a:extLst>
              </a:tr>
              <a:tr h="53987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девять пятых – дробное числит.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семимильный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9314805"/>
                  </a:ext>
                </a:extLst>
              </a:tr>
            </a:tbl>
          </a:graphicData>
        </a:graphic>
      </p:graphicFrame>
      <p:sp>
        <p:nvSpPr>
          <p:cNvPr id="6" name="Стрелка влево 5">
            <a:hlinkClick r:id="rId2" action="ppaction://hlinksldjump"/>
          </p:cNvPr>
          <p:cNvSpPr/>
          <p:nvPr/>
        </p:nvSpPr>
        <p:spPr>
          <a:xfrm>
            <a:off x="250825" y="6176542"/>
            <a:ext cx="576064" cy="606585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020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себя!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4281713"/>
              </p:ext>
            </p:extLst>
          </p:nvPr>
        </p:nvGraphicFramePr>
        <p:xfrm>
          <a:off x="250825" y="1989138"/>
          <a:ext cx="8642350" cy="38161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21175">
                  <a:extLst>
                    <a:ext uri="{9D8B030D-6E8A-4147-A177-3AD203B41FA5}">
                      <a16:colId xmlns:a16="http://schemas.microsoft.com/office/drawing/2014/main" val="3540160089"/>
                    </a:ext>
                  </a:extLst>
                </a:gridCol>
                <a:gridCol w="4321175">
                  <a:extLst>
                    <a:ext uri="{9D8B030D-6E8A-4147-A177-3AD203B41FA5}">
                      <a16:colId xmlns:a16="http://schemas.microsoft.com/office/drawing/2014/main" val="291152034"/>
                    </a:ext>
                  </a:extLst>
                </a:gridCol>
              </a:tblGrid>
              <a:tr h="576856">
                <a:tc>
                  <a:txBody>
                    <a:bodyPr/>
                    <a:lstStyle/>
                    <a:p>
                      <a:r>
                        <a:rPr lang="ru-RU" sz="2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Имя числительное</a:t>
                      </a:r>
                      <a:endParaRPr lang="ru-RU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Сложное</a:t>
                      </a:r>
                      <a:r>
                        <a:rPr lang="ru-RU" sz="20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прилагательное</a:t>
                      </a:r>
                      <a:endParaRPr lang="ru-RU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989276"/>
                  </a:ext>
                </a:extLst>
              </a:tr>
              <a:tr h="53987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двадцать три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треугольный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6171548"/>
                  </a:ext>
                </a:extLst>
              </a:tr>
              <a:tr h="53987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четырнадцатый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четырехэтажный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3264857"/>
                  </a:ext>
                </a:extLst>
              </a:tr>
              <a:tr h="53987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шестьдесят</a:t>
                      </a:r>
                      <a:r>
                        <a:rPr lang="ru-RU" sz="20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седьмой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двухъярусный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0235717"/>
                  </a:ext>
                </a:extLst>
              </a:tr>
              <a:tr h="53987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пятеро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девяностолетний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0973149"/>
                  </a:ext>
                </a:extLst>
              </a:tr>
              <a:tr h="53987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одиннадцать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столетие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6463165"/>
                  </a:ext>
                </a:extLst>
              </a:tr>
              <a:tr h="53987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девять пятых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ru-RU" sz="20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семимильный</a:t>
                      </a:r>
                      <a:endParaRPr lang="ru-RU" sz="20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9314805"/>
                  </a:ext>
                </a:extLst>
              </a:tr>
            </a:tbl>
          </a:graphicData>
        </a:graphic>
      </p:graphicFrame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250825" y="6123815"/>
            <a:ext cx="648767" cy="5760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25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22" y="4049688"/>
            <a:ext cx="2206969" cy="280831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Критерии оценивания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628800"/>
            <a:ext cx="8640960" cy="4176464"/>
          </a:xfrm>
        </p:spPr>
        <p:txBody>
          <a:bodyPr/>
          <a:lstStyle/>
          <a:p>
            <a:pPr algn="ctr">
              <a:buFont typeface="Wingdings" panose="05000000000000000000" pitchFamily="2" charset="2"/>
              <a:buChar char="Ø"/>
            </a:pP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Оценка </a:t>
            </a:r>
            <a:r>
              <a:rPr lang="ru-RU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«5» - нет </a:t>
            </a:r>
            <a:r>
              <a:rPr lang="ru-RU" sz="3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ошибок;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ru-RU" sz="3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Оценка </a:t>
            </a:r>
            <a:r>
              <a:rPr lang="ru-RU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«4» - 2-3 </a:t>
            </a:r>
            <a:r>
              <a:rPr lang="ru-RU" sz="3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ошибки;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ru-RU" sz="3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Оценка </a:t>
            </a:r>
            <a:r>
              <a:rPr lang="ru-RU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«3» - 4-5 </a:t>
            </a:r>
            <a:r>
              <a:rPr lang="ru-RU" sz="3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ошибки;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ru-RU" sz="36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Оценка </a:t>
            </a:r>
            <a:r>
              <a:rPr lang="ru-RU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«2» - более 5 ошибок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8244408" y="6043600"/>
            <a:ext cx="720080" cy="57606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414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Ресурсы: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204864"/>
            <a:ext cx="8640960" cy="417646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1. Сайт </a:t>
            </a:r>
            <a:r>
              <a:rPr lang="ru-RU" dirty="0">
                <a:solidFill>
                  <a:srgbClr val="002060"/>
                </a:solidFill>
              </a:rPr>
              <a:t>с диктантом: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</a:rPr>
              <a:t>http://shcoole.do.am/publ/diktanty/diktanty_po_russkomu_jazyku_6_klass/imja_chislitelnoe/6-1-0-79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Стрелка влево 3">
            <a:hlinkClick r:id="rId2" action="ppaction://hlinksldjump"/>
          </p:cNvPr>
          <p:cNvSpPr/>
          <p:nvPr/>
        </p:nvSpPr>
        <p:spPr>
          <a:xfrm>
            <a:off x="328152" y="5877272"/>
            <a:ext cx="648072" cy="504056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1697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9056" y="2088307"/>
            <a:ext cx="3695432" cy="407699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Сведения об авторе: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Составитель презентации: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студентка 4 курса, гр. РЛа-16-1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Проценко Анастасия</a:t>
            </a:r>
          </a:p>
          <a:p>
            <a:pPr marL="0" indent="0">
              <a:buNone/>
            </a:pP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 Новокузнецк, 2019 год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6962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e6e665c039e3b2b5c68043e924536971269dc9d9"/>
</p:tagLst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2322</TotalTime>
  <Words>210</Words>
  <Application>Microsoft Office PowerPoint</Application>
  <PresentationFormat>Экран (4:3)</PresentationFormat>
  <Paragraphs>59</Paragraphs>
  <Slides>9</Slides>
  <Notes>1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Wingdings</vt:lpstr>
      <vt:lpstr>Тема Office</vt:lpstr>
      <vt:lpstr>«Имя числительное» Распределяющий диктант 6 класс</vt:lpstr>
      <vt:lpstr>Сейчас мы с вами проведем диктант на закрепление материала по теме «Имя числительное».  Я буду диктовать вам слова.  Вам необходимо в первый столбик записать имена числительные, а во второй сложные прилагательные. У числительных определите разряд. Прежде чем мы приступим к работе, давайте повторим что такое числительное и его разряды.</vt:lpstr>
      <vt:lpstr>Презентация PowerPoint</vt:lpstr>
      <vt:lpstr>Образец</vt:lpstr>
      <vt:lpstr>Материал для учителя</vt:lpstr>
      <vt:lpstr>Проверь себя!</vt:lpstr>
      <vt:lpstr>Критерии оценивания:</vt:lpstr>
      <vt:lpstr>Ресурсы:</vt:lpstr>
      <vt:lpstr>Сведения об авторе: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знаний</dc:title>
  <dc:creator>obstinate</dc:creator>
  <dc:description>Шаблон презентации с сайта https://presentation-creation.ru/</dc:description>
  <cp:lastModifiedBy>DDD</cp:lastModifiedBy>
  <cp:revision>1007</cp:revision>
  <dcterms:created xsi:type="dcterms:W3CDTF">2018-02-25T09:09:03Z</dcterms:created>
  <dcterms:modified xsi:type="dcterms:W3CDTF">2019-11-10T20:38:42Z</dcterms:modified>
</cp:coreProperties>
</file>