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5" r:id="rId4"/>
    <p:sldId id="258" r:id="rId5"/>
    <p:sldId id="259" r:id="rId6"/>
    <p:sldId id="266" r:id="rId7"/>
    <p:sldId id="263" r:id="rId8"/>
    <p:sldId id="260" r:id="rId9"/>
    <p:sldId id="269" r:id="rId10"/>
    <p:sldId id="267" r:id="rId11"/>
    <p:sldId id="268" r:id="rId12"/>
    <p:sldId id="262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A76CB-C058-440D-8A40-01EB61BEB97F}" type="datetimeFigureOut">
              <a:rPr lang="ru-RU"/>
              <a:pPr>
                <a:defRPr/>
              </a:pPr>
              <a:t>22.12.2019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70C3A-5C3D-41F4-9C39-AE99AACF260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27E0B-BA9D-428F-A505-EA44791E553F}" type="datetimeFigureOut">
              <a:rPr lang="ru-RU"/>
              <a:pPr>
                <a:defRPr/>
              </a:pPr>
              <a:t>22.12.2019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AAF62-52A1-481C-A8E6-D25730D66D1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D21C2-F51C-4499-AE55-E130B33236AB}" type="datetimeFigureOut">
              <a:rPr lang="ru-RU"/>
              <a:pPr>
                <a:defRPr/>
              </a:pPr>
              <a:t>22.12.2019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A32A8-209E-48A5-A7A0-988BE520229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52B6D-99BB-49A4-83C0-51873009EF9D}" type="datetimeFigureOut">
              <a:rPr lang="ru-RU"/>
              <a:pPr>
                <a:defRPr/>
              </a:pPr>
              <a:t>22.12.2019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91DDC9-2876-481B-9C50-2A11898D8F6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118B3-F3F0-461F-BB8F-84106F6DBAB9}" type="datetimeFigureOut">
              <a:rPr lang="ru-RU"/>
              <a:pPr>
                <a:defRPr/>
              </a:pPr>
              <a:t>22.12.2019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6A0DD-83EB-4D05-89A9-5735F9607F7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7F85A6-A49E-4DCF-948C-E997CC890EAF}" type="datetimeFigureOut">
              <a:rPr lang="ru-RU"/>
              <a:pPr>
                <a:defRPr/>
              </a:pPr>
              <a:t>22.12.2019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42EE5-E31B-4715-9002-C8E7F93A97F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2B6D2-59F2-4569-BCE9-0A3515C1D88F}" type="datetimeFigureOut">
              <a:rPr lang="ru-RU"/>
              <a:pPr>
                <a:defRPr/>
              </a:pPr>
              <a:t>22.12.2019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23824-81DF-4550-8B53-266E961E5C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63305-C80C-4537-8FB1-B5DB56D25AD0}" type="datetimeFigureOut">
              <a:rPr lang="ru-RU"/>
              <a:pPr>
                <a:defRPr/>
              </a:pPr>
              <a:t>22.12.2019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F0651-3E2F-4BFF-B432-6F851CA6646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D6FC6-EB24-4E0D-A6D7-AB9F4C8B2565}" type="datetimeFigureOut">
              <a:rPr lang="ru-RU"/>
              <a:pPr>
                <a:defRPr/>
              </a:pPr>
              <a:t>22.12.2019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D675C-237B-4BDE-8612-BF26F6DA40D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61707-AC35-4493-A46B-A7E82620B74A}" type="datetimeFigureOut">
              <a:rPr lang="ru-RU"/>
              <a:pPr>
                <a:defRPr/>
              </a:pPr>
              <a:t>22.12.2019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3B55E7-DD7B-4D84-A590-684B59D4083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B2522-513D-4810-AD23-6975BD231B20}" type="datetimeFigureOut">
              <a:rPr lang="ru-RU"/>
              <a:pPr>
                <a:defRPr/>
              </a:pPr>
              <a:t>22.12.2019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5C96B-D3AB-427B-A447-823660C229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E8ABBD5-DDED-438F-BF6F-EAD41A63694E}" type="datetimeFigureOut">
              <a:rPr lang="ru-RU"/>
              <a:pPr>
                <a:defRPr/>
              </a:pPr>
              <a:t>22.12.2019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0A19F87-6F9F-4B9C-AA59-47A371B2826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85;&#1072;%20&#1082;&#1086;&#1085;&#1082;&#1091;&#1088;&#1089;%20&#1042;&#1077;&#1088;&#1072;\&#1084;&#1080;&#1088;%20&#1074;&#1080;&#1088;&#1090;&#1091;&#1072;&#1083;&#1100;&#1085;&#1099;&#1081;%20&#1080;&#1083;&#1080;%20&#1088;&#1077;&#1072;&#1083;&#1100;&#1085;&#1099;&#1081;\_&#1084;&#1080;&#1088;_&#1080;&#1083;&#1080;_&#1088;&#1077;&#1072;&#1083;&#1100;&#1085;&#1099;&#1081;.wmv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G:\&#1085;&#1072;%20&#1082;&#1086;&#1085;&#1082;&#1091;&#1088;&#1089;%20&#1042;&#1077;&#1088;&#1072;\&#1084;&#1080;&#1088;%20&#1074;&#1080;&#1088;&#1090;&#1091;&#1072;&#1083;&#1100;&#1085;&#1099;&#1081;%20&#1080;&#1083;&#1080;%20&#1088;&#1077;&#1072;&#1083;&#1100;&#1085;&#1099;&#1081;\-&#1042;&#1077;&#1088;&#1099;-&#1045;&#1088;&#1072;&#1083;&#1072;&#1096;.wmv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title"/>
          </p:nvPr>
        </p:nvSpPr>
        <p:spPr>
          <a:xfrm>
            <a:off x="0" y="1916113"/>
            <a:ext cx="9144000" cy="2233612"/>
          </a:xfrm>
        </p:spPr>
        <p:txBody>
          <a:bodyPr/>
          <a:lstStyle/>
          <a:p>
            <a:pPr eaLnBrk="1" hangingPunct="1"/>
            <a:r>
              <a:rPr lang="ru-RU" sz="8000" b="1" smtClean="0">
                <a:solidFill>
                  <a:srgbClr val="FFFF00"/>
                </a:solidFill>
              </a:rPr>
              <a:t>«Виртуальный мир или реальный?»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r>
              <a:rPr lang="ru-RU" b="1" smtClean="0">
                <a:solidFill>
                  <a:srgbClr val="FFFF00"/>
                </a:solidFill>
                <a:latin typeface="Arial" charset="0"/>
              </a:rPr>
              <a:t>Безопасность  в интернете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r>
              <a:rPr lang="ru-RU" sz="2800" b="1" smtClean="0">
                <a:solidFill>
                  <a:srgbClr val="FFFF00"/>
                </a:solidFill>
              </a:rPr>
              <a:t>Не выдавайте личную информацию средствами электронной почты</a:t>
            </a:r>
          </a:p>
          <a:p>
            <a:r>
              <a:rPr lang="ru-RU" sz="2800" b="1" smtClean="0">
                <a:solidFill>
                  <a:srgbClr val="FFFF00"/>
                </a:solidFill>
              </a:rPr>
              <a:t>Никогда не соглашайтесь на личную встречу с друзьями по интернету</a:t>
            </a:r>
          </a:p>
          <a:p>
            <a:r>
              <a:rPr lang="ru-RU" sz="2800" b="1" smtClean="0">
                <a:solidFill>
                  <a:srgbClr val="FFFF00"/>
                </a:solidFill>
              </a:rPr>
              <a:t>Не загружайте программы без разрешения взрослых</a:t>
            </a:r>
          </a:p>
          <a:p>
            <a:r>
              <a:rPr lang="ru-RU" sz="2800" b="1" smtClean="0">
                <a:solidFill>
                  <a:srgbClr val="FFFF00"/>
                </a:solidFill>
              </a:rPr>
              <a:t>Соблюдайте временные нормы нахождения за компьютером</a:t>
            </a:r>
          </a:p>
          <a:p>
            <a:r>
              <a:rPr lang="ru-RU" sz="2800" b="1" smtClean="0">
                <a:solidFill>
                  <a:srgbClr val="FFFF00"/>
                </a:solidFill>
              </a:rPr>
              <a:t>Заходите на сайты только из «белого» списка, который создадите вместе со взрослыми</a:t>
            </a:r>
          </a:p>
          <a:p>
            <a:endParaRPr lang="ru-RU" sz="2800" b="1" smtClean="0">
              <a:solidFill>
                <a:srgbClr val="FFFF00"/>
              </a:solidFill>
            </a:endParaRPr>
          </a:p>
          <a:p>
            <a:endParaRPr lang="ru-RU" sz="2800" smtClean="0"/>
          </a:p>
          <a:p>
            <a:endParaRPr lang="ru-RU" sz="2800" smtClean="0"/>
          </a:p>
          <a:p>
            <a:endParaRPr lang="ru-RU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smtClean="0">
                <a:solidFill>
                  <a:srgbClr val="FFFF00"/>
                </a:solidFill>
              </a:rPr>
              <a:t>Мир вокруг нас!!!</a:t>
            </a:r>
          </a:p>
        </p:txBody>
      </p:sp>
      <p:pic>
        <p:nvPicPr>
          <p:cNvPr id="28682" name="_мир_или_реальный.wmv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43075" y="1600200"/>
            <a:ext cx="5657850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9046" fill="hold"/>
                                        <p:tgtEl>
                                          <p:spTgt spid="286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868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86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86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68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713"/>
            <a:ext cx="8435975" cy="59769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rgbClr val="FFFF00"/>
                </a:solidFill>
              </a:rPr>
              <a:t>Так просто виртуальное реальным</a:t>
            </a:r>
            <a:br>
              <a:rPr lang="ru-RU" sz="4000" b="1" dirty="0" smtClean="0">
                <a:solidFill>
                  <a:srgbClr val="FFFF00"/>
                </a:solidFill>
              </a:rPr>
            </a:br>
            <a:r>
              <a:rPr lang="ru-RU" sz="4000" b="1" dirty="0" smtClean="0">
                <a:solidFill>
                  <a:srgbClr val="FFFF00"/>
                </a:solidFill>
              </a:rPr>
              <a:t>Внезапно сделать если захотеть…</a:t>
            </a:r>
            <a:br>
              <a:rPr lang="ru-RU" sz="4000" b="1" dirty="0" smtClean="0">
                <a:solidFill>
                  <a:srgbClr val="FFFF00"/>
                </a:solidFill>
              </a:rPr>
            </a:br>
            <a:r>
              <a:rPr lang="ru-RU" sz="4000" b="1" dirty="0" smtClean="0">
                <a:solidFill>
                  <a:srgbClr val="FFFF00"/>
                </a:solidFill>
              </a:rPr>
              <a:t>Не улыбнуться аватарке идеальной,</a:t>
            </a:r>
            <a:br>
              <a:rPr lang="ru-RU" sz="4000" b="1" dirty="0" smtClean="0">
                <a:solidFill>
                  <a:srgbClr val="FFFF00"/>
                </a:solidFill>
              </a:rPr>
            </a:br>
            <a:r>
              <a:rPr lang="ru-RU" sz="4000" b="1" dirty="0" smtClean="0">
                <a:solidFill>
                  <a:srgbClr val="FFFF00"/>
                </a:solidFill>
              </a:rPr>
              <a:t>А человеку в душу посмотреть…</a:t>
            </a:r>
            <a:br>
              <a:rPr lang="ru-RU" sz="4000" b="1" dirty="0" smtClean="0">
                <a:solidFill>
                  <a:srgbClr val="FFFF00"/>
                </a:solidFill>
              </a:rPr>
            </a:br>
            <a:r>
              <a:rPr lang="ru-RU" sz="4000" b="1" dirty="0" smtClean="0">
                <a:solidFill>
                  <a:srgbClr val="FFFF00"/>
                </a:solidFill>
              </a:rPr>
              <a:t>Не растворяться в ирреальном мире, </a:t>
            </a:r>
            <a:br>
              <a:rPr lang="ru-RU" sz="4000" b="1" dirty="0" smtClean="0">
                <a:solidFill>
                  <a:srgbClr val="FFFF00"/>
                </a:solidFill>
              </a:rPr>
            </a:br>
            <a:r>
              <a:rPr lang="ru-RU" sz="4000" b="1" dirty="0" smtClean="0">
                <a:solidFill>
                  <a:srgbClr val="FFFF00"/>
                </a:solidFill>
              </a:rPr>
              <a:t>В руке держа лишь серенькую «мышь»…</a:t>
            </a:r>
            <a:br>
              <a:rPr lang="ru-RU" sz="4000" b="1" dirty="0" smtClean="0">
                <a:solidFill>
                  <a:srgbClr val="FFFF00"/>
                </a:solidFill>
              </a:rPr>
            </a:br>
            <a:r>
              <a:rPr lang="ru-RU" sz="4000" b="1" dirty="0" smtClean="0">
                <a:solidFill>
                  <a:srgbClr val="FFFF00"/>
                </a:solidFill>
              </a:rPr>
              <a:t>Пусть Интернет нежданно станет шире,</a:t>
            </a:r>
            <a:br>
              <a:rPr lang="ru-RU" sz="4000" b="1" dirty="0" smtClean="0">
                <a:solidFill>
                  <a:srgbClr val="FFFF00"/>
                </a:solidFill>
              </a:rPr>
            </a:br>
            <a:r>
              <a:rPr lang="ru-RU" sz="4000" b="1" dirty="0" smtClean="0">
                <a:solidFill>
                  <a:srgbClr val="FFFF00"/>
                </a:solidFill>
              </a:rPr>
              <a:t>Реал прекрасен, ты поверь, услышь…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ctrTitle"/>
          </p:nvPr>
        </p:nvSpPr>
        <p:spPr>
          <a:xfrm>
            <a:off x="684213" y="333375"/>
            <a:ext cx="6983412" cy="1366838"/>
          </a:xfrm>
        </p:spPr>
        <p:txBody>
          <a:bodyPr/>
          <a:lstStyle/>
          <a:p>
            <a:pPr eaLnBrk="1" hangingPunct="1"/>
            <a:r>
              <a:rPr lang="ru-RU" sz="5400" b="1" u="sng" smtClean="0">
                <a:solidFill>
                  <a:srgbClr val="FFFF00"/>
                </a:solidFill>
              </a:rPr>
              <a:t>«Правила общения»</a:t>
            </a:r>
            <a:r>
              <a:rPr lang="ru-RU" sz="5400" b="1" smtClean="0">
                <a:solidFill>
                  <a:srgbClr val="FFFF00"/>
                </a:solidFill>
              </a:rPr>
              <a:t/>
            </a:r>
            <a:br>
              <a:rPr lang="ru-RU" sz="5400" b="1" smtClean="0">
                <a:solidFill>
                  <a:srgbClr val="FFFF00"/>
                </a:solidFill>
              </a:rPr>
            </a:br>
            <a:endParaRPr lang="ru-RU" sz="5400" b="1" smtClean="0">
              <a:solidFill>
                <a:srgbClr val="002060"/>
              </a:solidFill>
            </a:endParaRPr>
          </a:p>
        </p:txBody>
      </p:sp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971550" y="1289050"/>
            <a:ext cx="7345363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Tx/>
              <a:buChar char="•"/>
            </a:pPr>
            <a:r>
              <a:rPr lang="ru-RU" sz="4000" b="1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Говорить по одному</a:t>
            </a:r>
            <a:endParaRPr lang="ru-RU" b="1">
              <a:solidFill>
                <a:srgbClr val="FFFF00"/>
              </a:solidFill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sz="4000" b="1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Выслушивать до конца и не перебивать</a:t>
            </a:r>
            <a:endParaRPr lang="ru-RU" b="1">
              <a:solidFill>
                <a:srgbClr val="FFFF00"/>
              </a:solidFill>
              <a:ea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4000" b="1">
                <a:solidFill>
                  <a:srgbClr val="FFFF00"/>
                </a:solidFill>
                <a:latin typeface="Times New Roman" pitchFamily="18" charset="0"/>
                <a:ea typeface="Calibri" pitchFamily="34" charset="0"/>
              </a:rPr>
              <a:t>Высказывать свое мнение</a:t>
            </a:r>
            <a:endParaRPr lang="ru-RU" b="1">
              <a:solidFill>
                <a:srgbClr val="FFFF00"/>
              </a:solidFill>
              <a:ea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4000" b="1">
                <a:solidFill>
                  <a:srgbClr val="FFFF00"/>
                </a:solidFill>
                <a:latin typeface="Times New Roman" pitchFamily="18" charset="0"/>
                <a:ea typeface="Calibri" pitchFamily="34" charset="0"/>
              </a:rPr>
              <a:t>Открыто выражать эмоции и чувства </a:t>
            </a:r>
            <a:endParaRPr lang="ru-RU" b="1">
              <a:solidFill>
                <a:srgbClr val="FFFF00"/>
              </a:solidFill>
              <a:ea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4000" b="1">
                <a:solidFill>
                  <a:srgbClr val="FFFF00"/>
                </a:solidFill>
                <a:latin typeface="Times New Roman" pitchFamily="18" charset="0"/>
                <a:ea typeface="Calibri" pitchFamily="34" charset="0"/>
              </a:rPr>
              <a:t>Быть активным</a:t>
            </a:r>
            <a:endParaRPr lang="ru-RU" b="1">
              <a:solidFill>
                <a:srgbClr val="FFFF00"/>
              </a:solidFill>
              <a:ea typeface="Calibri" pitchFamily="34" charset="0"/>
            </a:endParaRPr>
          </a:p>
          <a:p>
            <a:pPr eaLnBrk="0" hangingPunct="0">
              <a:buFontTx/>
              <a:buChar char="•"/>
            </a:pPr>
            <a:r>
              <a:rPr lang="ru-RU" sz="4000" b="1">
                <a:solidFill>
                  <a:srgbClr val="FFFF00"/>
                </a:solidFill>
                <a:latin typeface="Times New Roman" pitchFamily="18" charset="0"/>
                <a:ea typeface="Calibri" pitchFamily="34" charset="0"/>
              </a:rPr>
              <a:t>Не шуметь и не отвлекать.</a:t>
            </a:r>
            <a:endParaRPr lang="ru-RU" sz="4800" b="1">
              <a:solidFill>
                <a:srgbClr val="FFFF00"/>
              </a:solidFill>
              <a:ea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916113"/>
            <a:ext cx="9144000" cy="2233612"/>
          </a:xfrm>
        </p:spPr>
        <p:txBody>
          <a:bodyPr/>
          <a:lstStyle/>
          <a:p>
            <a:pPr eaLnBrk="1" hangingPunct="1"/>
            <a:r>
              <a:rPr lang="ru-RU" sz="8000" b="1" smtClean="0">
                <a:solidFill>
                  <a:srgbClr val="FFFF00"/>
                </a:solidFill>
              </a:rPr>
              <a:t>«Виртуальный мир или реальный?»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250825" y="1412875"/>
            <a:ext cx="8713788" cy="4248150"/>
          </a:xfrm>
        </p:spPr>
        <p:txBody>
          <a:bodyPr/>
          <a:lstStyle/>
          <a:p>
            <a:pPr eaLnBrk="1" hangingPunct="1"/>
            <a:r>
              <a:rPr lang="ru-RU" sz="5400" b="1" smtClean="0">
                <a:solidFill>
                  <a:srgbClr val="FFFF00"/>
                </a:solidFill>
              </a:rPr>
              <a:t>“Реальная” (жизнь, мир) – действительно существующие явления, события.</a:t>
            </a: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187"/>
          </a:xfrm>
        </p:spPr>
        <p:txBody>
          <a:bodyPr/>
          <a:lstStyle/>
          <a:p>
            <a:pPr eaLnBrk="1" hangingPunct="1"/>
            <a:r>
              <a:rPr lang="ru-RU" sz="5400" b="1" smtClean="0">
                <a:solidFill>
                  <a:srgbClr val="FFFF00"/>
                </a:solidFill>
              </a:rPr>
              <a:t>Виртуальный мир – искусственная реальность, вроде бы это есть, а на самом деле его нет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smtClean="0">
                <a:solidFill>
                  <a:srgbClr val="FFFF00"/>
                </a:solidFill>
                <a:latin typeface="Arial" charset="0"/>
              </a:rPr>
              <a:t/>
            </a:r>
            <a:br>
              <a:rPr lang="ru-RU" sz="5400" b="1" smtClean="0">
                <a:solidFill>
                  <a:srgbClr val="FFFF00"/>
                </a:solidFill>
                <a:latin typeface="Arial" charset="0"/>
              </a:rPr>
            </a:br>
            <a:r>
              <a:rPr lang="ru-RU" sz="5400" b="1" smtClean="0">
                <a:solidFill>
                  <a:srgbClr val="FFFF00"/>
                </a:solidFill>
                <a:latin typeface="Arial" charset="0"/>
              </a:rPr>
              <a:t>Давай поговорим!</a:t>
            </a:r>
            <a:br>
              <a:rPr lang="ru-RU" sz="5400" b="1" smtClean="0">
                <a:solidFill>
                  <a:srgbClr val="FFFF00"/>
                </a:solidFill>
                <a:latin typeface="Arial" charset="0"/>
              </a:rPr>
            </a:br>
            <a:endParaRPr lang="ru-RU" sz="5400" b="1" smtClean="0">
              <a:solidFill>
                <a:srgbClr val="FFFF00"/>
              </a:solidFill>
              <a:latin typeface="Arial" charset="0"/>
            </a:endParaRPr>
          </a:p>
        </p:txBody>
      </p:sp>
      <p:sp>
        <p:nvSpPr>
          <p:cNvPr id="23577" name="Rectangle 25"/>
          <p:cNvSpPr>
            <a:spLocks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</p:txBody>
      </p:sp>
      <p:sp>
        <p:nvSpPr>
          <p:cNvPr id="23578" name="Rectangle 26"/>
          <p:cNvSpPr>
            <a:spLocks/>
          </p:cNvSpPr>
          <p:nvPr/>
        </p:nvSpPr>
        <p:spPr bwMode="auto">
          <a:xfrm>
            <a:off x="673100" y="18161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Arial" charset="0"/>
              <a:buChar char="•"/>
            </a:pPr>
            <a:endParaRPr lang="ru-RU" sz="3200">
              <a:latin typeface="Calibri" pitchFamily="34" charset="0"/>
            </a:endParaRPr>
          </a:p>
        </p:txBody>
      </p:sp>
      <p:pic>
        <p:nvPicPr>
          <p:cNvPr id="23592" name="-Веры-Ералаш.wmv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46100" y="1600200"/>
            <a:ext cx="8051800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4514" fill="hold"/>
                                        <p:tgtEl>
                                          <p:spTgt spid="235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359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35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359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59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C:\Users\Вера\Desktop\i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58888" y="0"/>
            <a:ext cx="65405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9275"/>
            <a:ext cx="8075613" cy="11509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300" b="1" dirty="0" smtClean="0">
                <a:solidFill>
                  <a:srgbClr val="FFFF00"/>
                </a:solidFill>
              </a:rPr>
              <a:t>Минусы виртуального мира</a:t>
            </a:r>
            <a:br>
              <a:rPr lang="ru-RU" sz="5300" b="1" dirty="0" smtClean="0">
                <a:solidFill>
                  <a:srgbClr val="FFFF00"/>
                </a:solidFill>
              </a:rPr>
            </a:br>
            <a:endParaRPr lang="ru-RU" b="1" dirty="0" smtClean="0">
              <a:solidFill>
                <a:srgbClr val="FFFF00"/>
              </a:solidFill>
            </a:endParaRP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900113" y="1600200"/>
            <a:ext cx="7786687" cy="4525963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FF00"/>
                </a:solidFill>
              </a:rPr>
              <a:t>Одиночество</a:t>
            </a:r>
          </a:p>
          <a:p>
            <a:pPr eaLnBrk="1" hangingPunct="1"/>
            <a:r>
              <a:rPr lang="ru-RU" b="1" smtClean="0">
                <a:solidFill>
                  <a:srgbClr val="FFFF00"/>
                </a:solidFill>
              </a:rPr>
              <a:t>Вред здоровью</a:t>
            </a:r>
          </a:p>
          <a:p>
            <a:pPr eaLnBrk="1" hangingPunct="1"/>
            <a:r>
              <a:rPr lang="ru-RU" b="1" smtClean="0">
                <a:solidFill>
                  <a:srgbClr val="FFFF00"/>
                </a:solidFill>
              </a:rPr>
              <a:t>Тратится много времени</a:t>
            </a:r>
          </a:p>
          <a:p>
            <a:pPr eaLnBrk="1" hangingPunct="1"/>
            <a:r>
              <a:rPr lang="ru-RU" b="1" smtClean="0">
                <a:solidFill>
                  <a:srgbClr val="FFFF00"/>
                </a:solidFill>
              </a:rPr>
              <a:t>Нет эмоций</a:t>
            </a:r>
          </a:p>
          <a:p>
            <a:pPr eaLnBrk="1" hangingPunct="1"/>
            <a:r>
              <a:rPr lang="ru-RU" b="1" smtClean="0">
                <a:solidFill>
                  <a:srgbClr val="FFFF00"/>
                </a:solidFill>
              </a:rPr>
              <a:t>Лексическая и грамматическая безграмотность</a:t>
            </a:r>
          </a:p>
          <a:p>
            <a:pPr eaLnBrk="1" hangingPunct="1"/>
            <a:r>
              <a:rPr lang="ru-RU" b="1" smtClean="0">
                <a:solidFill>
                  <a:srgbClr val="FFFF00"/>
                </a:solidFill>
              </a:rPr>
              <a:t>Ощущение свободы и безнаказанности</a:t>
            </a:r>
          </a:p>
          <a:p>
            <a:pPr eaLnBrk="1" hangingPunct="1"/>
            <a:r>
              <a:rPr lang="ru-RU" b="1" smtClean="0">
                <a:solidFill>
                  <a:srgbClr val="FFFF00"/>
                </a:solidFill>
              </a:rPr>
              <a:t>Незнание людей с кем общаешься</a:t>
            </a:r>
          </a:p>
          <a:p>
            <a:pPr eaLnBrk="1" hangingPunct="1">
              <a:buFont typeface="Arial" charset="0"/>
              <a:buNone/>
            </a:pPr>
            <a:r>
              <a:rPr lang="ru-RU" smtClean="0"/>
              <a:t/>
            </a:r>
            <a:br>
              <a:rPr lang="ru-RU" smtClean="0"/>
            </a:b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FF6600"/>
                </a:solidFill>
              </a:rPr>
              <a:t>«Я люблю рассказывать о своем </a:t>
            </a:r>
            <a:br>
              <a:rPr lang="ru-RU" sz="2800" b="1" dirty="0" smtClean="0">
                <a:solidFill>
                  <a:srgbClr val="FF6600"/>
                </a:solidFill>
              </a:rPr>
            </a:br>
            <a:r>
              <a:rPr lang="ru-RU" sz="2800" b="1" dirty="0" smtClean="0">
                <a:solidFill>
                  <a:srgbClr val="FF6600"/>
                </a:solidFill>
              </a:rPr>
              <a:t>настроении по Интернету.</a:t>
            </a:r>
            <a:br>
              <a:rPr lang="ru-RU" sz="2800" b="1" dirty="0" smtClean="0">
                <a:solidFill>
                  <a:srgbClr val="FF6600"/>
                </a:solidFill>
              </a:rPr>
            </a:br>
            <a:r>
              <a:rPr lang="ru-RU" sz="2800" b="1" dirty="0" smtClean="0">
                <a:solidFill>
                  <a:srgbClr val="FF6600"/>
                </a:solidFill>
              </a:rPr>
              <a:t>Здесь не слышно, как дрожит голос</a:t>
            </a:r>
            <a:r>
              <a:rPr lang="ru-RU" sz="2800" b="1" dirty="0" smtClean="0">
                <a:solidFill>
                  <a:srgbClr val="FF6600"/>
                </a:solidFill>
              </a:rPr>
              <a:t>.»</a:t>
            </a:r>
            <a:r>
              <a:rPr lang="ru-RU" sz="2800" b="1" dirty="0" smtClean="0">
                <a:solidFill>
                  <a:srgbClr val="FF6600"/>
                </a:solidFill>
              </a:rPr>
              <a:t/>
            </a:r>
            <a:br>
              <a:rPr lang="ru-RU" sz="2800" b="1" dirty="0" smtClean="0">
                <a:solidFill>
                  <a:srgbClr val="FF6600"/>
                </a:solidFill>
              </a:rPr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ctr"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/>
              <a:t>Странная штука – жизнь виртуальная, </a:t>
            </a:r>
          </a:p>
          <a:p>
            <a:pPr marL="457200" indent="-457200" algn="ctr"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/>
              <a:t>Хоть электронная - все же реальная </a:t>
            </a:r>
          </a:p>
          <a:p>
            <a:pPr marL="457200" indent="-457200" algn="ctr"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/>
              <a:t>Те же в ней страсти, любовь и пороки, </a:t>
            </a:r>
          </a:p>
          <a:p>
            <a:pPr marL="457200" indent="-457200" algn="ctr"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/>
              <a:t>Те же по жизни у всех </a:t>
            </a:r>
            <a:r>
              <a:rPr lang="ru-RU" sz="2800" b="1" dirty="0" err="1" smtClean="0"/>
              <a:t>замороки</a:t>
            </a:r>
            <a:r>
              <a:rPr lang="ru-RU" sz="2800" b="1" dirty="0" smtClean="0"/>
              <a:t>...</a:t>
            </a:r>
          </a:p>
          <a:p>
            <a:pPr marL="457200" indent="-457200" algn="ctr"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/>
              <a:t>Здесь проще общаться, труднее обидеть.</a:t>
            </a:r>
          </a:p>
          <a:p>
            <a:pPr marL="457200" indent="-457200" algn="ctr"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/>
              <a:t>Здесь можно любить, и увы – ненавидеть.</a:t>
            </a:r>
          </a:p>
          <a:p>
            <a:pPr marL="457200" indent="-457200" algn="ctr"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/>
              <a:t>Здесь можно казаться в полжизни моложе, </a:t>
            </a:r>
          </a:p>
          <a:p>
            <a:pPr marL="457200" indent="-457200" algn="ctr"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/>
              <a:t>А кто помоложе - те выглядят строже.</a:t>
            </a:r>
          </a:p>
          <a:p>
            <a:pPr marL="457200" indent="-457200" algn="ctr"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/>
              <a:t>Здесь внешность зависит от воображения, </a:t>
            </a:r>
          </a:p>
          <a:p>
            <a:pPr marL="457200" indent="-457200" algn="ctr"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/>
              <a:t>Любви к </a:t>
            </a:r>
            <a:r>
              <a:rPr lang="ru-RU" sz="2800" b="1" dirty="0" err="1" smtClean="0"/>
              <a:t>фотошопу</a:t>
            </a:r>
            <a:r>
              <a:rPr lang="ru-RU" sz="2800" b="1" dirty="0" smtClean="0"/>
              <a:t> и искажениям, </a:t>
            </a:r>
          </a:p>
          <a:p>
            <a:pPr marL="457200" indent="-457200" algn="ctr"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/>
              <a:t>И внутренний мир здесь заметней, чем внешний.</a:t>
            </a:r>
          </a:p>
          <a:p>
            <a:pPr marL="457200" indent="-457200" algn="ctr" eaLnBrk="1" hangingPunct="1">
              <a:lnSpc>
                <a:spcPct val="80000"/>
              </a:lnSpc>
              <a:buFontTx/>
              <a:buNone/>
            </a:pPr>
            <a:r>
              <a:rPr lang="ru-RU" sz="2800" b="1" dirty="0" smtClean="0"/>
              <a:t>Ну.. лжи и обмана здесь больше, конечно</a:t>
            </a:r>
            <a:r>
              <a:rPr lang="ru-RU" b="1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250</Words>
  <Application>Microsoft Office PowerPoint</Application>
  <PresentationFormat>Экран (4:3)</PresentationFormat>
  <Paragraphs>44</Paragraphs>
  <Slides>12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«Виртуальный мир или реальный?»</vt:lpstr>
      <vt:lpstr>«Правила общения» </vt:lpstr>
      <vt:lpstr>«Виртуальный мир или реальный?»</vt:lpstr>
      <vt:lpstr>“Реальная” (жизнь, мир) – действительно существующие явления, события. </vt:lpstr>
      <vt:lpstr>Виртуальный мир – искусственная реальность, вроде бы это есть, а на самом деле его нет</vt:lpstr>
      <vt:lpstr> Давай поговорим! </vt:lpstr>
      <vt:lpstr>Слайд 7</vt:lpstr>
      <vt:lpstr>Минусы виртуального мира </vt:lpstr>
      <vt:lpstr>«Я люблю рассказывать о своем  настроении по Интернету. Здесь не слышно, как дрожит голос.» </vt:lpstr>
      <vt:lpstr>Безопасность  в интернете</vt:lpstr>
      <vt:lpstr>Мир вокруг нас!!!</vt:lpstr>
      <vt:lpstr>Так просто виртуальное реальным Внезапно сделать если захотеть… Не улыбнуться аватарке идеальной, А человеку в душу посмотреть… Не растворяться в ирреальном мире,  В руке держа лишь серенькую «мышь»… Пусть Интернет нежданно станет шире, Реал прекрасен, ты поверь, услышь…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Вера</dc:creator>
  <cp:lastModifiedBy>User</cp:lastModifiedBy>
  <cp:revision>19</cp:revision>
  <dcterms:created xsi:type="dcterms:W3CDTF">2017-01-25T10:05:44Z</dcterms:created>
  <dcterms:modified xsi:type="dcterms:W3CDTF">2019-12-22T09:09:01Z</dcterms:modified>
</cp:coreProperties>
</file>