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7"/>
  <c:chart>
    <c:plotArea>
      <c:layout>
        <c:manualLayout>
          <c:layoutTarget val="inner"/>
          <c:xMode val="edge"/>
          <c:yMode val="edge"/>
          <c:x val="8.9014793736547165E-2"/>
          <c:y val="2.7320070221319021E-2"/>
          <c:w val="0.60796339931672705"/>
          <c:h val="0.51594677737832728"/>
        </c:manualLayout>
      </c:layout>
      <c:barChart>
        <c:barDir val="col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 использования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Очень актиные</c:v>
                </c:pt>
                <c:pt idx="1">
                  <c:v>Проявляют интерес, но не всегда</c:v>
                </c:pt>
                <c:pt idx="2">
                  <c:v>Интересуются, но боятся говорить</c:v>
                </c:pt>
                <c:pt idx="3">
                  <c:v>Отвечают устно крайне редко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 использования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Очень актиные</c:v>
                </c:pt>
                <c:pt idx="1">
                  <c:v>Проявляют интерес, но не всегда</c:v>
                </c:pt>
                <c:pt idx="2">
                  <c:v>Интересуются, но боятся говорить</c:v>
                </c:pt>
                <c:pt idx="3">
                  <c:v>Отвечают устно крайне редко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overlap val="100"/>
        <c:axId val="100995072"/>
        <c:axId val="100996608"/>
      </c:barChart>
      <c:catAx>
        <c:axId val="100995072"/>
        <c:scaling>
          <c:orientation val="minMax"/>
        </c:scaling>
        <c:axPos val="b"/>
        <c:tickLblPos val="nextTo"/>
        <c:crossAx val="100996608"/>
        <c:crosses val="autoZero"/>
        <c:auto val="1"/>
        <c:lblAlgn val="ctr"/>
        <c:lblOffset val="100"/>
      </c:catAx>
      <c:valAx>
        <c:axId val="100996608"/>
        <c:scaling>
          <c:orientation val="minMax"/>
        </c:scaling>
        <c:axPos val="l"/>
        <c:majorGridlines/>
        <c:numFmt formatCode="General" sourceLinked="1"/>
        <c:tickLblPos val="nextTo"/>
        <c:crossAx val="10099507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142852"/>
            <a:ext cx="5105400" cy="3258716"/>
          </a:xfrm>
        </p:spPr>
        <p:txBody>
          <a:bodyPr/>
          <a:lstStyle/>
          <a:p>
            <a:r>
              <a:rPr lang="ru-RU" sz="2400" i="1" dirty="0" err="1" smtClean="0">
                <a:solidFill>
                  <a:schemeClr val="tx1"/>
                </a:solidFill>
              </a:rPr>
              <a:t>Warm</a:t>
            </a:r>
            <a:r>
              <a:rPr lang="ru-RU" sz="2400" i="1" dirty="0" smtClean="0">
                <a:solidFill>
                  <a:schemeClr val="tx1"/>
                </a:solidFill>
              </a:rPr>
              <a:t> – </a:t>
            </a:r>
            <a:r>
              <a:rPr lang="ru-RU" sz="2400" i="1" dirty="0" err="1" smtClean="0">
                <a:solidFill>
                  <a:schemeClr val="tx1"/>
                </a:solidFill>
              </a:rPr>
              <a:t>up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 err="1" smtClean="0">
                <a:solidFill>
                  <a:schemeClr val="tx1"/>
                </a:solidFill>
              </a:rPr>
              <a:t>activities</a:t>
            </a:r>
            <a:r>
              <a:rPr lang="ru-RU" sz="2400" i="1" dirty="0" smtClean="0">
                <a:solidFill>
                  <a:schemeClr val="tx1"/>
                </a:solidFill>
              </a:rPr>
              <a:t>, как эффективное средство </a:t>
            </a:r>
            <a:r>
              <a:rPr lang="ru-RU" sz="2400" i="1" dirty="0" smtClean="0">
                <a:solidFill>
                  <a:schemeClr val="tx1"/>
                </a:solidFill>
              </a:rPr>
              <a:t>образования комфортного психологического климата на уроке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Салимова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Алина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Ильшатовна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английского языка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квалификационной категории </a:t>
            </a:r>
            <a:endParaRPr lang="ru-RU" dirty="0" smtClean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МАОУ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«Лицей№2»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images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7"/>
            <a:ext cx="2714644" cy="2878911"/>
          </a:xfrm>
          <a:prstGeom prst="rect">
            <a:avLst/>
          </a:prstGeom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23076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1"/>
                </a:solidFill>
              </a:rPr>
              <a:t>Формирование коммуникативных универсальных </a:t>
            </a:r>
            <a:r>
              <a:rPr lang="ru-RU" sz="3200" dirty="0" smtClean="0">
                <a:solidFill>
                  <a:schemeClr val="accent1"/>
                </a:solidFill>
              </a:rPr>
              <a:t>учебных действий</a:t>
            </a:r>
            <a:endParaRPr lang="ru-RU" sz="32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7239000" cy="4169744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Важность диалога как основного средства обучения ещё больше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возрастает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НО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организация диалога на занятии остаётся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проблемой</a:t>
            </a:r>
          </a:p>
          <a:p>
            <a:pPr algn="ctr"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2800" i="1" dirty="0" err="1" smtClean="0">
                <a:solidFill>
                  <a:schemeClr val="accent5">
                    <a:lumMod val="50000"/>
                  </a:schemeClr>
                </a:solidFill>
              </a:rPr>
              <a:t>Warm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 – </a:t>
            </a:r>
            <a:r>
              <a:rPr lang="ru-RU" sz="2800" i="1" dirty="0" err="1" smtClean="0">
                <a:solidFill>
                  <a:schemeClr val="accent5">
                    <a:lumMod val="50000"/>
                  </a:schemeClr>
                </a:solidFill>
              </a:rPr>
              <a:t>up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i="1" dirty="0" err="1" smtClean="0">
                <a:solidFill>
                  <a:schemeClr val="accent5">
                    <a:lumMod val="50000"/>
                  </a:schemeClr>
                </a:solidFill>
              </a:rPr>
              <a:t>activities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это 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эффективное </a:t>
            </a:r>
            <a:r>
              <a:rPr lang="ru-RU" sz="2800" i="1" dirty="0" smtClean="0">
                <a:solidFill>
                  <a:schemeClr val="accent5">
                    <a:lumMod val="50000"/>
                  </a:schemeClr>
                </a:solidFill>
              </a:rPr>
              <a:t>средство в решении этой проблемы</a:t>
            </a: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algn="ctr">
              <a:buNone/>
            </a:pP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000496" y="4500570"/>
            <a:ext cx="285752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Предметники каких циклов могут применить? 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endParaRPr lang="ru-RU" sz="4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sz="4800" b="1" dirty="0" smtClean="0">
                <a:solidFill>
                  <a:schemeClr val="bg2">
                    <a:lumMod val="50000"/>
                  </a:schemeClr>
                </a:solidFill>
              </a:rPr>
              <a:t>ВСЕХ Циклов и на каждом этапе обучения</a:t>
            </a:r>
          </a:p>
          <a:p>
            <a:pPr algn="ctr">
              <a:buNone/>
            </a:pPr>
            <a:endParaRPr lang="ru-RU" sz="4800" b="1" dirty="0" smtClean="0">
              <a:solidFill>
                <a:schemeClr val="bg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3200" b="1" dirty="0" smtClean="0">
                <a:solidFill>
                  <a:schemeClr val="bg2">
                    <a:lumMod val="50000"/>
                  </a:schemeClr>
                </a:solidFill>
              </a:rPr>
              <a:t>Одно и то же упражнение можно применить на любых уроках.</a:t>
            </a:r>
            <a:endParaRPr lang="ru-RU" sz="32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ru-RU" sz="4000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ru-RU" sz="4000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Психологический </a:t>
            </a:r>
            <a:r>
              <a:rPr lang="ru-RU" sz="4000" i="1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комфорт на уроках </a:t>
            </a:r>
            <a:endParaRPr lang="ru-RU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4800" baseline="30000" dirty="0" smtClean="0">
                <a:solidFill>
                  <a:schemeClr val="accent5">
                    <a:lumMod val="50000"/>
                  </a:schemeClr>
                </a:solidFill>
              </a:rPr>
              <a:t>проявление своего «Я» и развитие</a:t>
            </a:r>
            <a:endParaRPr lang="ru-RU" sz="48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Рисунок 4" descr="социальные-навыки-как-развивать-400x21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8170" r="18170"/>
          <a:stretch>
            <a:fillRect/>
          </a:stretch>
        </p:blipFill>
        <p:spPr>
          <a:xfrm>
            <a:off x="285720" y="1000108"/>
            <a:ext cx="4995461" cy="4390010"/>
          </a:xfrm>
        </p:spPr>
      </p:pic>
      <p:sp>
        <p:nvSpPr>
          <p:cNvPr id="6" name="Стрелка вниз 5"/>
          <p:cNvSpPr/>
          <p:nvPr/>
        </p:nvSpPr>
        <p:spPr>
          <a:xfrm>
            <a:off x="6929454" y="2643182"/>
            <a:ext cx="714380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142992"/>
          </a:xfrm>
        </p:spPr>
        <p:txBody>
          <a:bodyPr>
            <a:normAutofit fontScale="90000"/>
          </a:bodyPr>
          <a:lstStyle/>
          <a:p>
            <a:r>
              <a:rPr lang="ru-RU" sz="4400" i="1" baseline="30000" dirty="0" smtClean="0">
                <a:solidFill>
                  <a:schemeClr val="accent5">
                    <a:lumMod val="50000"/>
                  </a:schemeClr>
                </a:solidFill>
              </a:rPr>
              <a:t>Суть </a:t>
            </a:r>
            <a:r>
              <a:rPr lang="en-US" sz="4400" i="1" baseline="30000" dirty="0" smtClean="0">
                <a:solidFill>
                  <a:schemeClr val="accent5">
                    <a:lumMod val="50000"/>
                  </a:schemeClr>
                </a:solidFill>
              </a:rPr>
              <a:t> “warm-up exercises”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1714488"/>
            <a:ext cx="3603156" cy="478634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Взаимодействие</a:t>
            </a:r>
          </a:p>
          <a:p>
            <a:endParaRPr lang="ru-RU" sz="3600" dirty="0" smtClean="0">
              <a:solidFill>
                <a:schemeClr val="accent1"/>
              </a:solidFill>
            </a:endParaRPr>
          </a:p>
          <a:p>
            <a:r>
              <a:rPr lang="ru-RU" sz="3600" dirty="0" smtClean="0">
                <a:solidFill>
                  <a:schemeClr val="accent1"/>
                </a:solidFill>
              </a:rPr>
              <a:t>Получение информации</a:t>
            </a:r>
          </a:p>
          <a:p>
            <a:endParaRPr lang="ru-RU" sz="3600" dirty="0" smtClean="0">
              <a:solidFill>
                <a:schemeClr val="accent1"/>
              </a:solidFill>
            </a:endParaRPr>
          </a:p>
          <a:p>
            <a:r>
              <a:rPr lang="ru-RU" sz="3600" dirty="0" smtClean="0">
                <a:solidFill>
                  <a:schemeClr val="accent1"/>
                </a:solidFill>
              </a:rPr>
              <a:t>Преодоление языкового барьера</a:t>
            </a:r>
          </a:p>
          <a:p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5" name="Рисунок 4" descr="original-3485334-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452" r="5452"/>
          <a:stretch>
            <a:fillRect/>
          </a:stretch>
        </p:blipFill>
        <p:spPr>
          <a:xfrm>
            <a:off x="573866" y="1000108"/>
            <a:ext cx="4426761" cy="4377840"/>
          </a:xfrm>
        </p:spPr>
      </p:pic>
      <p:sp>
        <p:nvSpPr>
          <p:cNvPr id="6" name="Стрелка вниз 5"/>
          <p:cNvSpPr/>
          <p:nvPr/>
        </p:nvSpPr>
        <p:spPr>
          <a:xfrm>
            <a:off x="6858016" y="235743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>
            <a:off x="6929454" y="3929066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1357306"/>
          </a:xfrm>
        </p:spPr>
        <p:txBody>
          <a:bodyPr/>
          <a:lstStyle/>
          <a:p>
            <a:r>
              <a:rPr lang="ru-RU" dirty="0" smtClean="0">
                <a:solidFill>
                  <a:schemeClr val="accent1"/>
                </a:solidFill>
              </a:rPr>
              <a:t>Время одного упражнения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1"/>
                </a:solidFill>
              </a:rPr>
              <a:t>В среднем 5 минут</a:t>
            </a:r>
            <a:endParaRPr lang="ru-RU" sz="3600" dirty="0">
              <a:solidFill>
                <a:schemeClr val="accent1"/>
              </a:solidFill>
            </a:endParaRPr>
          </a:p>
        </p:txBody>
      </p:sp>
      <p:pic>
        <p:nvPicPr>
          <p:cNvPr id="5" name="Рисунок 4" descr="часы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/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465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Эффективность использования «</a:t>
            </a:r>
            <a:r>
              <a:rPr lang="en-US" dirty="0" smtClean="0"/>
              <a:t>warm-up activities</a:t>
            </a:r>
            <a:r>
              <a:rPr lang="ru-RU" dirty="0" smtClean="0"/>
              <a:t>» на уроке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H="1">
            <a:off x="3977640" y="5867400"/>
            <a:ext cx="165732" cy="6193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 flipH="1">
            <a:off x="4071934" y="5867400"/>
            <a:ext cx="106874" cy="13336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857364"/>
            <a:ext cx="3520440" cy="39692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857364"/>
            <a:ext cx="3520440" cy="3969276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500034" y="1857364"/>
          <a:ext cx="7358114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4400" dirty="0" smtClean="0">
                <a:solidFill>
                  <a:schemeClr val="bg2">
                    <a:lumMod val="50000"/>
                  </a:schemeClr>
                </a:solidFill>
              </a:rPr>
              <a:t>отгадай слово</a:t>
            </a:r>
            <a:endParaRPr lang="ru-RU" sz="4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143512"/>
            <a:ext cx="3520440" cy="1181088"/>
          </a:xfrm>
        </p:spPr>
        <p:txBody>
          <a:bodyPr>
            <a:normAutofit/>
          </a:bodyPr>
          <a:lstStyle/>
          <a:p>
            <a:r>
              <a:rPr lang="en-US" sz="6000" dirty="0" smtClean="0"/>
              <a:t>S T O N E</a:t>
            </a:r>
            <a:endParaRPr lang="ru-RU" sz="6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143512"/>
            <a:ext cx="3520440" cy="1181088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МЕТАЛЛЫ</a:t>
            </a:r>
            <a:endParaRPr lang="ru-RU" sz="48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3360234"/>
          </a:xfrm>
        </p:spPr>
        <p:txBody>
          <a:bodyPr>
            <a:normAutofit/>
          </a:bodyPr>
          <a:lstStyle/>
          <a:p>
            <a:r>
              <a:rPr lang="ru-RU" dirty="0" smtClean="0"/>
              <a:t>Замени цифры буквами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800" dirty="0" smtClean="0">
                <a:solidFill>
                  <a:schemeClr val="bg2">
                    <a:lumMod val="25000"/>
                  </a:schemeClr>
                </a:solidFill>
              </a:rPr>
              <a:t>7+12+1+9+8</a:t>
            </a:r>
          </a:p>
          <a:p>
            <a:pPr>
              <a:buNone/>
            </a:pPr>
            <a:endParaRPr lang="ru-RU" sz="4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3145920"/>
          </a:xfrm>
        </p:spPr>
        <p:txBody>
          <a:bodyPr/>
          <a:lstStyle/>
          <a:p>
            <a:r>
              <a:rPr lang="ru-RU" dirty="0" smtClean="0"/>
              <a:t>Замени названия элементов буквами</a:t>
            </a:r>
          </a:p>
          <a:p>
            <a:pPr algn="ctr"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None/>
            </a:pPr>
            <a:endParaRPr lang="en-US" sz="28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>
              <a:buNone/>
            </a:pPr>
            <a:r>
              <a:rPr lang="en-US" sz="2800" dirty="0" err="1" smtClean="0">
                <a:solidFill>
                  <a:schemeClr val="bg2">
                    <a:lumMod val="25000"/>
                  </a:schemeClr>
                </a:solidFill>
              </a:rPr>
              <a:t>As+Eu+Ti+Al+Lv+La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/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1378</TotalTime>
  <Words>136</Words>
  <PresentationFormat>Экран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Warm – up activities, как эффективное средство образования комфортного психологического климата на уроке </vt:lpstr>
      <vt:lpstr>Формирование коммуникативных универсальных учебных действий</vt:lpstr>
      <vt:lpstr>Предметники каких циклов могут применить? </vt:lpstr>
      <vt:lpstr> Психологический комфорт на уроках </vt:lpstr>
      <vt:lpstr>Суть  “warm-up exercises” </vt:lpstr>
      <vt:lpstr>Время одного упражнения</vt:lpstr>
      <vt:lpstr>Эффективность использования «warm-up activities» на уроке</vt:lpstr>
      <vt:lpstr> отгадай слово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Warm – up activities, как эффективное средство закрепления и повторения лексического материала </dc:title>
  <dc:creator>756</dc:creator>
  <cp:lastModifiedBy>756</cp:lastModifiedBy>
  <cp:revision>101</cp:revision>
  <dcterms:created xsi:type="dcterms:W3CDTF">2019-12-09T19:40:01Z</dcterms:created>
  <dcterms:modified xsi:type="dcterms:W3CDTF">2019-12-11T06:04:17Z</dcterms:modified>
</cp:coreProperties>
</file>