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6" r:id="rId2"/>
    <p:sldId id="267" r:id="rId3"/>
    <p:sldId id="268" r:id="rId4"/>
    <p:sldId id="269" r:id="rId5"/>
    <p:sldId id="270" r:id="rId6"/>
    <p:sldId id="273" r:id="rId7"/>
    <p:sldId id="292" r:id="rId8"/>
    <p:sldId id="296" r:id="rId9"/>
    <p:sldId id="281" r:id="rId10"/>
    <p:sldId id="282" r:id="rId11"/>
    <p:sldId id="316" r:id="rId1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11F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50" autoAdjust="0"/>
    <p:restoredTop sz="94660"/>
  </p:normalViewPr>
  <p:slideViewPr>
    <p:cSldViewPr>
      <p:cViewPr varScale="1">
        <p:scale>
          <a:sx n="47" d="100"/>
          <a:sy n="47" d="100"/>
        </p:scale>
        <p:origin x="2154" y="6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A357A7-78A1-44E6-898D-0FB511806DB6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20C472-7285-42BC-AB52-BD325259C2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5155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FDA9FF-A0D9-45A3-A450-5555F127DF7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FDA9FF-A0D9-45A3-A450-5555F127DF7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FDA9FF-A0D9-45A3-A450-5555F127DF7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DB436-FA46-402C-AEAE-112F9E164D6C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2CFBA-81D4-4F7A-BAAE-939206DDAE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DB436-FA46-402C-AEAE-112F9E164D6C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2CFBA-81D4-4F7A-BAAE-939206DDAE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DB436-FA46-402C-AEAE-112F9E164D6C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2CFBA-81D4-4F7A-BAAE-939206DDAE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DB436-FA46-402C-AEAE-112F9E164D6C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2CFBA-81D4-4F7A-BAAE-939206DDAE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DB436-FA46-402C-AEAE-112F9E164D6C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2CFBA-81D4-4F7A-BAAE-939206DDAE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DB436-FA46-402C-AEAE-112F9E164D6C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2CFBA-81D4-4F7A-BAAE-939206DDAE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DB436-FA46-402C-AEAE-112F9E164D6C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2CFBA-81D4-4F7A-BAAE-939206DDAE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DB436-FA46-402C-AEAE-112F9E164D6C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2CFBA-81D4-4F7A-BAAE-939206DDAE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DB436-FA46-402C-AEAE-112F9E164D6C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2CFBA-81D4-4F7A-BAAE-939206DDAE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DB436-FA46-402C-AEAE-112F9E164D6C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2CFBA-81D4-4F7A-BAAE-939206DDAE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DB436-FA46-402C-AEAE-112F9E164D6C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2CFBA-81D4-4F7A-BAAE-939206DDAE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DB436-FA46-402C-AEAE-112F9E164D6C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2CFBA-81D4-4F7A-BAAE-939206DDAE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49000"/>
            <a:lum/>
          </a:blip>
          <a:srcRect/>
          <a:stretch>
            <a:fillRect l="-39000" r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0688" y="2339752"/>
            <a:ext cx="5616624" cy="2624832"/>
          </a:xfrm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СЕНСОРНОЕ  РАЗВИТИЕ</a:t>
            </a:r>
          </a:p>
          <a:p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ДЕТЕЙ</a:t>
            </a:r>
          </a:p>
          <a:p>
            <a:r>
              <a:rPr lang="ru-RU" sz="4800" b="1" dirty="0" smtClean="0">
                <a:solidFill>
                  <a:srgbClr val="FF0000"/>
                </a:solidFill>
                <a:latin typeface="Monotype Corsiva" pitchFamily="66" charset="0"/>
              </a:rPr>
              <a:t>РАННЕГО ВОЗРАСТА</a:t>
            </a:r>
            <a:endParaRPr lang="ru-RU" sz="4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5979904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3600" i="1" dirty="0" smtClean="0">
                <a:solidFill>
                  <a:schemeClr val="accent5"/>
                </a:solidFill>
              </a:rPr>
              <a:t/>
            </a:r>
            <a:br>
              <a:rPr lang="ru-RU" sz="3600" i="1" dirty="0" smtClean="0">
                <a:solidFill>
                  <a:schemeClr val="accent5"/>
                </a:solidFill>
              </a:rPr>
            </a:br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</a:rPr>
              <a:t>Подготовила:</a:t>
            </a:r>
            <a:br>
              <a:rPr lang="ru-RU" sz="3600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</a:rPr>
              <a:t>воспитатель ГБДОУ №24</a:t>
            </a:r>
            <a:br>
              <a:rPr lang="ru-RU" sz="3600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600" i="1" dirty="0" smtClean="0">
                <a:solidFill>
                  <a:schemeClr val="tx2">
                    <a:lumMod val="75000"/>
                  </a:schemeClr>
                </a:solidFill>
              </a:rPr>
              <a:t>Устюжанинова Г.А.</a:t>
            </a:r>
            <a:endParaRPr lang="ru-RU" sz="3600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69AB~1\AppData\Local\Temp\_tc\foni doc\фон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2835696" y="0"/>
            <a:ext cx="11737304" cy="9144000"/>
          </a:xfrm>
          <a:prstGeom prst="rect">
            <a:avLst/>
          </a:prstGeom>
          <a:noFill/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620688" y="683568"/>
            <a:ext cx="5832648" cy="180020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itchFamily="34" charset="0"/>
                <a:ea typeface="+mj-ea"/>
                <a:cs typeface="Aharoni" pitchFamily="2" charset="-79"/>
              </a:rPr>
              <a:t>«Разложи по цвету»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itchFamily="34" charset="0"/>
              <a:ea typeface="+mj-ea"/>
              <a:cs typeface="Aharoni" pitchFamily="2" charset="-79"/>
            </a:endParaRPr>
          </a:p>
        </p:txBody>
      </p:sp>
      <p:pic>
        <p:nvPicPr>
          <p:cNvPr id="3074" name="Picture 2" descr="C:\Users\ВАСЕК\Desktop\пособия САД\DSC_044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0960613">
            <a:off x="1110096" y="2477567"/>
            <a:ext cx="2420888" cy="1624956"/>
          </a:xfrm>
          <a:prstGeom prst="rect">
            <a:avLst/>
          </a:prstGeom>
          <a:noFill/>
        </p:spPr>
      </p:pic>
      <p:pic>
        <p:nvPicPr>
          <p:cNvPr id="3075" name="Picture 3" descr="C:\Users\ВАСЕК\Desktop\пособия САД\DSC_0446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622711">
            <a:off x="3777871" y="2266654"/>
            <a:ext cx="2541057" cy="1705616"/>
          </a:xfrm>
          <a:prstGeom prst="rect">
            <a:avLst/>
          </a:prstGeom>
          <a:noFill/>
        </p:spPr>
      </p:pic>
      <p:pic>
        <p:nvPicPr>
          <p:cNvPr id="3076" name="Picture 4" descr="C:\Users\ВАСЕК\Desktop\пособия САД\DSC_0447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132856" y="4139952"/>
            <a:ext cx="3384376" cy="2066803"/>
          </a:xfrm>
          <a:prstGeom prst="rect">
            <a:avLst/>
          </a:prstGeom>
          <a:noFill/>
        </p:spPr>
      </p:pic>
      <p:pic>
        <p:nvPicPr>
          <p:cNvPr id="3077" name="Picture 5" descr="C:\Users\ВАСЕК\Desktop\пособия САД\DSC_045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268760" y="6300192"/>
            <a:ext cx="4766310" cy="194421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69AB~1\AppData\Local\Temp\_tc\foni doc\фон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2403648" y="0"/>
            <a:ext cx="11593288" cy="9144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6752" y="971600"/>
            <a:ext cx="4824536" cy="3456384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СПАСИБО</a:t>
            </a:r>
            <a:br>
              <a:rPr lang="ru-RU" sz="6000" b="1" dirty="0" smtClean="0">
                <a:solidFill>
                  <a:srgbClr val="FF0000"/>
                </a:solidFill>
              </a:rPr>
            </a:br>
            <a:r>
              <a:rPr lang="ru-RU" sz="6000" b="1" dirty="0" smtClean="0">
                <a:solidFill>
                  <a:srgbClr val="FF0000"/>
                </a:solidFill>
              </a:rPr>
              <a:t> ЗА </a:t>
            </a:r>
            <a:br>
              <a:rPr lang="ru-RU" sz="6000" b="1" dirty="0" smtClean="0">
                <a:solidFill>
                  <a:srgbClr val="FF0000"/>
                </a:solidFill>
              </a:rPr>
            </a:br>
            <a:r>
              <a:rPr lang="ru-RU" sz="6000" b="1" dirty="0" smtClean="0">
                <a:solidFill>
                  <a:srgbClr val="FF0000"/>
                </a:solidFill>
              </a:rPr>
              <a:t>ВНИМАНИЕ!!!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72816" y="4355976"/>
            <a:ext cx="4166220" cy="3124665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69AB~1\AppData\Local\Temp\_tc\foni doc\фон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" y="0"/>
            <a:ext cx="6858000" cy="9144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2776" y="971600"/>
            <a:ext cx="4536504" cy="3528392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Сенсорное развитие ребенка</a:t>
            </a:r>
            <a:r>
              <a:rPr lang="ru-RU" sz="28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это развитие его восприятия и формирование представлений о свойствах предметов и различных явлениях окружающего мира.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4824" y="4427984"/>
            <a:ext cx="3665602" cy="274920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69AB~1\AppData\Local\Temp\_tc\foni doc\фон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2776" y="539552"/>
            <a:ext cx="4680520" cy="5789992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Arial" pitchFamily="34" charset="0"/>
                <a:cs typeface="Arial" pitchFamily="34" charset="0"/>
              </a:rPr>
              <a:t>Сенсорные ощущения могут быть разными: </a:t>
            </a:r>
            <a:r>
              <a:rPr lang="ru-RU" sz="2700" dirty="0"/>
              <a:t> </a:t>
            </a:r>
            <a:br>
              <a:rPr lang="ru-RU" sz="2700" dirty="0"/>
            </a:br>
            <a:r>
              <a:rPr lang="ru-RU" sz="27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• зрительные ощущения </a:t>
            </a:r>
            <a:r>
              <a:rPr lang="ru-RU" sz="2700" dirty="0">
                <a:latin typeface="Arial" pitchFamily="34" charset="0"/>
                <a:cs typeface="Arial" pitchFamily="34" charset="0"/>
              </a:rPr>
              <a:t>– ребенок видит контраст между светом и темнотой, различает цвета и оттенки, форму и величину предметов, их количество и расположение в пространстве;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96752" y="5364088"/>
            <a:ext cx="4896544" cy="302433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30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• слуховые ощущения – </a:t>
            </a:r>
            <a:r>
              <a:rPr lang="ru-RU" sz="2900" dirty="0">
                <a:latin typeface="Arial" pitchFamily="34" charset="0"/>
                <a:cs typeface="Arial" pitchFamily="34" charset="0"/>
              </a:rPr>
              <a:t>ребенок слышит разнообразные звуки – музыку, звуки природы, шумы города, человеческую речь, и учится их различать; </a:t>
            </a:r>
          </a:p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69AB~1\AppData\Local\Temp\_tc\foni doc\фон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899592" y="0"/>
            <a:ext cx="10945216" cy="9144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96752" y="971600"/>
            <a:ext cx="4968552" cy="79208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>
                <a:solidFill>
                  <a:srgbClr val="00B050"/>
                </a:solidFill>
              </a:rPr>
              <a:t>• </a:t>
            </a:r>
            <a:r>
              <a:rPr lang="ru-RU" sz="27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осязательные ощущения </a:t>
            </a:r>
            <a:r>
              <a:rPr lang="ru-RU" sz="2700" dirty="0">
                <a:latin typeface="Arial" pitchFamily="34" charset="0"/>
                <a:cs typeface="Arial" pitchFamily="34" charset="0"/>
              </a:rPr>
              <a:t>– ребенок ощущает посредством прикосновений, ощупывания </a:t>
            </a:r>
            <a:r>
              <a:rPr lang="ru-RU" sz="2700" dirty="0" smtClean="0">
                <a:latin typeface="Arial" pitchFamily="34" charset="0"/>
                <a:cs typeface="Arial" pitchFamily="34" charset="0"/>
              </a:rPr>
              <a:t>различных </a:t>
            </a:r>
            <a:r>
              <a:rPr lang="ru-RU" sz="2700" dirty="0">
                <a:latin typeface="Arial" pitchFamily="34" charset="0"/>
                <a:cs typeface="Arial" pitchFamily="34" charset="0"/>
              </a:rPr>
              <a:t>по фактуре </a:t>
            </a:r>
            <a:r>
              <a:rPr lang="ru-RU" sz="2700" dirty="0" smtClean="0">
                <a:latin typeface="Arial" pitchFamily="34" charset="0"/>
                <a:cs typeface="Arial" pitchFamily="34" charset="0"/>
              </a:rPr>
              <a:t>материалов, </a:t>
            </a:r>
            <a:r>
              <a:rPr lang="ru-RU" sz="2700" dirty="0">
                <a:latin typeface="Arial" pitchFamily="34" charset="0"/>
                <a:cs typeface="Arial" pitchFamily="34" charset="0"/>
              </a:rPr>
              <a:t>поверхности различных по величине и форме предметов, гладит животных, обнимает близких ему людей; </a:t>
            </a:r>
            <a:endParaRPr lang="ru-RU" sz="27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27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• </a:t>
            </a:r>
            <a:r>
              <a:rPr lang="ru-RU" sz="27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вкусовые ощущения – </a:t>
            </a:r>
            <a:r>
              <a:rPr lang="ru-RU" sz="2700" dirty="0">
                <a:latin typeface="Arial" pitchFamily="34" charset="0"/>
                <a:cs typeface="Arial" pitchFamily="34" charset="0"/>
              </a:rPr>
              <a:t>ребенок пробует и учится различать на вкус разнообразные продукты питания и блюда. </a:t>
            </a:r>
          </a:p>
          <a:p>
            <a:pPr algn="ctr">
              <a:buNone/>
            </a:pPr>
            <a:endParaRPr lang="ru-RU" sz="27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69AB~1\AppData\Local\Temp\_tc\foni doc\фон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1899592" y="0"/>
            <a:ext cx="10585175" cy="9144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8760" y="4499992"/>
            <a:ext cx="4824536" cy="3756248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Сенсорное воспитание </a:t>
            </a:r>
            <a:r>
              <a:rPr lang="ru-RU" sz="3600" dirty="0">
                <a:latin typeface="Arial" pitchFamily="34" charset="0"/>
                <a:cs typeface="Arial" pitchFamily="34" charset="0"/>
              </a:rPr>
              <a:t>– </a:t>
            </a:r>
            <a:r>
              <a:rPr lang="ru-RU" sz="3100" dirty="0">
                <a:latin typeface="Arial" pitchFamily="34" charset="0"/>
                <a:cs typeface="Arial" pitchFamily="34" charset="0"/>
              </a:rPr>
              <a:t>это целенаправленное совершенствование, развитие у детей сенсорных процессов (ощущений, восприятий, представлений) 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72563" y="1259632"/>
            <a:ext cx="2312876" cy="308383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69AB~1\AppData\Local\Temp\_tc\foni doc\фон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2403648" y="0"/>
            <a:ext cx="11377264" cy="9144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0768" y="1187624"/>
            <a:ext cx="4824536" cy="10626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Основные задачи</a:t>
            </a:r>
            <a:b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сенсорного воспитания </a:t>
            </a:r>
            <a:b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от рождения до 4-х лет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40768" y="2483768"/>
            <a:ext cx="4680520" cy="648072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600" b="1" i="1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1-й год жизни: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Следует создать для малыша условия, чтобы он мог следить за движущимися игрушками, хватать предметы разной формы и величины</a:t>
            </a:r>
          </a:p>
          <a:p>
            <a:pPr algn="just">
              <a:buNone/>
            </a:pPr>
            <a:r>
              <a:rPr lang="ru-RU" sz="1600" b="1" i="1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2-3 год жизни: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дети должны научиться выделять, цвет, форму и величину как особые признаки предметов, накапливать представления об основных разновидностях цвета и формы и об отношении между двумя предметами по величине.</a:t>
            </a:r>
          </a:p>
          <a:p>
            <a:pPr algn="just">
              <a:buNone/>
            </a:pPr>
            <a:r>
              <a:rPr lang="ru-RU" sz="1600" b="1" i="1" u="sng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4 год жизни: 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>У детей формируют сенсорные эталоны. Одновременно с формированием эталонов необходимо учить детей способам обследования предметов: их группировке по цвету и форме вокруг образцов – эталонов, последовательному осмотру и описанию формы, выполнению все более сложных глазомерных действий. Наконец, в качестве особой задачи выступает необходимость развивать у детей аналитическое восприятие.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69AB~1\AppData\Local\Temp\_tc\foni doc\фон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827584" y="0"/>
            <a:ext cx="10513168" cy="9144000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268760" y="899592"/>
            <a:ext cx="4824536" cy="36724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Цель работы: </a:t>
            </a:r>
            <a:r>
              <a:rPr kumimoji="0" lang="ru-RU" sz="3600" b="1" i="0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создание условий для сенсорного воспитания детей раннего возраста в условиях ДОУ.</a:t>
            </a:r>
            <a:endParaRPr kumimoji="0" lang="ru-RU" sz="3600" b="0" i="0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2" descr="C:\Users\ВАСЕК\Desktop\IMG_143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344819">
            <a:off x="4082832" y="6615363"/>
            <a:ext cx="1567501" cy="1473893"/>
          </a:xfrm>
          <a:prstGeom prst="rect">
            <a:avLst/>
          </a:prstGeom>
          <a:noFill/>
        </p:spPr>
      </p:pic>
      <p:pic>
        <p:nvPicPr>
          <p:cNvPr id="8" name="Picture 3" descr="C:\Users\ВАСЕК\Desktop\IMG_143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0647574">
            <a:off x="1610963" y="6512887"/>
            <a:ext cx="1792117" cy="1699020"/>
          </a:xfrm>
          <a:prstGeom prst="rect">
            <a:avLst/>
          </a:prstGeom>
          <a:noFill/>
        </p:spPr>
      </p:pic>
      <p:pic>
        <p:nvPicPr>
          <p:cNvPr id="1026" name="Picture 2" descr="C:\Users\ВАСЕК\Desktop\пособия САД\DSC_045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420888" y="4427984"/>
            <a:ext cx="2696789" cy="181014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69AB~1\AppData\Local\Temp\_tc\foni doc\фон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2691680" y="0"/>
            <a:ext cx="11377264" cy="9144000"/>
          </a:xfrm>
          <a:prstGeom prst="rect">
            <a:avLst/>
          </a:prstGeom>
          <a:noFill/>
        </p:spPr>
      </p:pic>
      <p:pic>
        <p:nvPicPr>
          <p:cNvPr id="2050" name="Picture 2" descr="C:\Users\ВАСЕК\Desktop\пособия САД\DSC_047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375474">
            <a:off x="3190217" y="3022830"/>
            <a:ext cx="3096344" cy="1620160"/>
          </a:xfrm>
          <a:prstGeom prst="rect">
            <a:avLst/>
          </a:prstGeom>
          <a:noFill/>
        </p:spPr>
      </p:pic>
      <p:pic>
        <p:nvPicPr>
          <p:cNvPr id="2051" name="Picture 3" descr="C:\Users\ВАСЕК\Desktop\пособия САД\DSC_0475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1003521">
            <a:off x="1626200" y="1415540"/>
            <a:ext cx="2804068" cy="1882155"/>
          </a:xfrm>
          <a:prstGeom prst="rect">
            <a:avLst/>
          </a:prstGeom>
          <a:noFill/>
        </p:spPr>
      </p:pic>
      <p:pic>
        <p:nvPicPr>
          <p:cNvPr id="2052" name="Picture 4" descr="C:\Users\ВАСЕК\Desktop\пособия САД\DSC_044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1117219">
            <a:off x="1185297" y="4358839"/>
            <a:ext cx="2414842" cy="1823452"/>
          </a:xfrm>
          <a:prstGeom prst="rect">
            <a:avLst/>
          </a:prstGeom>
          <a:noFill/>
        </p:spPr>
      </p:pic>
      <p:pic>
        <p:nvPicPr>
          <p:cNvPr id="2053" name="Picture 5" descr="C:\Users\ВАСЕК\Desktop\пособия САД\DSC_0444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1026937">
            <a:off x="3573916" y="5693428"/>
            <a:ext cx="2592288" cy="235361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69AB~1\AppData\Local\Temp\_tc\foni doc\фон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2691680" y="0"/>
            <a:ext cx="11809312" cy="9144000"/>
          </a:xfrm>
          <a:prstGeom prst="rect">
            <a:avLst/>
          </a:prstGeom>
          <a:noFill/>
        </p:spPr>
      </p:pic>
      <p:pic>
        <p:nvPicPr>
          <p:cNvPr id="5122" name="Picture 2" descr="C:\Users\ВАСЕК\Desktop\пособия САД\DSC_044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16832" y="6340365"/>
            <a:ext cx="3018626" cy="1656184"/>
          </a:xfrm>
          <a:prstGeom prst="rect">
            <a:avLst/>
          </a:prstGeom>
          <a:noFill/>
        </p:spPr>
      </p:pic>
      <p:pic>
        <p:nvPicPr>
          <p:cNvPr id="5123" name="Picture 3" descr="C:\Users\ВАСЕК\Desktop\пособия САД\DSC_045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974489">
            <a:off x="3645024" y="2051720"/>
            <a:ext cx="2284422" cy="2016224"/>
          </a:xfrm>
          <a:prstGeom prst="rect">
            <a:avLst/>
          </a:prstGeom>
          <a:noFill/>
        </p:spPr>
      </p:pic>
      <p:pic>
        <p:nvPicPr>
          <p:cNvPr id="5124" name="Picture 4" descr="C:\Users\ВАСЕК\Desktop\пособия САД\DSC_045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0769322">
            <a:off x="1628800" y="1115616"/>
            <a:ext cx="1944216" cy="2051489"/>
          </a:xfrm>
          <a:prstGeom prst="rect">
            <a:avLst/>
          </a:prstGeom>
          <a:noFill/>
        </p:spPr>
      </p:pic>
      <p:pic>
        <p:nvPicPr>
          <p:cNvPr id="5125" name="Picture 5" descr="C:\Users\ВАСЕК\Desktop\пособия САД\DSC_045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1238522">
            <a:off x="3700786" y="4568267"/>
            <a:ext cx="2304256" cy="1553030"/>
          </a:xfrm>
          <a:prstGeom prst="rect">
            <a:avLst/>
          </a:prstGeom>
          <a:noFill/>
        </p:spPr>
      </p:pic>
      <p:pic>
        <p:nvPicPr>
          <p:cNvPr id="5126" name="Picture 6" descr="C:\Users\ВАСЕК\Desktop\пособия САД\DSC_0456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20218902">
            <a:off x="933088" y="4145201"/>
            <a:ext cx="2594611" cy="175786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</TotalTime>
  <Words>269</Words>
  <Application>Microsoft Office PowerPoint</Application>
  <PresentationFormat>Экран (4:3)</PresentationFormat>
  <Paragraphs>21</Paragraphs>
  <Slides>11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Aharoni</vt:lpstr>
      <vt:lpstr>Arial</vt:lpstr>
      <vt:lpstr>Calibri</vt:lpstr>
      <vt:lpstr>Monotype Corsiva</vt:lpstr>
      <vt:lpstr>Тема Office</vt:lpstr>
      <vt:lpstr>     Подготовила: воспитатель ГБДОУ №24 Устюжанинова Г.А.</vt:lpstr>
      <vt:lpstr>Сенсорное развитие ребенка – это развитие его восприятия и формирование представлений о свойствах предметов и различных явлениях окружающего мира.</vt:lpstr>
      <vt:lpstr>Сенсорные ощущения могут быть разными:   • зрительные ощущения – ребенок видит контраст между светом и темнотой, различает цвета и оттенки, форму и величину предметов, их количество и расположение в пространстве;  </vt:lpstr>
      <vt:lpstr>Презентация PowerPoint</vt:lpstr>
      <vt:lpstr>Сенсорное воспитание – это целенаправленное совершенствование, развитие у детей сенсорных процессов (ощущений, восприятий, представлений) . </vt:lpstr>
      <vt:lpstr>Основные задачи  сенсорного воспитания  от рождения до 4-х лет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 ЗА  ВНИМАНИЕ!!!</vt:lpstr>
    </vt:vector>
  </TitlesOfParts>
  <Company>Reanimator Extreme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ВАСЕК</dc:creator>
  <cp:lastModifiedBy>Галина Устюжанинова</cp:lastModifiedBy>
  <cp:revision>44</cp:revision>
  <dcterms:created xsi:type="dcterms:W3CDTF">2013-03-31T06:12:45Z</dcterms:created>
  <dcterms:modified xsi:type="dcterms:W3CDTF">2019-12-23T06:40:54Z</dcterms:modified>
</cp:coreProperties>
</file>