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  <p:sldMasterId id="2147483751" r:id="rId2"/>
    <p:sldMasterId id="2147483779" r:id="rId3"/>
    <p:sldMasterId id="2147483804" r:id="rId4"/>
  </p:sldMasterIdLst>
  <p:sldIdLst>
    <p:sldId id="334" r:id="rId5"/>
    <p:sldId id="258" r:id="rId6"/>
    <p:sldId id="259" r:id="rId7"/>
    <p:sldId id="335" r:id="rId8"/>
    <p:sldId id="257" r:id="rId9"/>
    <p:sldId id="275" r:id="rId10"/>
    <p:sldId id="328" r:id="rId11"/>
    <p:sldId id="304" r:id="rId12"/>
    <p:sldId id="330" r:id="rId13"/>
    <p:sldId id="337" r:id="rId14"/>
    <p:sldId id="336" r:id="rId15"/>
    <p:sldId id="342" r:id="rId16"/>
    <p:sldId id="338" r:id="rId17"/>
    <p:sldId id="339" r:id="rId18"/>
    <p:sldId id="341" r:id="rId19"/>
    <p:sldId id="319" r:id="rId20"/>
    <p:sldId id="34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A9038"/>
    <a:srgbClr val="F8BD3A"/>
    <a:srgbClr val="FFFFCC"/>
    <a:srgbClr val="A616F6"/>
    <a:srgbClr val="C4F4FC"/>
    <a:srgbClr val="E6A108"/>
    <a:srgbClr val="B3773B"/>
    <a:srgbClr val="945B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53" autoAdjust="0"/>
    <p:restoredTop sz="94660"/>
  </p:normalViewPr>
  <p:slideViewPr>
    <p:cSldViewPr>
      <p:cViewPr varScale="1">
        <p:scale>
          <a:sx n="82" d="100"/>
          <a:sy n="82" d="100"/>
        </p:scale>
        <p:origin x="-4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1480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977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4137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32153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 altLang="en-US"/>
              <a:t>Образец заголовка</a:t>
            </a:r>
          </a:p>
        </p:txBody>
      </p:sp>
      <p:sp>
        <p:nvSpPr>
          <p:cNvPr id="32154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ru-RU" altLang="en-US"/>
              <a:t>Образец подзаголовка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1F10C-3E0E-4854-9A4E-4ACCA97ECC4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771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8D7CF-AC68-4C1E-8F60-E9CD081D502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2850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7EB8CE-375E-4336-9866-0E02E3589E6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3225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8B868D-FE41-4A30-88D8-AC1E528EF60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4624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E52D39-FF02-4863-87CC-F3CC793F1034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64227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4331E-3057-482F-8E4D-F08AA21C4FC4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2083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B4247-7846-49FB-8F5E-0BE51BDA9A64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669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6DD43-62FA-4190-A317-C2D3F0F486A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055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34492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A9002-60A6-45C9-8201-E1001E3391E3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3268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42E324-1911-4544-BBF5-FD63776A823C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8576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BCB9F-8A40-4E4C-9643-5A2F4AFBC4F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2951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4B6A2-E0B3-4FB9-9B5E-BD8EDFB583F0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59601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19263"/>
            <a:ext cx="4038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719263"/>
            <a:ext cx="4038600" cy="21288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" y="4000500"/>
            <a:ext cx="8229600" cy="21304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131C7A-E525-44D5-B9B7-542A62B4047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8830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48405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5125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7589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21203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992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6517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3003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56270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7234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70478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07579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725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0B18336-AE19-4AD4-986F-FC553942758D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5367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A4BB-6157-410F-A254-52580C42AD34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5482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6A1FB8F0-0668-4C79-82C7-480802C7E1B7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0192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D467FF-6B02-4AC5-BC42-67BB21D694EA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649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8719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4D189B-8940-4A86-B560-684965508794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5329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9F7159-F288-4228-9030-DAA4288ED6FF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72256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9014-E980-4BBD-9D01-C110A78676FB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1125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9619E48-883E-4BF2-8B86-CE9371010B2F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0134372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360C4093-82FC-4367-9EFF-DC33B5634EC2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6029915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3D10-7DC3-450D-886E-E7480838B121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82912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19C38-AD5A-48F0-B4F8-201B05DF4A09}" type="slidenum">
              <a:rPr lang="ru-RU" altLang="ru-RU" smtClean="0">
                <a:solidFill>
                  <a:srgbClr val="000000"/>
                </a:solidFill>
              </a:rPr>
              <a:pPr/>
              <a:t>‹#›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139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686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683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988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11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41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567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33"/>
            </a:gs>
            <a:gs pos="100000">
              <a:srgbClr val="FFFF99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32051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2051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2051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51622F-FD0B-4C69-8198-8D67E618E85E}" type="slidenum">
              <a:rPr lang="ru-RU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033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4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5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6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1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2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3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4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5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6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7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8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49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0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1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2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3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4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5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6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7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8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59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0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1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2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  <p:sp>
          <p:nvSpPr>
            <p:cNvPr id="1063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ru-RU" altLang="ru-RU" smtClean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2087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29.01.2019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627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5660D33-161D-49E0-A631-489F0FB89FB3}" type="slidenum">
              <a:rPr lang="ru-RU" altLang="ru-RU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ru-RU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413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11" Type="http://schemas.openxmlformats.org/officeDocument/2006/relationships/image" Target="../media/image4.png"/><Relationship Id="rId5" Type="http://schemas.openxmlformats.org/officeDocument/2006/relationships/image" Target="../media/image7.jpeg"/><Relationship Id="rId10" Type="http://schemas.openxmlformats.org/officeDocument/2006/relationships/oleObject" Target="../embeddings/oleObject1.bin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5.png"/><Relationship Id="rId3" Type="http://schemas.openxmlformats.org/officeDocument/2006/relationships/oleObject" Target="../embeddings/oleObject2.bin"/><Relationship Id="rId7" Type="http://schemas.microsoft.com/office/2007/relationships/hdphoto" Target="../media/hdphoto1.wdp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8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jpeg"/><Relationship Id="rId11" Type="http://schemas.openxmlformats.org/officeDocument/2006/relationships/image" Target="../media/image9.jpeg"/><Relationship Id="rId5" Type="http://schemas.openxmlformats.org/officeDocument/2006/relationships/image" Target="../media/image5.jpeg"/><Relationship Id="rId15" Type="http://schemas.openxmlformats.org/officeDocument/2006/relationships/image" Target="../media/image17.jpeg"/><Relationship Id="rId10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openxmlformats.org/officeDocument/2006/relationships/image" Target="../media/image13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0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8.jpeg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  <p:extLst>
      <p:ext uri="{BB962C8B-B14F-4D97-AF65-F5344CB8AC3E}">
        <p14:creationId xmlns:p14="http://schemas.microsoft.com/office/powerpoint/2010/main" val="420034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http://5klass.net/datas/fizika/Elektroizmeritelnye-pribory/0008-008-Voltmetr-strelka-povorachivaetsja-v-magnitnom-pole-magnita.jpg"/>
          <p:cNvPicPr>
            <a:picLocks noChangeAspect="1" noChangeArrowheads="1"/>
          </p:cNvPicPr>
          <p:nvPr/>
        </p:nvPicPr>
        <p:blipFill>
          <a:blip r:embed="rId2" cstate="print"/>
          <a:srcRect l="31981" t="25741" r="29432" b="6010"/>
          <a:stretch>
            <a:fillRect/>
          </a:stretch>
        </p:blipFill>
        <p:spPr bwMode="auto">
          <a:xfrm>
            <a:off x="1331640" y="2564904"/>
            <a:ext cx="2880320" cy="3600400"/>
          </a:xfrm>
          <a:prstGeom prst="rect">
            <a:avLst/>
          </a:prstGeom>
          <a:ln>
            <a:solidFill>
              <a:srgbClr val="FF99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1403648" y="620688"/>
            <a:ext cx="7283152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b="1" i="1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Вольтметр – прибор для измерения   напряжения.</a:t>
            </a:r>
            <a:endParaRPr lang="ru-RU" sz="3200" b="1" i="1" dirty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promotionjob.ru/wp-content/uploads/media/%D0%AD%D0%BB%D0%B5%D0%BA%D1%82%D1%80%D0%B8%D1%87%D0%B5%D1%81%D0%BA%D0%BE%D0%B5-%D0%BD%D0%B0%D0%BF%D1%80%D1%8F%D0%B6%D0%B5%D0%BD%D0%B8%D0%B5-%D0%92%D0%BE%D0%BB%D1%8C%D1%82%D0%BC%D0%B5%D1%82%D1%80/image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340768"/>
            <a:ext cx="2520280" cy="1008112"/>
          </a:xfrm>
          <a:prstGeom prst="rect">
            <a:avLst/>
          </a:prstGeom>
          <a:ln>
            <a:solidFill>
              <a:srgbClr val="FF99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http://flagvruki.com/upload/iblock/bbd/tool_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284984"/>
            <a:ext cx="3888432" cy="2880320"/>
          </a:xfrm>
          <a:prstGeom prst="rect">
            <a:avLst/>
          </a:prstGeom>
          <a:ln>
            <a:solidFill>
              <a:srgbClr val="FF99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59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v.900igr.net:10/datas/fizika/Elektricheskoe-naprjazhenie-8-klass/0005-005-Voltmetr-vkljuchaetsja-v-tsep-parallelno.jpg"/>
          <p:cNvPicPr>
            <a:picLocks noChangeAspect="1" noChangeArrowheads="1"/>
          </p:cNvPicPr>
          <p:nvPr/>
        </p:nvPicPr>
        <p:blipFill>
          <a:blip r:embed="rId2" cstate="print"/>
          <a:srcRect l="2597" t="28070" r="5195"/>
          <a:stretch>
            <a:fillRect/>
          </a:stretch>
        </p:blipFill>
        <p:spPr bwMode="auto">
          <a:xfrm>
            <a:off x="827584" y="2636912"/>
            <a:ext cx="3960440" cy="2808312"/>
          </a:xfrm>
          <a:prstGeom prst="rect">
            <a:avLst/>
          </a:prstGeom>
          <a:ln>
            <a:solidFill>
              <a:srgbClr val="FF99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http://lib3.podelise.ru/tw_files2/urls_3/8/d-7346/7z-docs/22_html_95b502e.png"/>
          <p:cNvPicPr>
            <a:picLocks noChangeAspect="1" noChangeArrowheads="1"/>
          </p:cNvPicPr>
          <p:nvPr/>
        </p:nvPicPr>
        <p:blipFill>
          <a:blip r:embed="rId3" cstate="print"/>
          <a:srcRect t="13043" r="41667" b="6522"/>
          <a:stretch>
            <a:fillRect/>
          </a:stretch>
        </p:blipFill>
        <p:spPr bwMode="auto">
          <a:xfrm>
            <a:off x="5652120" y="2780928"/>
            <a:ext cx="2952328" cy="3456384"/>
          </a:xfrm>
          <a:prstGeom prst="rect">
            <a:avLst/>
          </a:prstGeom>
          <a:ln>
            <a:solidFill>
              <a:srgbClr val="FF9933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403648" y="692696"/>
            <a:ext cx="7283152" cy="1512168"/>
          </a:xfrm>
        </p:spPr>
        <p:txBody>
          <a:bodyPr/>
          <a:lstStyle/>
          <a:p>
            <a:r>
              <a:rPr lang="ru-RU" b="1" i="1" dirty="0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Вольтметр подключают параллельно.</a:t>
            </a:r>
            <a:endParaRPr lang="ru-RU" b="1" i="1" dirty="0">
              <a:solidFill>
                <a:srgbClr val="FF99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81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5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Georgia" panose="02040502050405020303" pitchFamily="18" charset="0"/>
              </a:rPr>
              <a:t>Физкультминутка</a:t>
            </a:r>
            <a:endParaRPr lang="ru-RU" b="1" i="1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2800" b="1" i="1" dirty="0">
                <a:latin typeface="Georgia" panose="02040502050405020303" pitchFamily="18" charset="0"/>
              </a:rPr>
              <a:t>Раз, два, три , четыре,</a:t>
            </a:r>
          </a:p>
          <a:p>
            <a:pPr marL="0" indent="0" algn="r">
              <a:buNone/>
            </a:pPr>
            <a:r>
              <a:rPr lang="ru-RU" sz="2800" b="1" i="1" dirty="0">
                <a:latin typeface="Georgia" panose="02040502050405020303" pitchFamily="18" charset="0"/>
              </a:rPr>
              <a:t>Руки выше, руки шире.</a:t>
            </a:r>
          </a:p>
          <a:p>
            <a:pPr marL="0" indent="0" algn="r">
              <a:buNone/>
            </a:pPr>
            <a:r>
              <a:rPr lang="ru-RU" sz="2800" b="1" i="1" dirty="0">
                <a:latin typeface="Georgia" panose="02040502050405020303" pitchFamily="18" charset="0"/>
              </a:rPr>
              <a:t>Поворот направо, влево, </a:t>
            </a:r>
          </a:p>
          <a:p>
            <a:pPr marL="0" indent="0" algn="r">
              <a:buNone/>
            </a:pPr>
            <a:r>
              <a:rPr lang="ru-RU" sz="2800" b="1" i="1" dirty="0">
                <a:latin typeface="Georgia" panose="02040502050405020303" pitchFamily="18" charset="0"/>
              </a:rPr>
              <a:t>Всё мы делаем умело</a:t>
            </a:r>
          </a:p>
          <a:p>
            <a:pPr marL="0" indent="0" algn="r">
              <a:buNone/>
            </a:pPr>
            <a:r>
              <a:rPr lang="ru-RU" sz="2800" b="1" i="1" dirty="0">
                <a:latin typeface="Georgia" panose="02040502050405020303" pitchFamily="18" charset="0"/>
              </a:rPr>
              <a:t>Одну ногу поднимаем,</a:t>
            </a:r>
          </a:p>
          <a:p>
            <a:pPr marL="0" indent="0" algn="r">
              <a:buNone/>
            </a:pPr>
            <a:r>
              <a:rPr lang="ru-RU" sz="2800" b="1" i="1" dirty="0">
                <a:latin typeface="Georgia" panose="02040502050405020303" pitchFamily="18" charset="0"/>
              </a:rPr>
              <a:t>Этим площадь уменьшаем.</a:t>
            </a:r>
          </a:p>
          <a:p>
            <a:pPr marL="0" indent="0" algn="r">
              <a:buNone/>
            </a:pPr>
            <a:r>
              <a:rPr lang="ru-RU" sz="2800" b="1" i="1" dirty="0">
                <a:latin typeface="Georgia" panose="02040502050405020303" pitchFamily="18" charset="0"/>
              </a:rPr>
              <a:t>А давление растёт,</a:t>
            </a:r>
          </a:p>
          <a:p>
            <a:pPr marL="0" indent="0" algn="r">
              <a:buNone/>
            </a:pPr>
            <a:r>
              <a:rPr lang="ru-RU" sz="2800" b="1" i="1" dirty="0">
                <a:latin typeface="Georgia" panose="02040502050405020303" pitchFamily="18" charset="0"/>
              </a:rPr>
              <a:t>Прыгнем - вовсе пропадёт!</a:t>
            </a:r>
          </a:p>
          <a:p>
            <a:pPr marL="0" indent="0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15044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При прохождении одинакового количества электричества в одном проводнике совершена работа 100Дж. А в другом – 250Дж. На каком проводнике напряжение больше? Во сколько раз?</a:t>
            </a:r>
          </a:p>
        </p:txBody>
      </p:sp>
    </p:spTree>
    <p:extLst>
      <p:ext uri="{BB962C8B-B14F-4D97-AF65-F5344CB8AC3E}">
        <p14:creationId xmlns:p14="http://schemas.microsoft.com/office/powerpoint/2010/main" val="161861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Определите напряжение на участке цепи, если при прохождении по нему заряда в 15Кл током была совершена работа 6кДж.</a:t>
            </a:r>
          </a:p>
        </p:txBody>
      </p:sp>
    </p:spTree>
    <p:extLst>
      <p:ext uri="{BB962C8B-B14F-4D97-AF65-F5344CB8AC3E}">
        <p14:creationId xmlns:p14="http://schemas.microsoft.com/office/powerpoint/2010/main" val="243153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4" descr="Очень плохо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717032"/>
            <a:ext cx="3024336" cy="2592288"/>
          </a:xfrm>
          <a:prstGeom prst="rect">
            <a:avLst/>
          </a:prstGeom>
          <a:noFill/>
        </p:spPr>
      </p:pic>
      <p:pic>
        <p:nvPicPr>
          <p:cNvPr id="5" name="Picture 2" descr="Прелесть, здорово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628800"/>
            <a:ext cx="2703934" cy="2448272"/>
          </a:xfrm>
          <a:prstGeom prst="rect">
            <a:avLst/>
          </a:prstGeom>
          <a:noFill/>
        </p:spPr>
      </p:pic>
      <p:sp>
        <p:nvSpPr>
          <p:cNvPr id="6" name="Заголовок 3"/>
          <p:cNvSpPr txBox="1">
            <a:spLocks/>
          </p:cNvSpPr>
          <p:nvPr/>
        </p:nvSpPr>
        <p:spPr>
          <a:xfrm>
            <a:off x="1475656" y="620688"/>
            <a:ext cx="7211144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smtClean="0">
                <a:solidFill>
                  <a:srgbClr val="FF9900"/>
                </a:solidFill>
                <a:latin typeface="Times New Roman" pitchFamily="18" charset="0"/>
                <a:cs typeface="Times New Roman" pitchFamily="18" charset="0"/>
              </a:rPr>
              <a:t>Как вы работали на уроке?</a:t>
            </a:r>
            <a:endParaRPr lang="ru-RU" b="1" i="1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0798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z="4500" smtClean="0">
                <a:solidFill>
                  <a:srgbClr val="220E9A"/>
                </a:solidFill>
                <a:latin typeface="Monotype Corsiva" pitchFamily="66" charset="0"/>
              </a:rPr>
              <a:t>Домашнее задание</a:t>
            </a:r>
            <a:endParaRPr lang="el-GR" altLang="ru-RU" sz="4500" smtClean="0">
              <a:solidFill>
                <a:srgbClr val="220E9A"/>
              </a:solidFill>
              <a:latin typeface="Monotype Corsiva" pitchFamily="66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772816"/>
            <a:ext cx="727280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/>
              <a:t>§</a:t>
            </a:r>
            <a:r>
              <a:rPr lang="ru-RU" sz="6000" b="1" dirty="0" smtClean="0"/>
              <a:t>39-41</a:t>
            </a:r>
          </a:p>
          <a:p>
            <a:pPr algn="ctr"/>
            <a:endParaRPr lang="ru-RU" sz="6000" b="1" dirty="0" smtClean="0"/>
          </a:p>
          <a:p>
            <a:pPr algn="ctr"/>
            <a:r>
              <a:rPr lang="ru-RU" sz="3600" b="1" dirty="0" smtClean="0"/>
              <a:t>Упр.26.2 (на оценку «3»)</a:t>
            </a:r>
          </a:p>
          <a:p>
            <a:pPr algn="ctr"/>
            <a:endParaRPr lang="ru-RU" sz="3600" b="1" dirty="0" smtClean="0"/>
          </a:p>
          <a:p>
            <a:pPr algn="ctr"/>
            <a:r>
              <a:rPr lang="ru-RU" sz="3600" b="1" dirty="0" smtClean="0"/>
              <a:t>Упр.26.3 (на оценку «4», «5»)</a:t>
            </a:r>
            <a:r>
              <a:rPr lang="ru-RU" sz="8800" dirty="0"/>
              <a:t/>
            </a:r>
            <a:br>
              <a:rPr lang="ru-RU" sz="8800" dirty="0"/>
            </a:b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86512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При переносе 60Кл электричества из одной точки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электрической </a:t>
            </a:r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цепи в другую за 12мин совершена работа 900Дж. Определите напряжение и силу тока в цепи.</a:t>
            </a:r>
          </a:p>
        </p:txBody>
      </p:sp>
    </p:spTree>
    <p:extLst>
      <p:ext uri="{BB962C8B-B14F-4D97-AF65-F5344CB8AC3E}">
        <p14:creationId xmlns:p14="http://schemas.microsoft.com/office/powerpoint/2010/main" val="218941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2000">
              <a:srgbClr val="72B0FF"/>
            </a:gs>
            <a:gs pos="4000">
              <a:srgbClr val="A616F6"/>
            </a:gs>
            <a:gs pos="53000">
              <a:srgbClr val="85C2FF"/>
            </a:gs>
            <a:gs pos="86000">
              <a:srgbClr val="C4F4FC"/>
            </a:gs>
            <a:gs pos="97000">
              <a:schemeClr val="bg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58837"/>
          </a:xfrm>
        </p:spPr>
        <p:txBody>
          <a:bodyPr/>
          <a:lstStyle/>
          <a:p>
            <a:pPr algn="ctr" eaLnBrk="1" hangingPunct="1"/>
            <a:r>
              <a:rPr lang="ru-RU" altLang="ru-RU" sz="4400" dirty="0" smtClean="0">
                <a:solidFill>
                  <a:srgbClr val="220E9A"/>
                </a:solidFill>
                <a:latin typeface="Monotype Corsiva" pitchFamily="66" charset="0"/>
              </a:rPr>
              <a:t>Назовите электрические приборы</a:t>
            </a:r>
          </a:p>
        </p:txBody>
      </p:sp>
      <p:pic>
        <p:nvPicPr>
          <p:cNvPr id="368644" name="Picture 4" descr="звонок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366142"/>
            <a:ext cx="1523534" cy="2029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45" name="Picture 5" descr="батарейк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641" y="2074222"/>
            <a:ext cx="1584176" cy="197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46" name="Picture 6" descr="лампочк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756" y="981075"/>
            <a:ext cx="1579061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47" name="Picture 7" descr="амперметр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73" y="4023337"/>
            <a:ext cx="2107125" cy="2837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48" name="Picture 8" descr="ключ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3187750"/>
            <a:ext cx="2154698" cy="1505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56" name="Picture 16" descr="провод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369" y="1448232"/>
            <a:ext cx="2150425" cy="1613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8125" y="4781567"/>
            <a:ext cx="2805963" cy="1992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4471771"/>
              </p:ext>
            </p:extLst>
          </p:nvPr>
        </p:nvGraphicFramePr>
        <p:xfrm>
          <a:off x="5543473" y="4878093"/>
          <a:ext cx="3539853" cy="17991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" name="Точечный рисунок" r:id="rId10" imgW="7887801" imgH="3591426" progId="PBrush">
                  <p:embed/>
                </p:oleObj>
              </mc:Choice>
              <mc:Fallback>
                <p:oleObj name="Точечный рисунок" r:id="rId10" imgW="7887801" imgH="3591426" progId="PBrush">
                  <p:embed/>
                  <p:pic>
                    <p:nvPicPr>
                      <p:cNvPr id="0" name="Picture 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3473" y="4878093"/>
                        <a:ext cx="3539853" cy="179918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949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6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6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6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6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6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686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>
            <a:alpha val="62745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858837"/>
          </a:xfrm>
        </p:spPr>
        <p:txBody>
          <a:bodyPr/>
          <a:lstStyle/>
          <a:p>
            <a:pPr algn="ctr" eaLnBrk="1" hangingPunct="1"/>
            <a:r>
              <a:rPr lang="ru-RU" altLang="ru-RU" sz="4400" smtClean="0">
                <a:solidFill>
                  <a:srgbClr val="220E9A"/>
                </a:solidFill>
                <a:latin typeface="Monotype Corsiva" pitchFamily="66" charset="0"/>
              </a:rPr>
              <a:t>Найдите условное обозначение</a:t>
            </a:r>
            <a:r>
              <a:rPr lang="ru-RU" altLang="ru-RU" smtClean="0"/>
              <a:t> </a:t>
            </a:r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448722"/>
              </p:ext>
            </p:extLst>
          </p:nvPr>
        </p:nvGraphicFramePr>
        <p:xfrm>
          <a:off x="6092813" y="5365356"/>
          <a:ext cx="2689680" cy="13675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21" name="Точечный рисунок" r:id="rId3" imgW="7887801" imgH="3591426" progId="PBrush">
                  <p:embed/>
                </p:oleObj>
              </mc:Choice>
              <mc:Fallback>
                <p:oleObj name="Точечный рисунок" r:id="rId3" imgW="7887801" imgH="3591426" progId="PBrush">
                  <p:embed/>
                  <p:pic>
                    <p:nvPicPr>
                      <p:cNvPr id="0" name="Picture 4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2813" y="5365356"/>
                        <a:ext cx="2689680" cy="13675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2" name="Picture 9" descr="звонок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804916"/>
            <a:ext cx="1526234" cy="2033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12" descr="батарейк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84" y="4870602"/>
            <a:ext cx="1497686" cy="1866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24" descr="лампочка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84" y="3049583"/>
            <a:ext cx="1656556" cy="1435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25" descr="амперметр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2000" contrast="2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518" y="804916"/>
            <a:ext cx="1439515" cy="1978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26" descr="ключ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117445"/>
            <a:ext cx="2486719" cy="1737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Группа 4"/>
          <p:cNvGrpSpPr/>
          <p:nvPr/>
        </p:nvGrpSpPr>
        <p:grpSpPr>
          <a:xfrm>
            <a:off x="2494332" y="1213970"/>
            <a:ext cx="1550618" cy="1142482"/>
            <a:chOff x="2494332" y="1213970"/>
            <a:chExt cx="1550618" cy="1142482"/>
          </a:xfrm>
        </p:grpSpPr>
        <p:pic>
          <p:nvPicPr>
            <p:cNvPr id="2058" name="Picture 28" descr="батарея0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2965" y="1213970"/>
              <a:ext cx="1351985" cy="1142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2494332" y="1794329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1</a:t>
              </a:r>
              <a:endParaRPr lang="ru-RU" sz="2400" b="1" dirty="0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4252052" y="4555152"/>
            <a:ext cx="1469863" cy="1028578"/>
            <a:chOff x="4252052" y="4555152"/>
            <a:chExt cx="1469863" cy="1028578"/>
          </a:xfrm>
        </p:grpSpPr>
        <p:pic>
          <p:nvPicPr>
            <p:cNvPr id="2059" name="Picture 33" descr="звонок0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52052" y="4555152"/>
              <a:ext cx="1286430" cy="1028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5381757" y="4968035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6</a:t>
              </a:r>
              <a:endParaRPr lang="ru-RU" sz="2400" b="1" dirty="0"/>
            </a:p>
          </p:txBody>
        </p:sp>
      </p:grpSp>
      <p:grpSp>
        <p:nvGrpSpPr>
          <p:cNvPr id="7" name="Группа 6"/>
          <p:cNvGrpSpPr/>
          <p:nvPr/>
        </p:nvGrpSpPr>
        <p:grpSpPr>
          <a:xfrm>
            <a:off x="2494332" y="4581525"/>
            <a:ext cx="1588718" cy="1028578"/>
            <a:chOff x="2494332" y="4581525"/>
            <a:chExt cx="1588718" cy="1028578"/>
          </a:xfrm>
        </p:grpSpPr>
        <p:pic>
          <p:nvPicPr>
            <p:cNvPr id="2061" name="Picture 35" descr="лампа0"/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4581525"/>
              <a:ext cx="1239242" cy="10285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2494332" y="4910432"/>
              <a:ext cx="3674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dirty="0" smtClean="0"/>
                <a:t>3</a:t>
              </a:r>
              <a:endParaRPr lang="ru-RU" sz="2800" b="1" dirty="0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2513568" y="2924175"/>
            <a:ext cx="1607582" cy="1003690"/>
            <a:chOff x="2513568" y="2924175"/>
            <a:chExt cx="1607582" cy="1003690"/>
          </a:xfrm>
        </p:grpSpPr>
        <p:pic>
          <p:nvPicPr>
            <p:cNvPr id="2057" name="Picture 27" descr="амперметр0"/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2924175"/>
              <a:ext cx="1205334" cy="1003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2513568" y="3305567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2</a:t>
              </a:r>
              <a:endParaRPr lang="ru-RU" sz="2400" b="1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424293" y="2981636"/>
            <a:ext cx="1492154" cy="1003690"/>
            <a:chOff x="4424293" y="2981636"/>
            <a:chExt cx="1492154" cy="1003690"/>
          </a:xfrm>
        </p:grpSpPr>
        <p:pic>
          <p:nvPicPr>
            <p:cNvPr id="2062" name="Picture 36" descr="резистор0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24293" y="2981636"/>
              <a:ext cx="1202855" cy="10036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5576289" y="3309134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5</a:t>
              </a:r>
              <a:endParaRPr lang="ru-RU" sz="2400" b="1" dirty="0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4097774" y="1213970"/>
            <a:ext cx="1568361" cy="1142481"/>
            <a:chOff x="4283052" y="1202371"/>
            <a:chExt cx="1568361" cy="1142481"/>
          </a:xfrm>
        </p:grpSpPr>
        <p:pic>
          <p:nvPicPr>
            <p:cNvPr id="2060" name="Picture 34" descr="ключ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052" y="1202371"/>
              <a:ext cx="1344096" cy="11424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5511255" y="1773612"/>
              <a:ext cx="34015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400" b="1" dirty="0" smtClean="0"/>
                <a:t>4</a:t>
              </a:r>
              <a:endParaRPr lang="ru-RU" sz="2400" b="1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0" y="1986320"/>
            <a:ext cx="442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А</a:t>
            </a:r>
            <a:endParaRPr lang="ru-RU" sz="2400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8744782" y="5906888"/>
            <a:ext cx="442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Е</a:t>
            </a:r>
            <a:endParaRPr lang="ru-RU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782493" y="3859565"/>
            <a:ext cx="442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Д</a:t>
            </a:r>
            <a:endParaRPr lang="ru-RU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8669409" y="1689011"/>
            <a:ext cx="442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Г</a:t>
            </a:r>
            <a:endParaRPr lang="ru-RU" sz="2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4083" y="5445224"/>
            <a:ext cx="442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</a:t>
            </a:r>
            <a:endParaRPr lang="ru-RU" sz="24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-2209" y="3600638"/>
            <a:ext cx="442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Б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870917"/>
              </p:ext>
            </p:extLst>
          </p:nvPr>
        </p:nvGraphicFramePr>
        <p:xfrm>
          <a:off x="2915816" y="5804076"/>
          <a:ext cx="1727016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68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8803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53362">
                <a:tc>
                  <a:txBody>
                    <a:bodyPr/>
                    <a:lstStyle/>
                    <a:p>
                      <a:r>
                        <a:rPr lang="ru-RU" dirty="0" smtClean="0"/>
                        <a:t>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336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2916703" y="6183887"/>
            <a:ext cx="1786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2    3   1   6   4    5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42775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256 -0.00163 C 0.01961 -0.00116 0.01371 -0.00116 0.01041 0.00138 C 0.00156 0.00833 -0.00139 0.01875 -0.004 0.03101 C -0.00886 0.05347 -0.01181 0.07638 -0.01632 0.09907 C -0.01789 0.12662 -0.02049 0.15416 -0.02188 0.18194 C -0.02275 0.19837 -0.02414 0.23101 -0.02414 0.23125 C -0.02223 0.27152 -0.02362 0.26712 -0.01962 0.29027 C -0.01702 0.35046 -0.02275 0.40949 -0.03629 0.46643 C -0.03733 0.47708 -0.03785 0.47962 -0.04184 0.48865 C -0.04289 0.49745 -0.04809 0.51481 -0.05296 0.52129 C -0.06962 0.54351 -0.05469 0.51759 -0.06407 0.53472 C -0.06563 0.54143 -0.06997 0.5449 -0.07292 0.55092 C -0.07518 0.55555 -0.07674 0.56041 -0.07969 0.56435 C -0.08299 0.56875 -0.0875 0.57129 -0.0908 0.57615 C -0.09792 0.5868 -0.10764 0.59675 -0.11737 0.60277 " pathEditMode="relative" rAng="0" ptsTypes="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97" y="30208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96296E-6 C -0.00069 -0.00973 -0.00121 -0.01852 -0.00312 -0.02778 C -0.00329 -0.02917 -0.00382 -0.04098 -0.00503 -0.04445 C -0.00642 -0.04792 -0.0092 -0.05394 -0.0092 -0.05371 C -0.01093 -0.06227 -0.01406 -0.06806 -0.01718 -0.07523 C -0.01927 -0.08843 -0.01649 -0.075 -0.02135 -0.08611 C -0.02326 -0.09074 -0.02465 -0.09815 -0.02621 -0.10324 C -0.02934 -0.11227 -0.02968 -0.11135 -0.03437 -0.11991 C -0.0368 -0.12477 -0.03767 -0.13079 -0.04027 -0.13542 C -0.04444 -0.14283 -0.05069 -0.14723 -0.05434 -0.15533 C -0.05937 -0.16551 -0.06579 -0.17431 -0.07239 -0.18148 C -0.07534 -0.18473 -0.07604 -0.18797 -0.07847 -0.19213 C -0.0835 -0.20139 -0.07934 -0.19283 -0.08454 -0.2 C -0.08698 -0.20324 -0.08854 -0.20857 -0.09166 -0.21065 C -0.09757 -0.21505 -0.10329 -0.21829 -0.10954 -0.2213 C -0.11441 -0.22361 -0.1177 -0.23056 -0.12257 -0.23056 L -0.11666 -0.22894 " pathEditMode="relative" rAng="0" ptsTypes="fffffffffffffff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28" y="-11528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44444E-6 C -0.00295 -0.01505 -0.01077 -0.03473 -0.01806 -0.04399 C -0.02101 -0.05371 -0.02465 -0.0625 -0.0283 -0.07153 C -0.02969 -0.07524 -0.03056 -0.07963 -0.0316 -0.08357 C -0.03403 -0.09167 -0.04271 -0.10834 -0.04774 -0.11274 C -0.05399 -0.12825 -0.06406 -0.13588 -0.07344 -0.14468 C -0.08021 -0.15116 -0.08472 -0.15926 -0.09219 -0.16227 C -0.09844 -0.16945 -0.10382 -0.16667 -0.11146 -0.16667 L -0.10486 -0.16667 " pathEditMode="relative" rAng="0" ptsTypes="fffffff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73" y="-8472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C 0.004 0.00115 0.00764 0.003 0.01164 0.00439 C 0.01372 0.00625 0.01598 0.00856 0.01841 0.01041 C 0.02257 0.01365 0.0198 0.00995 0.02414 0.01342 C 0.03403 0.02222 0.02639 0.01736 0.03282 0.02106 C 0.03664 0.02986 0.04046 0.0368 0.04445 0.0449 C 0.04705 0.0618 0.04358 0.04166 0.04757 0.05555 C 0.05053 0.06643 0.05191 0.07962 0.05313 0.09143 C 0.05365 0.15115 0.05365 0.21064 0.05434 0.27037 C 0.05452 0.28217 0.05573 0.29097 0.06007 0.30023 C 0.06233 0.31111 0.05903 0.29745 0.06389 0.30925 C 0.06459 0.31064 0.06407 0.31273 0.06476 0.31388 C 0.06875 0.32037 0.07292 0.32245 0.07743 0.32592 C 0.08021 0.328 0.08212 0.3324 0.08525 0.33333 C 0.0875 0.33425 0.08976 0.33333 0.09219 0.33333 " pathEditMode="relative" rAng="0" ptsTypes="ffffffffffffff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01" y="1671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 C 0.0085 0.00116 0.01423 0.00162 0.02118 0.00741 C 0.02691 0.01875 0.03316 0.03009 0.0368 0.04306 C 0.03697 0.04537 0.03819 0.05764 0.03888 0.06088 C 0.03975 0.06481 0.04236 0.07269 0.04236 0.07292 C 0.04184 0.08889 0.0427 0.10556 0.0401 0.12153 C 0.03732 0.13843 0.03194 0.15671 0.02569 0.17199 C 0.02274 0.1794 0.01822 0.18495 0.01562 0.19259 C 0.01059 0.20741 0.01024 0.21759 0.00225 0.23125 C -0.0066 0.24653 -0.01476 0.26181 -0.02223 0.2787 C -0.02309 0.28056 -0.02344 0.28264 -0.02431 0.28449 C -0.0257 0.2875 -0.02744 0.29051 -0.02882 0.29352 C -0.03039 0.29676 -0.03334 0.3037 -0.03334 0.30394 C -0.03559 0.31667 -0.03976 0.32616 -0.04445 0.33796 C -0.04566 0.34097 -0.04792 0.34352 -0.04879 0.34676 C -0.05122 0.35556 -0.05313 0.36458 -0.05556 0.37338 C -0.05487 0.38032 -0.05521 0.38773 -0.0533 0.39421 C -0.05261 0.39676 -0.03716 0.40069 -0.03438 0.40162 C -0.01598 0.40787 -0.03143 0.40486 0.01006 0.40602 C 0.01458 0.40625 0.01892 0.40602 0.02343 0.40602 " pathEditMode="relative" rAng="0" ptsTypes="fffffffffffffffffff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" y="20394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89 0.00509 C -0.00955 0.0037 -0.00694 0.00116 -0.00278 -0.00069 C -0.00069 -0.00463 0.00035 -0.00625 0.00174 -0.01111 C 0.00261 -0.01389 0.00382 -0.01991 0.00382 -0.01968 C 0.00608 -0.04398 0.00972 -0.06806 0.01493 -0.0912 C 0.01597 -0.10417 0.0165 -0.12037 0.01945 -0.13264 C 0.02014 -0.14907 0.02084 -0.16528 0.02275 -0.18148 C 0.02344 -0.20116 0.02483 -0.23032 0.025 -0.24954 C 0.02535 -0.27315 0.01337 -0.37847 0.03611 -0.42292 C 0.03907 -0.44005 0.04462 -0.45208 0.05382 -0.46435 C 0.05625 -0.46759 0.06077 -0.46667 0.06389 -0.46898 C 0.06927 -0.47292 0.0724 -0.47662 0.0783 -0.47917 C 0.09011 -0.4912 0.0908 -0.48634 0.11059 -0.48518 C 0.13716 -0.4838 0.12934 -0.4838 0.14167 -0.4838 " pathEditMode="relative" rAng="0" ptsTypes="fffffffffffff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778" y="-248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429000"/>
            <a:ext cx="2952328" cy="2362445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86" b="27278"/>
          <a:stretch/>
        </p:blipFill>
        <p:spPr>
          <a:xfrm>
            <a:off x="710141" y="404664"/>
            <a:ext cx="7723717" cy="2808312"/>
          </a:xfrm>
        </p:spPr>
      </p:pic>
      <p:sp>
        <p:nvSpPr>
          <p:cNvPr id="7" name="Прямоугольник 6"/>
          <p:cNvSpPr/>
          <p:nvPr/>
        </p:nvSpPr>
        <p:spPr>
          <a:xfrm>
            <a:off x="3419872" y="2924944"/>
            <a:ext cx="64807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8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‘</a:t>
            </a:r>
            <a:endParaRPr lang="ru-RU" sz="8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11827" y="4345516"/>
            <a:ext cx="226825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ЬТ</a:t>
            </a:r>
            <a:endParaRPr lang="ru-RU" sz="96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0907" y="3212976"/>
            <a:ext cx="3014397" cy="250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65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0792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altLang="ru-RU" sz="3600" dirty="0" smtClean="0">
                <a:solidFill>
                  <a:schemeClr val="bg1"/>
                </a:solidFill>
                <a:latin typeface="Monotype Corsiva" pitchFamily="66" charset="0"/>
              </a:rPr>
              <a:t>Тема: Электрическое напряжение.</a:t>
            </a:r>
            <a:br>
              <a:rPr lang="ru-RU" altLang="ru-RU" sz="36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altLang="ru-RU" sz="3600" dirty="0" smtClean="0">
                <a:solidFill>
                  <a:schemeClr val="bg1"/>
                </a:solidFill>
                <a:latin typeface="Monotype Corsiva" pitchFamily="66" charset="0"/>
              </a:rPr>
              <a:t>Вольтметр. Измерение </a:t>
            </a:r>
            <a:r>
              <a:rPr lang="ru-RU" altLang="ru-RU" sz="3600" dirty="0">
                <a:solidFill>
                  <a:schemeClr val="bg1"/>
                </a:solidFill>
                <a:latin typeface="Monotype Corsiva" pitchFamily="66" charset="0"/>
              </a:rPr>
              <a:t>напряжения.</a:t>
            </a:r>
            <a:endParaRPr lang="ru-RU" sz="3600" dirty="0">
              <a:solidFill>
                <a:schemeClr val="bg1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77002" y="1772816"/>
            <a:ext cx="5623655" cy="4108668"/>
            <a:chOff x="1362804" y="2395100"/>
            <a:chExt cx="5623655" cy="4108668"/>
          </a:xfrm>
        </p:grpSpPr>
        <p:sp>
          <p:nvSpPr>
            <p:cNvPr id="3" name="TextBox 2"/>
            <p:cNvSpPr txBox="1"/>
            <p:nvPr/>
          </p:nvSpPr>
          <p:spPr>
            <a:xfrm>
              <a:off x="1362804" y="2395100"/>
              <a:ext cx="291137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altLang="ru-RU" sz="2400" dirty="0" smtClean="0">
                  <a:solidFill>
                    <a:schemeClr val="bg1"/>
                  </a:solidFill>
                  <a:latin typeface="Monotype Corsiva" pitchFamily="66" charset="0"/>
                </a:rPr>
                <a:t>Повторим и вспомним:</a:t>
              </a:r>
              <a:endParaRPr lang="ru-RU" sz="24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760399" y="2745992"/>
              <a:ext cx="466506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ru-RU" altLang="ru-RU" sz="2400" dirty="0">
                  <a:solidFill>
                    <a:schemeClr val="bg1"/>
                  </a:solidFill>
                  <a:latin typeface="Monotype Corsiva" pitchFamily="66" charset="0"/>
                </a:rPr>
                <a:t>ч</a:t>
              </a:r>
              <a:r>
                <a:rPr lang="ru-RU" altLang="ru-RU" sz="2400" dirty="0" smtClean="0">
                  <a:solidFill>
                    <a:schemeClr val="bg1"/>
                  </a:solidFill>
                  <a:latin typeface="Monotype Corsiva" pitchFamily="66" charset="0"/>
                </a:rPr>
                <a:t>то такое электрический ток;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ru-RU" sz="2400" dirty="0" smtClean="0">
                  <a:solidFill>
                    <a:schemeClr val="bg1"/>
                  </a:solidFill>
                  <a:latin typeface="Monotype Corsiva" pitchFamily="66" charset="0"/>
                </a:rPr>
                <a:t>что такое электрическое поле;</a:t>
              </a:r>
            </a:p>
            <a:p>
              <a:pPr marL="285750" indent="-285750">
                <a:buFont typeface="Wingdings" panose="05000000000000000000" pitchFamily="2" charset="2"/>
                <a:buChar char="ü"/>
              </a:pPr>
              <a:r>
                <a:rPr lang="ru-RU" sz="2400" dirty="0">
                  <a:solidFill>
                    <a:schemeClr val="bg1"/>
                  </a:solidFill>
                  <a:latin typeface="Monotype Corsiva" pitchFamily="66" charset="0"/>
                </a:rPr>
                <a:t>и</a:t>
              </a:r>
              <a:r>
                <a:rPr lang="ru-RU" sz="2400" dirty="0" smtClean="0">
                  <a:solidFill>
                    <a:schemeClr val="bg1"/>
                  </a:solidFill>
                  <a:latin typeface="Monotype Corsiva" pitchFamily="66" charset="0"/>
                </a:rPr>
                <a:t>з чего состоит электрическая цепь</a:t>
              </a:r>
              <a:endParaRPr lang="ru-RU" sz="2400" dirty="0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362804" y="3826112"/>
              <a:ext cx="5623655" cy="2677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altLang="ru-RU" sz="2400" dirty="0" smtClean="0">
                <a:solidFill>
                  <a:schemeClr val="bg1"/>
                </a:solidFill>
                <a:latin typeface="Monotype Corsiva" pitchFamily="66" charset="0"/>
              </a:endParaRPr>
            </a:p>
            <a:p>
              <a:r>
                <a:rPr lang="ru-RU" altLang="ru-RU" sz="2400" dirty="0" smtClean="0">
                  <a:solidFill>
                    <a:schemeClr val="bg1"/>
                  </a:solidFill>
                  <a:latin typeface="Monotype Corsiva" pitchFamily="66" charset="0"/>
                </a:rPr>
                <a:t>Мы узнаем:</a:t>
              </a:r>
            </a:p>
            <a:p>
              <a:pPr marL="552450" indent="-285750">
                <a:buFont typeface="Wingdings" panose="05000000000000000000" pitchFamily="2" charset="2"/>
                <a:buChar char="ü"/>
              </a:pPr>
              <a:r>
                <a:rPr lang="ru-RU" sz="2400" dirty="0">
                  <a:solidFill>
                    <a:schemeClr val="bg1"/>
                  </a:solidFill>
                  <a:latin typeface="Monotype Corsiva" pitchFamily="66" charset="0"/>
                </a:rPr>
                <a:t>ч</a:t>
              </a:r>
              <a:r>
                <a:rPr lang="ru-RU" sz="2400" dirty="0" smtClean="0">
                  <a:solidFill>
                    <a:schemeClr val="bg1"/>
                  </a:solidFill>
                  <a:latin typeface="Monotype Corsiva" pitchFamily="66" charset="0"/>
                </a:rPr>
                <a:t>то такое напряжение;</a:t>
              </a:r>
            </a:p>
            <a:p>
              <a:pPr marL="552450" indent="-285750">
                <a:buFont typeface="Wingdings" panose="05000000000000000000" pitchFamily="2" charset="2"/>
                <a:buChar char="ü"/>
              </a:pPr>
              <a:r>
                <a:rPr lang="ru-RU" sz="2400" dirty="0">
                  <a:solidFill>
                    <a:schemeClr val="bg1"/>
                  </a:solidFill>
                  <a:latin typeface="Monotype Corsiva" pitchFamily="66" charset="0"/>
                </a:rPr>
                <a:t>е</a:t>
              </a:r>
              <a:r>
                <a:rPr lang="ru-RU" sz="2400" dirty="0" smtClean="0">
                  <a:solidFill>
                    <a:schemeClr val="bg1"/>
                  </a:solidFill>
                  <a:latin typeface="Monotype Corsiva" pitchFamily="66" charset="0"/>
                </a:rPr>
                <a:t>диницы напряжения;</a:t>
              </a:r>
            </a:p>
            <a:p>
              <a:pPr marL="552450" indent="-285750">
                <a:buFont typeface="Wingdings" panose="05000000000000000000" pitchFamily="2" charset="2"/>
                <a:buChar char="ü"/>
              </a:pPr>
              <a:r>
                <a:rPr lang="ru-RU" sz="2400" dirty="0">
                  <a:solidFill>
                    <a:schemeClr val="bg1"/>
                  </a:solidFill>
                  <a:latin typeface="Monotype Corsiva" pitchFamily="66" charset="0"/>
                </a:rPr>
                <a:t>к</a:t>
              </a:r>
              <a:r>
                <a:rPr lang="ru-RU" sz="2400" dirty="0" smtClean="0">
                  <a:solidFill>
                    <a:schemeClr val="bg1"/>
                  </a:solidFill>
                  <a:latin typeface="Monotype Corsiva" pitchFamily="66" charset="0"/>
                </a:rPr>
                <a:t>акой прибор используют для измерения </a:t>
              </a:r>
            </a:p>
            <a:p>
              <a:pPr marL="266700"/>
              <a:r>
                <a:rPr lang="ru-RU" sz="2400" dirty="0">
                  <a:solidFill>
                    <a:schemeClr val="bg1"/>
                  </a:solidFill>
                  <a:latin typeface="Monotype Corsiva" pitchFamily="66" charset="0"/>
                </a:rPr>
                <a:t> </a:t>
              </a:r>
              <a:r>
                <a:rPr lang="ru-RU" sz="2400" dirty="0" smtClean="0">
                  <a:solidFill>
                    <a:schemeClr val="bg1"/>
                  </a:solidFill>
                  <a:latin typeface="Monotype Corsiva" pitchFamily="66" charset="0"/>
                </a:rPr>
                <a:t>   напряжения в сети;</a:t>
              </a:r>
            </a:p>
            <a:p>
              <a:pPr marL="552450" indent="-285750">
                <a:buFont typeface="Wingdings" panose="05000000000000000000" pitchFamily="2" charset="2"/>
                <a:buChar char="ü"/>
              </a:pPr>
              <a:r>
                <a:rPr lang="ru-RU" sz="2400" dirty="0">
                  <a:solidFill>
                    <a:schemeClr val="bg1"/>
                  </a:solidFill>
                  <a:latin typeface="Monotype Corsiva" pitchFamily="66" charset="0"/>
                </a:rPr>
                <a:t>к</a:t>
              </a:r>
              <a:r>
                <a:rPr lang="ru-RU" sz="2400" dirty="0" smtClean="0">
                  <a:solidFill>
                    <a:schemeClr val="bg1"/>
                  </a:solidFill>
                  <a:latin typeface="Monotype Corsiva" pitchFamily="66" charset="0"/>
                </a:rPr>
                <a:t>ак нужно подключать вольтметр в цепь.</a:t>
              </a:r>
              <a:endParaRPr lang="ru-RU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78741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05601"/>
            <a:ext cx="4646855" cy="2431311"/>
          </a:xfrm>
        </p:spPr>
        <p:txBody>
          <a:bodyPr>
            <a:noAutofit/>
          </a:bodyPr>
          <a:lstStyle/>
          <a:p>
            <a:pPr algn="l"/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615" y="0"/>
            <a:ext cx="4250035" cy="2838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31760" y="2839710"/>
            <a:ext cx="4756264" cy="3115491"/>
            <a:chOff x="0" y="3068960"/>
            <a:chExt cx="4646855" cy="2877625"/>
          </a:xfrm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7"/>
            <a:stretch/>
          </p:blipFill>
          <p:spPr bwMode="auto">
            <a:xfrm>
              <a:off x="0" y="3068960"/>
              <a:ext cx="4646855" cy="2508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0" y="5577253"/>
              <a:ext cx="464685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Обычная лампочка и аккумулятор</a:t>
              </a:r>
              <a:endParaRPr lang="ru-RU" dirty="0"/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4853241" y="2868622"/>
            <a:ext cx="4266705" cy="3086579"/>
            <a:chOff x="4749841" y="3104546"/>
            <a:chExt cx="4266705" cy="3086579"/>
          </a:xfrm>
        </p:grpSpPr>
        <p:pic>
          <p:nvPicPr>
            <p:cNvPr id="5125" name="Picture 5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"/>
            <a:stretch/>
          </p:blipFill>
          <p:spPr bwMode="auto">
            <a:xfrm>
              <a:off x="4749841" y="3104546"/>
              <a:ext cx="4214498" cy="2440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755169" y="5544794"/>
              <a:ext cx="4261377" cy="64633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ru-RU" dirty="0" smtClean="0"/>
                <a:t>Лампочка от карманного фонарика и батарейка</a:t>
              </a:r>
              <a:endParaRPr lang="ru-RU" dirty="0"/>
            </a:p>
          </p:txBody>
        </p:sp>
      </p:grp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2352700"/>
              </p:ext>
            </p:extLst>
          </p:nvPr>
        </p:nvGraphicFramePr>
        <p:xfrm>
          <a:off x="323528" y="205601"/>
          <a:ext cx="4426918" cy="2431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6918">
                  <a:extLst>
                    <a:ext uri="{9D8B030D-6E8A-4147-A177-3AD203B41FA5}">
                      <a16:colId xmlns:a16="http://schemas.microsoft.com/office/drawing/2014/main" xmlns="" val="898196528"/>
                    </a:ext>
                  </a:extLst>
                </a:gridCol>
              </a:tblGrid>
              <a:tr h="2431311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Посмотрите</a:t>
                      </a:r>
                      <a:r>
                        <a:rPr lang="ru-RU" sz="2400" baseline="0" dirty="0" smtClean="0">
                          <a:solidFill>
                            <a:schemeClr val="tx1"/>
                          </a:solidFill>
                        </a:rPr>
                        <a:t> на электрические цепи и ответьте на вопрос: чем они отличаются и о чем это говорит?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921643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2952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0120" y="404664"/>
            <a:ext cx="8164328" cy="3456384"/>
          </a:xfrm>
        </p:spPr>
        <p:txBody>
          <a:bodyPr>
            <a:noAutofit/>
          </a:bodyPr>
          <a:lstStyle/>
          <a:p>
            <a:pPr algn="l"/>
            <a:r>
              <a:rPr lang="ru-RU" altLang="ru-RU" sz="3200" i="1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altLang="ru-RU" sz="3200" i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altLang="ru-RU" sz="3200" i="1" dirty="0" smtClean="0">
                <a:solidFill>
                  <a:schemeClr val="bg1"/>
                </a:solidFill>
                <a:latin typeface="Monotype Corsiva" pitchFamily="66" charset="0"/>
              </a:rPr>
              <a:t>Электрическое</a:t>
            </a:r>
            <a:r>
              <a:rPr lang="ru-RU" altLang="ru-RU" sz="3200" dirty="0" smtClean="0">
                <a:solidFill>
                  <a:schemeClr val="bg1"/>
                </a:solidFill>
                <a:latin typeface="Monotype Corsiva" pitchFamily="66" charset="0"/>
              </a:rPr>
              <a:t> напряжение </a:t>
            </a:r>
            <a:r>
              <a:rPr lang="ru-RU" altLang="ru-RU" sz="3200" u="sng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Monotype Corsiva" pitchFamily="66" charset="0"/>
              </a:rPr>
              <a:t>характеризует</a:t>
            </a:r>
            <a:r>
              <a:rPr lang="ru-RU" altLang="ru-RU" sz="3200" dirty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altLang="ru-RU" sz="3200" dirty="0" smtClean="0">
                <a:solidFill>
                  <a:schemeClr val="bg1"/>
                </a:solidFill>
                <a:latin typeface="Monotype Corsiva" pitchFamily="66" charset="0"/>
              </a:rPr>
              <a:t>электрическое </a:t>
            </a:r>
            <a:r>
              <a:rPr lang="ru-RU" altLang="ru-RU" sz="3200" dirty="0">
                <a:solidFill>
                  <a:schemeClr val="bg1"/>
                </a:solidFill>
                <a:latin typeface="Monotype Corsiva" pitchFamily="66" charset="0"/>
              </a:rPr>
              <a:t>поле, создаваемое током..</a:t>
            </a:r>
            <a:br>
              <a:rPr lang="ru-RU" altLang="ru-RU" sz="3200" dirty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altLang="ru-RU" sz="3200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altLang="ru-RU" sz="32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altLang="ru-RU" sz="3600" b="1" u="sng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Напряжение</a:t>
            </a:r>
            <a:r>
              <a:rPr lang="ru-RU" altLang="ru-RU" sz="3200" u="sng" dirty="0">
                <a:solidFill>
                  <a:schemeClr val="bg1"/>
                </a:solidFill>
                <a:latin typeface="Monotype Corsiva" pitchFamily="66" charset="0"/>
              </a:rPr>
              <a:t> </a:t>
            </a:r>
            <a:r>
              <a:rPr lang="ru-RU" altLang="ru-RU" sz="3200" u="sng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en-US" altLang="ru-RU" sz="3200" u="sng" dirty="0" smtClean="0">
                <a:solidFill>
                  <a:schemeClr val="bg1"/>
                </a:solidFill>
                <a:latin typeface="+mn-lt"/>
              </a:rPr>
              <a:t>(U)</a:t>
            </a:r>
            <a:r>
              <a:rPr lang="ru-RU" altLang="ru-RU" sz="32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ru-RU" altLang="ru-RU" sz="3200" dirty="0" smtClean="0">
                <a:solidFill>
                  <a:schemeClr val="bg1"/>
                </a:solidFill>
                <a:latin typeface="Monotype Corsiva" pitchFamily="66" charset="0"/>
              </a:rPr>
              <a:t>показывает </a:t>
            </a:r>
            <a:r>
              <a:rPr lang="ru-RU" altLang="ru-RU" sz="3200" dirty="0">
                <a:solidFill>
                  <a:schemeClr val="bg1"/>
                </a:solidFill>
                <a:latin typeface="Monotype Corsiva" pitchFamily="66" charset="0"/>
              </a:rPr>
              <a:t>какую </a:t>
            </a:r>
            <a:r>
              <a:rPr lang="ru-RU" altLang="ru-RU" sz="3200" u="sng" dirty="0">
                <a:solidFill>
                  <a:schemeClr val="bg1"/>
                </a:solidFill>
                <a:latin typeface="Monotype Corsiva" pitchFamily="66" charset="0"/>
              </a:rPr>
              <a:t>работу </a:t>
            </a:r>
            <a:r>
              <a:rPr lang="ru-RU" altLang="ru-RU" sz="3200" u="sng" dirty="0">
                <a:solidFill>
                  <a:schemeClr val="bg1"/>
                </a:solidFill>
              </a:rPr>
              <a:t>(А)</a:t>
            </a:r>
            <a:r>
              <a:rPr lang="ru-RU" altLang="ru-RU" sz="3200" dirty="0">
                <a:solidFill>
                  <a:schemeClr val="bg1"/>
                </a:solidFill>
              </a:rPr>
              <a:t> </a:t>
            </a:r>
            <a:r>
              <a:rPr lang="ru-RU" altLang="ru-RU" sz="3200" dirty="0">
                <a:solidFill>
                  <a:schemeClr val="bg1"/>
                </a:solidFill>
                <a:latin typeface="Monotype Corsiva" pitchFamily="66" charset="0"/>
              </a:rPr>
              <a:t>совершает электрическое </a:t>
            </a:r>
            <a:r>
              <a:rPr lang="ru-RU" altLang="ru-RU" sz="3200" u="sng" dirty="0">
                <a:solidFill>
                  <a:schemeClr val="bg1"/>
                </a:solidFill>
                <a:latin typeface="Monotype Corsiva" pitchFamily="66" charset="0"/>
              </a:rPr>
              <a:t>поле</a:t>
            </a:r>
            <a:r>
              <a:rPr lang="ru-RU" altLang="ru-RU" sz="3200" dirty="0">
                <a:solidFill>
                  <a:schemeClr val="bg1"/>
                </a:solidFill>
                <a:latin typeface="Monotype Corsiva" pitchFamily="66" charset="0"/>
              </a:rPr>
              <a:t> при перемещении единичного положительного </a:t>
            </a:r>
            <a:r>
              <a:rPr lang="ru-RU" altLang="ru-RU" sz="3200" u="sng" dirty="0">
                <a:solidFill>
                  <a:schemeClr val="bg1"/>
                </a:solidFill>
                <a:latin typeface="Monotype Corsiva" pitchFamily="66" charset="0"/>
              </a:rPr>
              <a:t>заряда </a:t>
            </a:r>
            <a:r>
              <a:rPr lang="ru-RU" altLang="ru-RU" sz="3200" u="sng" dirty="0">
                <a:solidFill>
                  <a:schemeClr val="bg1"/>
                </a:solidFill>
              </a:rPr>
              <a:t>(q)</a:t>
            </a:r>
            <a:r>
              <a:rPr lang="ru-RU" altLang="ru-RU" sz="3200" dirty="0">
                <a:solidFill>
                  <a:schemeClr val="bg1"/>
                </a:solidFill>
              </a:rPr>
              <a:t> </a:t>
            </a:r>
            <a:r>
              <a:rPr lang="ru-RU" altLang="ru-RU" sz="3200" dirty="0">
                <a:solidFill>
                  <a:schemeClr val="bg1"/>
                </a:solidFill>
                <a:latin typeface="Monotype Corsiva" pitchFamily="66" charset="0"/>
              </a:rPr>
              <a:t>из одной точки в </a:t>
            </a:r>
            <a:r>
              <a:rPr lang="ru-RU" altLang="ru-RU" sz="3200" dirty="0" smtClean="0">
                <a:solidFill>
                  <a:schemeClr val="bg1"/>
                </a:solidFill>
                <a:latin typeface="Monotype Corsiva" pitchFamily="66" charset="0"/>
              </a:rPr>
              <a:t>другую.</a:t>
            </a:r>
            <a:endParaRPr lang="ru-RU" sz="32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Заголовок 1"/>
              <p:cNvSpPr txBox="1">
                <a:spLocks/>
              </p:cNvSpPr>
              <p:nvPr/>
            </p:nvSpPr>
            <p:spPr>
              <a:xfrm>
                <a:off x="440120" y="4530148"/>
                <a:ext cx="1269608" cy="1354032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  <p:txBody>
              <a:bodyPr vert="horz" lIns="91440" tIns="45720" rIns="91440" bIns="45720" rtlCol="0" anchor="ctr">
                <a:norm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4800" dirty="0" smtClean="0">
                    <a:solidFill>
                      <a:schemeClr val="bg1"/>
                    </a:solidFill>
                  </a:rPr>
                  <a:t>U=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4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sz="4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𝑞</m:t>
                        </m:r>
                      </m:den>
                    </m:f>
                  </m:oMath>
                </a14:m>
                <a:endParaRPr lang="ru-RU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120" y="4530148"/>
                <a:ext cx="1269608" cy="135403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l="-17536" b="-1333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907704" y="4722704"/>
                <a:ext cx="4773230" cy="968920"/>
              </a:xfrm>
              <a:prstGeom prst="rect">
                <a:avLst/>
              </a:prstGeom>
              <a:noFill/>
              <a:ln w="22225">
                <a:solidFill>
                  <a:srgbClr val="FF000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sz="3200" i="1" dirty="0" smtClean="0">
                    <a:solidFill>
                      <a:schemeClr val="bg1"/>
                    </a:solidFill>
                  </a:rPr>
                  <a:t>Напряжение</a:t>
                </a:r>
                <a:r>
                  <a:rPr lang="ru-RU" sz="3200" b="1" i="1" dirty="0" smtClean="0">
                    <a:solidFill>
                      <a:schemeClr val="bg1"/>
                    </a:solidFill>
                  </a:rPr>
                  <a:t> </a:t>
                </a:r>
                <a:r>
                  <a:rPr lang="ru-RU" sz="3600" b="1" i="1" dirty="0" smtClean="0">
                    <a:solidFill>
                      <a:schemeClr val="bg1"/>
                    </a:solidFill>
                  </a:rPr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3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3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Работа поля</m:t>
                        </m:r>
                      </m:num>
                      <m:den>
                        <m:r>
                          <a:rPr lang="ru-RU" sz="36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Заряд</m:t>
                        </m:r>
                      </m:den>
                    </m:f>
                  </m:oMath>
                </a14:m>
                <a:endParaRPr lang="ru-RU" b="1" i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07704" y="4722704"/>
                <a:ext cx="4773230" cy="968920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3050" b="-3067"/>
                </a:stretch>
              </a:blipFill>
              <a:ln w="2222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9637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5000">
              <a:srgbClr val="72B0FF"/>
            </a:gs>
            <a:gs pos="1000">
              <a:srgbClr val="A616F6"/>
            </a:gs>
            <a:gs pos="43000">
              <a:srgbClr val="85C2FF"/>
            </a:gs>
            <a:gs pos="79000">
              <a:schemeClr val="accent5">
                <a:lumMod val="20000"/>
                <a:lumOff val="80000"/>
              </a:schemeClr>
            </a:gs>
            <a:gs pos="97000">
              <a:schemeClr val="bg1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5921341" y="5013175"/>
                <a:ext cx="1886181" cy="1668143"/>
              </a:xfrm>
              <a:ln>
                <a:solidFill>
                  <a:srgbClr val="FF0000"/>
                </a:solidFill>
              </a:ln>
            </p:spPr>
            <p:txBody>
              <a:bodyPr>
                <a:normAutofit fontScale="90000"/>
              </a:bodyPr>
              <a:lstStyle/>
              <a:p>
                <a:r>
                  <a:rPr lang="en-US" sz="8000" dirty="0" smtClean="0"/>
                  <a:t>q=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80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8000" b="0" i="1" smtClean="0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sz="8000" b="0" i="1" smtClean="0">
                            <a:latin typeface="Cambria Math"/>
                          </a:rPr>
                          <m:t>𝑈</m:t>
                        </m:r>
                      </m:den>
                    </m:f>
                  </m:oMath>
                </a14:m>
                <a:endParaRPr lang="ru-RU" sz="8000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921341" y="5013175"/>
                <a:ext cx="1886181" cy="1668143"/>
              </a:xfrm>
              <a:blipFill rotWithShape="1">
                <a:blip r:embed="rId2" cstate="print"/>
                <a:stretch>
                  <a:fillRect l="-16987" b="-15580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Стрелка вправо 8"/>
          <p:cNvSpPr/>
          <p:nvPr/>
        </p:nvSpPr>
        <p:spPr>
          <a:xfrm rot="7895942">
            <a:off x="1580705" y="2023496"/>
            <a:ext cx="1677958" cy="216024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право 9"/>
          <p:cNvSpPr/>
          <p:nvPr/>
        </p:nvSpPr>
        <p:spPr>
          <a:xfrm rot="2820870">
            <a:off x="5504113" y="2013354"/>
            <a:ext cx="1677958" cy="23630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48209" y="3221341"/>
            <a:ext cx="84350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/>
              <a:t>U</a:t>
            </a:r>
            <a:endParaRPr lang="ru-RU" sz="8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591710" y="3329404"/>
            <a:ext cx="6966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/>
              <a:t>=</a:t>
            </a:r>
            <a:endParaRPr lang="ru-RU" sz="8000" dirty="0"/>
          </a:p>
        </p:txBody>
      </p:sp>
      <p:sp>
        <p:nvSpPr>
          <p:cNvPr id="15" name="TextBox 14"/>
          <p:cNvSpPr txBox="1"/>
          <p:nvPr/>
        </p:nvSpPr>
        <p:spPr>
          <a:xfrm>
            <a:off x="2217189" y="2897355"/>
            <a:ext cx="10081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0" dirty="0" smtClean="0"/>
              <a:t>_</a:t>
            </a:r>
            <a:endParaRPr lang="ru-RU" sz="8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Прямоугольник 15"/>
              <p:cNvSpPr/>
              <p:nvPr/>
            </p:nvSpPr>
            <p:spPr>
              <a:xfrm>
                <a:off x="2124804" y="3639449"/>
                <a:ext cx="1001172" cy="13234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0" i="1"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ru-RU" sz="8000" dirty="0"/>
              </a:p>
            </p:txBody>
          </p:sp>
        </mc:Choice>
        <mc:Fallback xmlns="">
          <p:sp>
            <p:nvSpPr>
              <p:cNvPr id="16" name="Прямоугольник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4804" y="3639449"/>
                <a:ext cx="1001172" cy="1323439"/>
              </a:xfrm>
              <a:prstGeom prst="rect">
                <a:avLst/>
              </a:prstGeom>
              <a:blipFill rotWithShape="1">
                <a:blip r:embed="rId3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Прямоугольник 16"/>
              <p:cNvSpPr/>
              <p:nvPr/>
            </p:nvSpPr>
            <p:spPr>
              <a:xfrm>
                <a:off x="2087230" y="2897356"/>
                <a:ext cx="1076320" cy="13234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0" i="1" smtClean="0">
                          <a:solidFill>
                            <a:srgbClr val="006600"/>
                          </a:solidFill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ru-RU" sz="8000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17" name="Прямоугольник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87230" y="2897356"/>
                <a:ext cx="1076320" cy="1323439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Прямоугольник 19"/>
              <p:cNvSpPr/>
              <p:nvPr/>
            </p:nvSpPr>
            <p:spPr>
              <a:xfrm>
                <a:off x="954703" y="5262128"/>
                <a:ext cx="2552261" cy="1323439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0" i="1">
                          <a:latin typeface="Cambria Math"/>
                        </a:rPr>
                        <m:t>𝐴</m:t>
                      </m:r>
                      <m:r>
                        <m:rPr>
                          <m:nor/>
                        </m:rPr>
                        <a:rPr lang="en-US" sz="8000" dirty="0"/>
                        <m:t>=</m:t>
                      </m:r>
                      <m:r>
                        <m:rPr>
                          <m:nor/>
                        </m:rPr>
                        <a:rPr lang="en-US" sz="8000" dirty="0">
                          <a:solidFill>
                            <a:prstClr val="black"/>
                          </a:solidFill>
                        </a:rPr>
                        <m:t>U</m:t>
                      </m:r>
                      <m:r>
                        <a:rPr lang="en-US" sz="8000" i="1"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ru-RU" sz="8000" dirty="0"/>
              </a:p>
            </p:txBody>
          </p:sp>
        </mc:Choice>
        <mc:Fallback xmlns="">
          <p:sp>
            <p:nvSpPr>
              <p:cNvPr id="20" name="Прямоугольник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4703" y="5262128"/>
                <a:ext cx="2552261" cy="1323439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Прямоугольник 20"/>
          <p:cNvSpPr/>
          <p:nvPr/>
        </p:nvSpPr>
        <p:spPr>
          <a:xfrm>
            <a:off x="5499591" y="3130080"/>
            <a:ext cx="84350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0" dirty="0"/>
              <a:t>U</a:t>
            </a:r>
            <a:endParaRPr lang="ru-RU" sz="8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6343092" y="3052809"/>
            <a:ext cx="6966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0" dirty="0"/>
              <a:t>=</a:t>
            </a:r>
            <a:endParaRPr lang="ru-RU" sz="8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Прямоугольник 22"/>
              <p:cNvSpPr/>
              <p:nvPr/>
            </p:nvSpPr>
            <p:spPr>
              <a:xfrm>
                <a:off x="6816511" y="3288128"/>
                <a:ext cx="1001172" cy="13234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0" i="1" smtClean="0">
                          <a:solidFill>
                            <a:srgbClr val="006600"/>
                          </a:solidFill>
                          <a:latin typeface="Cambria Math"/>
                        </a:rPr>
                        <m:t>𝑞</m:t>
                      </m:r>
                    </m:oMath>
                  </m:oMathPara>
                </a14:m>
                <a:endParaRPr lang="ru-RU" sz="8000" dirty="0">
                  <a:solidFill>
                    <a:srgbClr val="006600"/>
                  </a:solidFill>
                </a:endParaRPr>
              </a:p>
            </p:txBody>
          </p:sp>
        </mc:Choice>
        <mc:Fallback xmlns="">
          <p:sp>
            <p:nvSpPr>
              <p:cNvPr id="23" name="Прямоугольник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6511" y="3288128"/>
                <a:ext cx="1001172" cy="1323439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7001552" y="2559622"/>
            <a:ext cx="69602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_</a:t>
            </a:r>
            <a:endParaRPr lang="ru-RU" sz="8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Прямоугольник 27"/>
              <p:cNvSpPr/>
              <p:nvPr/>
            </p:nvSpPr>
            <p:spPr>
              <a:xfrm>
                <a:off x="6818408" y="2622126"/>
                <a:ext cx="1076320" cy="132343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8000" i="1">
                          <a:latin typeface="Cambria Math"/>
                        </a:rPr>
                        <m:t>𝐴</m:t>
                      </m:r>
                    </m:oMath>
                  </m:oMathPara>
                </a14:m>
                <a:endParaRPr lang="ru-RU" sz="8000" dirty="0"/>
              </a:p>
            </p:txBody>
          </p:sp>
        </mc:Choice>
        <mc:Fallback xmlns="">
          <p:sp>
            <p:nvSpPr>
              <p:cNvPr id="28" name="Прямоугольник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8408" y="2622126"/>
                <a:ext cx="1076320" cy="1323439"/>
              </a:xfrm>
              <a:prstGeom prst="rect">
                <a:avLst/>
              </a:prstGeom>
              <a:blipFill rotWithShape="1">
                <a:blip r:embed="rId7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Заголовок 1"/>
              <p:cNvSpPr txBox="1">
                <a:spLocks/>
              </p:cNvSpPr>
              <p:nvPr/>
            </p:nvSpPr>
            <p:spPr>
              <a:xfrm>
                <a:off x="3284240" y="427037"/>
                <a:ext cx="2232248" cy="2050039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txBody>
              <a:bodyPr vert="horz" lIns="91440" tIns="45720" rIns="91440" bIns="45720" rtlCol="0" anchor="ctr">
                <a:normAutofit fontScale="900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8900" dirty="0" smtClean="0"/>
                  <a:t>U=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89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8900" i="1" smtClean="0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sz="8900" i="1" smtClean="0">
                            <a:latin typeface="Cambria Math"/>
                          </a:rPr>
                          <m:t>𝑞</m:t>
                        </m:r>
                      </m:den>
                    </m:f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9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4240" y="427037"/>
                <a:ext cx="2232248" cy="2050039"/>
              </a:xfrm>
              <a:prstGeom prst="rect">
                <a:avLst/>
              </a:prstGeom>
              <a:blipFill>
                <a:blip r:embed="rId8"/>
                <a:stretch>
                  <a:fillRect l="-17120" b="-4438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75239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00052 0.04143 C -0.0276 0.04606 -0.04184 0.04745 -0.07552 0.04907 C -0.10416 0.05879 -0.11892 0.053 -0.15521 0.05138 C -0.17083 0.04699 -0.17187 0.0449 -0.18507 0.03912 C -0.19132 0.03009 -0.20312 0.02847 -0.21163 0.02361 C -0.21597 0.01805 -0.2191 0.01296 -0.22396 0.00856 C -0.22673 -0.00209 -0.23212 -0.0088 -0.23489 -0.01945 C -0.2342 -0.0294 -0.23559 -0.04075 -0.23298 -0.05 C -0.23177 -0.05371 -0.22621 -0.04908 -0.22396 -0.05232 C -0.22153 -0.05602 -0.22066 -0.06737 -0.22066 -0.06713 " pathEditMode="relative" rAng="0" ptsTypes="fffffffffA">
                                      <p:cBhvr>
                                        <p:cTn id="12" dur="2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06" y="-45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4.72222E-6 3.7037E-6 C -0.021 0.00208 -0.03159 0.00277 -0.05677 0.00347 C -0.07812 0.0081 -0.08906 0.00532 -0.11614 0.00463 C -0.12777 0.00254 -0.12847 0.00162 -0.13836 -0.00116 C -0.14305 -0.00533 -0.15173 -0.00602 -0.15815 -0.00834 C -0.16128 -0.01088 -0.16371 -0.0132 -0.16736 -0.01528 C -0.16944 -0.02014 -0.17343 -0.02315 -0.17552 -0.02824 C -0.175 -0.03264 -0.17586 -0.03797 -0.17395 -0.04213 C -0.17309 -0.04399 -0.16892 -0.04167 -0.16736 -0.04329 C -0.16545 -0.04491 -0.16475 -0.05 -0.16475 -0.04977 " pathEditMode="relative" rAng="0" ptsTypes="fffffffffA">
                                      <p:cBhvr>
                                        <p:cTn id="31" dur="20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02" y="-210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6.94444E-6 -1.48148E-6 C 0.00122 0.02685 0.00261 0.05278 0.00765 0.07871 C 0.00956 0.08889 0.00956 0.09908 0.01216 0.10903 C 0.01338 0.12176 0.0139 0.13982 0.02136 0.14931 C 0.02379 0.16019 0.02067 0.15208 0.02883 0.15949 C 0.04046 0.17014 0.05279 0.18519 0.06667 0.18982 C 0.07622 0.19769 0.08786 0.1963 0.09862 0.2 C 0.1224 0.19931 0.14601 0.19931 0.1698 0.19792 C 0.17553 0.19769 0.18004 0.19051 0.1849 0.18773 C 0.18595 0.18704 0.19584 0.18426 0.19706 0.1838 C 0.2099 0.17199 0.19376 0.18796 0.2047 0.17361 C 0.20591 0.17199 0.20782 0.1713 0.20921 0.16968 C 0.21095 0.16783 0.21216 0.16551 0.21372 0.16343 C 0.21546 0.15671 0.2165 0.15 0.21824 0.14329 C 0.21876 0.13588 0.2198 0.12847 0.2198 0.12107 C 0.2198 0.10833 0.21911 0.09537 0.21824 0.08264 C 0.21702 0.06551 0.20088 0.06273 0.19098 0.05857 C 0.18299 0.04722 0.16824 0.05046 0.15765 0.05046 " pathEditMode="relative" ptsTypes="fffffffffffffffffA">
                                      <p:cBhvr>
                                        <p:cTn id="33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1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45416" y="613966"/>
            <a:ext cx="6837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42875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>
                <a:solidFill>
                  <a:prstClr val="white"/>
                </a:solidFill>
                <a:latin typeface="Monotype Corsiva" panose="03010101010201010101" pitchFamily="66" charset="0"/>
                <a:cs typeface="Arial" pitchFamily="34" charset="0"/>
              </a:rPr>
              <a:t>Единица измерения напряжения в системе СИ: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15872" y="1452176"/>
            <a:ext cx="2845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prstClr val="white"/>
                </a:solidFill>
                <a:sym typeface="Symbol"/>
              </a:rPr>
              <a:t></a:t>
            </a:r>
            <a:r>
              <a:rPr lang="en-US" sz="2800" dirty="0" smtClean="0">
                <a:solidFill>
                  <a:prstClr val="white"/>
                </a:solidFill>
                <a:sym typeface="Symbol"/>
              </a:rPr>
              <a:t>U</a:t>
            </a:r>
            <a:r>
              <a:rPr lang="ru-RU" sz="2800" dirty="0" smtClean="0">
                <a:solidFill>
                  <a:prstClr val="white"/>
                </a:solidFill>
                <a:sym typeface="Symbol"/>
              </a:rPr>
              <a:t></a:t>
            </a:r>
            <a:r>
              <a:rPr lang="en-US" sz="2800" dirty="0" smtClean="0">
                <a:solidFill>
                  <a:prstClr val="white"/>
                </a:solidFill>
                <a:sym typeface="Symbol"/>
              </a:rPr>
              <a:t> = 1</a:t>
            </a:r>
            <a:r>
              <a:rPr lang="ru-RU" sz="2800" dirty="0" smtClean="0">
                <a:solidFill>
                  <a:prstClr val="white"/>
                </a:solidFill>
                <a:sym typeface="Symbol"/>
              </a:rPr>
              <a:t>В   «Вольт»</a:t>
            </a:r>
            <a:endParaRPr lang="ru-RU" sz="2800" dirty="0">
              <a:solidFill>
                <a:prstClr val="white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204864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  <a:cs typeface="Arial" pitchFamily="34" charset="0"/>
              </a:rPr>
              <a:t>1 Вольт</a:t>
            </a:r>
            <a:r>
              <a:rPr lang="ru-RU" altLang="ru-RU" sz="2800" dirty="0">
                <a:solidFill>
                  <a:prstClr val="white"/>
                </a:solidFill>
                <a:latin typeface="Monotype Corsiva" panose="03010101010201010101" pitchFamily="66" charset="0"/>
                <a:cs typeface="Arial" pitchFamily="34" charset="0"/>
              </a:rPr>
              <a:t> равен электрическому напряжению на участке цепи, где при протекании заряда, равного </a:t>
            </a:r>
            <a:r>
              <a:rPr lang="ru-RU" altLang="ru-RU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  <a:cs typeface="Arial" pitchFamily="34" charset="0"/>
              </a:rPr>
              <a:t>1 Кл</a:t>
            </a:r>
            <a:r>
              <a:rPr lang="ru-RU" altLang="ru-RU" sz="2800" dirty="0">
                <a:solidFill>
                  <a:prstClr val="white"/>
                </a:solidFill>
                <a:latin typeface="Monotype Corsiva" panose="03010101010201010101" pitchFamily="66" charset="0"/>
                <a:cs typeface="Arial" pitchFamily="34" charset="0"/>
              </a:rPr>
              <a:t>, совершается работа, равная </a:t>
            </a:r>
            <a:r>
              <a:rPr lang="ru-RU" altLang="ru-RU" sz="2800" dirty="0">
                <a:solidFill>
                  <a:schemeClr val="tx2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  <a:cs typeface="Arial" pitchFamily="34" charset="0"/>
              </a:rPr>
              <a:t>1 </a:t>
            </a:r>
            <a:r>
              <a:rPr lang="ru-RU" altLang="ru-RU" sz="28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Monotype Corsiva" panose="03010101010201010101" pitchFamily="66" charset="0"/>
                <a:cs typeface="Arial" pitchFamily="34" charset="0"/>
              </a:rPr>
              <a:t>Дж</a:t>
            </a:r>
            <a:endParaRPr lang="ru-RU" sz="2800" dirty="0">
              <a:solidFill>
                <a:prstClr val="white"/>
              </a:solidFill>
              <a:latin typeface="Monotype Corsiva" panose="03010101010201010101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Заголовок 1"/>
              <p:cNvSpPr txBox="1">
                <a:spLocks/>
              </p:cNvSpPr>
              <p:nvPr/>
            </p:nvSpPr>
            <p:spPr>
              <a:xfrm>
                <a:off x="4535996" y="1137186"/>
                <a:ext cx="972108" cy="1067678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  <p:txBody>
              <a:bodyPr vert="horz" lIns="91440" tIns="45720" rIns="91440" bIns="45720" rtlCol="0" anchor="ctr">
                <a:normAutofit fontScale="77500" lnSpcReduction="200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sz="4800" dirty="0" smtClean="0">
                    <a:solidFill>
                      <a:schemeClr val="bg1"/>
                    </a:solidFill>
                  </a:rPr>
                  <a:t>U=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4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sz="4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𝑞</m:t>
                        </m:r>
                      </m:den>
                    </m:f>
                  </m:oMath>
                </a14:m>
                <a:endParaRPr lang="ru-RU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35996" y="1137186"/>
                <a:ext cx="972108" cy="1067678"/>
              </a:xfrm>
              <a:prstGeom prst="rect">
                <a:avLst/>
              </a:prstGeom>
              <a:blipFill>
                <a:blip r:embed="rId3"/>
                <a:stretch>
                  <a:fillRect l="-17178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Заголовок 1"/>
              <p:cNvSpPr txBox="1">
                <a:spLocks/>
              </p:cNvSpPr>
              <p:nvPr/>
            </p:nvSpPr>
            <p:spPr>
              <a:xfrm>
                <a:off x="6273356" y="1137186"/>
                <a:ext cx="1394988" cy="1067678"/>
              </a:xfrm>
              <a:prstGeom prst="rect">
                <a:avLst/>
              </a:prstGeom>
              <a:ln w="19050">
                <a:solidFill>
                  <a:srgbClr val="FF0000"/>
                </a:solidFill>
              </a:ln>
            </p:spPr>
            <p:txBody>
              <a:bodyPr vert="horz" lIns="91440" tIns="45720" rIns="91440" bIns="45720" rtlCol="0" anchor="ctr">
                <a:normAutofit fontScale="62500" lnSpcReduction="20000"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ru-RU" sz="4800" dirty="0" smtClean="0">
                    <a:solidFill>
                      <a:schemeClr val="bg1"/>
                    </a:solidFill>
                  </a:rPr>
                  <a:t>1В</a:t>
                </a:r>
                <a:r>
                  <a:rPr lang="en-US" sz="4800" dirty="0" smtClean="0">
                    <a:solidFill>
                      <a:schemeClr val="bg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8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1Дж</m:t>
                        </m:r>
                      </m:num>
                      <m:den>
                        <m:r>
                          <a:rPr lang="ru-RU" sz="48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1Кл</m:t>
                        </m:r>
                      </m:den>
                    </m:f>
                  </m:oMath>
                </a14:m>
                <a:endParaRPr lang="ru-RU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1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3356" y="1137186"/>
                <a:ext cx="1394988" cy="1067678"/>
              </a:xfrm>
              <a:prstGeom prst="rect">
                <a:avLst/>
              </a:prstGeom>
              <a:blipFill rotWithShape="1">
                <a:blip r:embed="rId4" cstate="print"/>
                <a:stretch>
                  <a:fillRect l="-6897"/>
                </a:stretch>
              </a:blipFill>
              <a:ln w="19050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3" y="3589859"/>
            <a:ext cx="2278662" cy="29027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466826" y="4348738"/>
            <a:ext cx="28065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Алессандро</a:t>
            </a:r>
            <a:r>
              <a:rPr lang="ru-RU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Вольта</a:t>
            </a:r>
          </a:p>
          <a:p>
            <a:pPr algn="ctr"/>
            <a:r>
              <a:rPr lang="ru-RU" sz="28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1745-1827</a:t>
            </a:r>
            <a:endParaRPr lang="ru-RU" sz="28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285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1070</TotalTime>
  <Words>354</Words>
  <Application>Microsoft Office PowerPoint</Application>
  <PresentationFormat>Экран (4:3)</PresentationFormat>
  <Paragraphs>83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1_Тема Office</vt:lpstr>
      <vt:lpstr>1_Сеть</vt:lpstr>
      <vt:lpstr>2_Тема Office</vt:lpstr>
      <vt:lpstr>Савон</vt:lpstr>
      <vt:lpstr>Точечный рисунок</vt:lpstr>
      <vt:lpstr>Презентация PowerPoint</vt:lpstr>
      <vt:lpstr>Назовите электрические приборы</vt:lpstr>
      <vt:lpstr>Найдите условное обозначение </vt:lpstr>
      <vt:lpstr>Презентация PowerPoint</vt:lpstr>
      <vt:lpstr>Тема: Электрическое напряжение. Вольтметр. Измерение напряжения.</vt:lpstr>
      <vt:lpstr> </vt:lpstr>
      <vt:lpstr> Электрическое напряжение характеризует электрическое поле, создаваемое током..  Напряжение  (U) показывает какую работу (А) совершает электрическое поле при перемещении единичного положительного заряда (q) из одной точки в другую.</vt:lpstr>
      <vt:lpstr>q=A/U</vt:lpstr>
      <vt:lpstr>Презентация PowerPoint</vt:lpstr>
      <vt:lpstr>Презентация PowerPoint</vt:lpstr>
      <vt:lpstr>Вольтметр подключают параллельно.</vt:lpstr>
      <vt:lpstr>Физкультминутка</vt:lpstr>
      <vt:lpstr>Презентация PowerPoint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БСОШ №1</cp:lastModifiedBy>
  <cp:revision>75</cp:revision>
  <dcterms:created xsi:type="dcterms:W3CDTF">2016-01-07T19:32:07Z</dcterms:created>
  <dcterms:modified xsi:type="dcterms:W3CDTF">2019-01-29T07:20:43Z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1965843</vt:lpwstr>
  </property>
  <property fmtid="{D5CDD505-2E9C-101B-9397-08002B2CF9AE}" pid="3" name="NXPowerLiteSettings">
    <vt:lpwstr>E6000400038000</vt:lpwstr>
  </property>
  <property fmtid="{D5CDD505-2E9C-101B-9397-08002B2CF9AE}" pid="4" name="NXPowerLiteVersion">
    <vt:lpwstr>D4.3.1</vt:lpwstr>
  </property>
</Properties>
</file>