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16"/>
  </p:notesMasterIdLst>
  <p:handoutMasterIdLst>
    <p:handoutMasterId r:id="rId17"/>
  </p:handoutMasterIdLst>
  <p:sldIdLst>
    <p:sldId id="299" r:id="rId2"/>
    <p:sldId id="256" r:id="rId3"/>
    <p:sldId id="300" r:id="rId4"/>
    <p:sldId id="302" r:id="rId5"/>
    <p:sldId id="303" r:id="rId6"/>
    <p:sldId id="304" r:id="rId7"/>
    <p:sldId id="301" r:id="rId8"/>
    <p:sldId id="292" r:id="rId9"/>
    <p:sldId id="290" r:id="rId10"/>
    <p:sldId id="305" r:id="rId11"/>
    <p:sldId id="306" r:id="rId12"/>
    <p:sldId id="307" r:id="rId13"/>
    <p:sldId id="308" r:id="rId14"/>
    <p:sldId id="309" r:id="rId1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FFFFAF"/>
    <a:srgbClr val="FFFF66"/>
    <a:srgbClr val="66FF33"/>
    <a:srgbClr val="FF3399"/>
    <a:srgbClr val="99FFCC"/>
    <a:srgbClr val="BEBA00"/>
    <a:srgbClr val="D9DD8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0"/>
    <p:restoredTop sz="9460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239F2743-C290-4902-B259-F52D84FB51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631654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4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64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264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64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08940C80-A1B8-4C5D-8FA9-683CFD5D7F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97198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2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>
              <a:defRPr sz="12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>
              <a:defRPr sz="12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fld id="{DD01C02E-2DA6-4518-90B3-2F3D12EB11B7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nl-NL" alt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833" name="Rectangle 41"/>
          <p:cNvSpPr>
            <a:spLocks noGrp="1" noChangeArrowheads="1"/>
          </p:cNvSpPr>
          <p:nvPr>
            <p:ph type="ctrTitle"/>
          </p:nvPr>
        </p:nvSpPr>
        <p:spPr>
          <a:xfrm>
            <a:off x="755650" y="4652963"/>
            <a:ext cx="8154988" cy="1009650"/>
          </a:xfrm>
        </p:spPr>
        <p:txBody>
          <a:bodyPr/>
          <a:lstStyle>
            <a:lvl1pPr algn="r"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9834" name="Rectangle 42"/>
          <p:cNvSpPr>
            <a:spLocks noGrp="1" noChangeArrowheads="1"/>
          </p:cNvSpPr>
          <p:nvPr>
            <p:ph type="subTitle" idx="1"/>
          </p:nvPr>
        </p:nvSpPr>
        <p:spPr>
          <a:xfrm>
            <a:off x="827088" y="5662613"/>
            <a:ext cx="8058150" cy="936625"/>
          </a:xfrm>
        </p:spPr>
        <p:txBody>
          <a:bodyPr/>
          <a:lstStyle>
            <a:lvl1pPr marL="0" indent="0" algn="r">
              <a:buFontTx/>
              <a:buNone/>
              <a:defRPr sz="28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Rectangle 50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1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2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584E5-AD04-4F7A-9F87-A645C261AA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0751294"/>
      </p:ext>
    </p:extLst>
  </p:cSld>
  <p:clrMapOvr>
    <a:masterClrMapping/>
  </p:clrMapOvr>
  <p:transition>
    <p:wheel spokes="2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70E8CE-5020-458B-8F36-841A4AC1E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7624169"/>
      </p:ext>
    </p:extLst>
  </p:cSld>
  <p:clrMapOvr>
    <a:masterClrMapping/>
  </p:clrMapOvr>
  <p:transition>
    <p:wheel spokes="2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32588" y="115888"/>
            <a:ext cx="2160587" cy="65468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250825" y="115888"/>
            <a:ext cx="6329363" cy="65468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9C2226-FFCD-4FF3-A299-021DE6601F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55720191"/>
      </p:ext>
    </p:extLst>
  </p:cSld>
  <p:clrMapOvr>
    <a:masterClrMapping/>
  </p:clrMapOvr>
  <p:transition>
    <p:wheel spokes="2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8B2B04-EE7F-4F2A-8575-DCCC2C81A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94871178"/>
      </p:ext>
    </p:extLst>
  </p:cSld>
  <p:clrMapOvr>
    <a:masterClrMapping/>
  </p:clrMapOvr>
  <p:transition>
    <p:wheel spokes="2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9AB8FC-2CCA-4A22-876F-6F94BEED13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352381"/>
      </p:ext>
    </p:extLst>
  </p:cSld>
  <p:clrMapOvr>
    <a:masterClrMapping/>
  </p:clrMapOvr>
  <p:transition>
    <p:wheel spokes="2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0825" y="1700213"/>
            <a:ext cx="4244975" cy="496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00213"/>
            <a:ext cx="4244975" cy="4962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E1A5AA-FD96-4FF9-9F43-F19C6591EB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21101259"/>
      </p:ext>
    </p:extLst>
  </p:cSld>
  <p:clrMapOvr>
    <a:masterClrMapping/>
  </p:clrMapOvr>
  <p:transition>
    <p:wheel spokes="2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FB6DD0-296C-449F-849B-CDD7D2B63F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31618672"/>
      </p:ext>
    </p:extLst>
  </p:cSld>
  <p:clrMapOvr>
    <a:masterClrMapping/>
  </p:clrMapOvr>
  <p:transition>
    <p:wheel spokes="2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28B79-7D6C-4A48-A51D-19269B2A8E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07997442"/>
      </p:ext>
    </p:extLst>
  </p:cSld>
  <p:clrMapOvr>
    <a:masterClrMapping/>
  </p:clrMapOvr>
  <p:transition>
    <p:wheel spokes="2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804B7F-C0AF-4DF0-A425-9A04906FFB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11918851"/>
      </p:ext>
    </p:extLst>
  </p:cSld>
  <p:clrMapOvr>
    <a:masterClrMapping/>
  </p:clrMapOvr>
  <p:transition>
    <p:wheel spokes="2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FE51E3-BA00-4B7A-BBE0-A7CA7A0AA6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935118176"/>
      </p:ext>
    </p:extLst>
  </p:cSld>
  <p:clrMapOvr>
    <a:masterClrMapping/>
  </p:clrMapOvr>
  <p:transition>
    <p:wheel spokes="2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A1C88C-5F80-4CD3-A783-05E8E31806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54365809"/>
      </p:ext>
    </p:extLst>
  </p:cSld>
  <p:clrMapOvr>
    <a:masterClrMapping/>
  </p:clrMapOvr>
  <p:transition>
    <p:wheel spokes="2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1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115888"/>
            <a:ext cx="8642350" cy="868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42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1700213"/>
            <a:ext cx="8642350" cy="496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288823" name="Rectangle 5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8824" name="Rectangle 5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88825" name="Rectangle 5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Times New Roman" pitchFamily="18" charset="0"/>
              </a:defRPr>
            </a:lvl1pPr>
          </a:lstStyle>
          <a:p>
            <a:pPr>
              <a:defRPr/>
            </a:pPr>
            <a:fld id="{FFDBE5E4-551E-4E23-90D3-9DBCC88EBD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66" r:id="rId1"/>
    <p:sldLayoutId id="2147483756" r:id="rId2"/>
    <p:sldLayoutId id="2147483757" r:id="rId3"/>
    <p:sldLayoutId id="2147483758" r:id="rId4"/>
    <p:sldLayoutId id="2147483759" r:id="rId5"/>
    <p:sldLayoutId id="2147483760" r:id="rId6"/>
    <p:sldLayoutId id="2147483761" r:id="rId7"/>
    <p:sldLayoutId id="2147483762" r:id="rId8"/>
    <p:sldLayoutId id="2147483763" r:id="rId9"/>
    <p:sldLayoutId id="2147483764" r:id="rId10"/>
    <p:sldLayoutId id="2147483765" r:id="rId11"/>
  </p:sldLayoutIdLst>
  <p:transition>
    <p:wheel spokes="2"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84;&#1086;&#1080;%20&#1076;&#1086;&#1082;&#1091;&#1084;&#1077;&#1085;&#1090;&#1099;\10%20&#1082;&#1083;\&#1058;&#1088;&#1072;&#1085;&#1089;&#1087;&#1086;&#1088;&#1090;%20&#1084;&#1080;&#1088;&#1072;\&#1055;&#1077;&#1090;&#1088;&#1072;%20.&#1058;&#1072;&#1080;&#1085;&#1089;&#1090;&#1074;&#1077;&#1085;&#1085;&#1099;&#1081;%20&#1075;&#1086;&#1088;&#1086;&#1076;%20&#1080;&#1089;&#1095;&#1077;&#1079;&#1085;&#1091;&#1074;&#1096;&#1077;&#1081;%20&#1094;&#1080;&#1074;&#1080;&#1083;&#1080;&#1079;&#1072;&#1094;&#1080;&#1080;.mp4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2071678"/>
            <a:ext cx="814393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5400" b="1" dirty="0" smtClean="0">
                <a:solidFill>
                  <a:srgbClr val="FFC000"/>
                </a:solidFill>
              </a:rPr>
              <a:t>«Кровеносная система мировой экономики»</a:t>
            </a:r>
            <a:endParaRPr lang="ru-RU" sz="5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285720" y="0"/>
            <a:ext cx="857256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Транспорт мира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Основными показателями работы транспортной системы являются  ___________(А) и ____________ (Б). ________________(В) – это протяженность дорог на единицу площади, которая является важной характеристикой дорожной сети.</a:t>
            </a:r>
            <a:r>
              <a:rPr kumimoji="0" lang="ru-RU" sz="2800" b="1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 протяженности дорожных путей сообщения лидирует _____________ (Г), а по густоте дорожной сети ______________(Д).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развитых странах преобладает _____________(Е) транспортной сети, за исключением таких стран, как Италия или Норвегия, в которых транспортные сети имеют _______________(Ж). Для развивающихся стран характерен  __________________(З) транспортной сети.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86182" y="928670"/>
            <a:ext cx="21431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грузооборот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1357298"/>
            <a:ext cx="34290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Густота дорожной сети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57422" y="3000372"/>
            <a:ext cx="28575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Северная Америка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00364" y="3429000"/>
            <a:ext cx="25717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Западная Европа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29322" y="3857628"/>
            <a:ext cx="25003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радиальный тип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572132" y="5214950"/>
            <a:ext cx="235745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линейный тип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0034" y="6072206"/>
            <a:ext cx="30718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колониальный тип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00826" y="928670"/>
            <a:ext cx="26431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пассажирооборот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385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385" decel="100000"/>
                                        <p:tgtEl>
                                          <p:spTgt spid="1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1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3" dur="385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85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0" dur="385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2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4" dur="385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385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1" dur="385" decel="100000"/>
                                        <p:tgtEl>
                                          <p:spTgt spid="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2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3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5" dur="385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385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2" dur="385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4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6" dur="385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385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3" dur="385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4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5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7" dur="385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385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4" dur="385" decel="100000"/>
                                        <p:tgtEl>
                                          <p:spTgt spid="8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75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76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77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78" dur="385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7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385" decel="100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5" dur="385" decel="100000"/>
                                        <p:tgtEl>
                                          <p:spTgt spid="9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86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87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88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89" dur="385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0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00166" y="3500438"/>
          <a:ext cx="6096000" cy="1280160"/>
        </p:xfrm>
        <a:graphic>
          <a:graphicData uri="http://schemas.openxmlformats.org/drawingml/2006/table">
            <a:tbl>
              <a:tblPr/>
              <a:tblGrid>
                <a:gridCol w="1524000"/>
                <a:gridCol w="1524000"/>
                <a:gridCol w="1524000"/>
                <a:gridCol w="1524000"/>
              </a:tblGrid>
              <a:tr h="1597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Страна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2015г.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2016г.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b="1">
                          <a:latin typeface="Times New Roman"/>
                          <a:ea typeface="Calibri"/>
                          <a:cs typeface="Times New Roman"/>
                        </a:rPr>
                        <a:t>2017г.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79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США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97,3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99,3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101,5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9779">
                <a:tc>
                  <a:txBody>
                    <a:bodyPr/>
                    <a:lstStyle/>
                    <a:p>
                      <a:pPr marL="342900" lvl="0" indent="-342900" algn="just">
                        <a:spcAft>
                          <a:spcPts val="0"/>
                        </a:spcAft>
                        <a:buFont typeface="+mj-lt"/>
                        <a:buAutoNum type="arabicPeriod"/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Россия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95,6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>
                          <a:latin typeface="Times New Roman"/>
                          <a:ea typeface="Calibri"/>
                          <a:cs typeface="Times New Roman"/>
                        </a:rPr>
                        <a:t>96,5</a:t>
                      </a:r>
                      <a:endParaRPr lang="ru-RU" sz="28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800" dirty="0">
                          <a:latin typeface="Times New Roman"/>
                          <a:ea typeface="Calibri"/>
                          <a:cs typeface="Times New Roman"/>
                        </a:rPr>
                        <a:t>100,7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9917" marR="599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1"/>
            <a:ext cx="8501122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уроках учащиеся анализировали статистические данные, приведенные в таблице, в целях сравнения темпов увеличения автомобильных дорог в США и России в период с 2015 по 2017г. Миша указал, что в США, в отличие от России, ежегодно происходило увеличение автомобильных дорог.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Динамика увеличения автомобильных дорог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(в %, к предыдущему году)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Правильный ли вывод сделал Миша? Свой ответ обоснуйте.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285728"/>
            <a:ext cx="9144000" cy="637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41313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ДЛИННЫЙ В МИРЕ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ЖЕЛЕЗНОДОРОЖНЫЙ ТОННЕЛЬ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2400" b="0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341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Самый протяжённый и глубокий в мире </a:t>
            </a:r>
            <a:r>
              <a:rPr kumimoji="0" lang="ru-RU" sz="2400" b="1" i="1" u="none" strike="noStrike" cap="none" normalizeH="0" baseline="0" dirty="0" err="1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Готардский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тоннель официально открылся в Швейцарии после 17 лет строительства. Новый тоннель через Альпы связал Северную и Южную Европы напрямую по железнодорожной магистрали. По мнению швейцарских властей, новая дорога очень сильно повлияет на европейский рынок грузоперевозок: раньше через горный перевал ездили миллионы грузовых фур. Теперь их заменит более скоростной и дешёвый железнодорожный транспорт.</a:t>
            </a:r>
          </a:p>
          <a:p>
            <a:pPr marL="0" marR="0" lvl="0" indent="341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539750" algn="l"/>
              </a:tabLst>
            </a:pP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 повлияло строительство уникального железнодорожного тоннеля, о котором говорится в тексте, на развитие транспортной инфраструктуры европейского рынка грузоперевозок?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341313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539750" algn="l"/>
              </a:tabLst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Почему, кроме экономической пользы, такой тоннель лучше для экологии горной территории?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500042"/>
            <a:ext cx="735811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«ШКАЛА»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«Я»           0__________________5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«МЫ»      0__________________5</a:t>
            </a:r>
          </a:p>
          <a:p>
            <a:pPr algn="ctr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«ДЕЛО»   0__________________5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20" y="785794"/>
            <a:ext cx="857256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ДОМАШНЕЕ ЗАДАНИЕ</a:t>
            </a:r>
          </a:p>
          <a:p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AutoNum type="arabicPeriod"/>
            </a:pP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&amp;</a:t>
            </a:r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23,  «Более сложные вопросы» (№ 1, 2, 5)</a:t>
            </a:r>
          </a:p>
          <a:p>
            <a:pPr marL="342900" indent="-342900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           «От теории к практике» (№ 2)</a:t>
            </a:r>
          </a:p>
          <a:p>
            <a:pPr marL="342900" indent="-342900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                ЗАКОНЧИТЬ ТАБЛИЦУ</a:t>
            </a:r>
          </a:p>
          <a:p>
            <a:pPr marL="342900" indent="-342900"/>
            <a:endParaRPr lang="ru-RU" sz="3000" b="1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2.   Подготовить сообщение на интересующую          Вас тему: «Транспорт будущего», «Необычный транспорт», «История … транспорта» и т.д. </a:t>
            </a:r>
          </a:p>
          <a:p>
            <a:pPr marL="342900" indent="-342900"/>
            <a:r>
              <a:rPr lang="ru-RU" sz="30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eriod"/>
            </a:pPr>
            <a:endParaRPr lang="ru-RU" sz="3000" dirty="0" smtClean="0"/>
          </a:p>
          <a:p>
            <a:pPr marL="342900" indent="-342900">
              <a:buAutoNum type="arabicPeriod"/>
            </a:pPr>
            <a:endParaRPr lang="ru-RU" sz="30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8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4429125"/>
            <a:ext cx="9144000" cy="1500205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54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Транспорт мира</a:t>
            </a:r>
            <a:endParaRPr lang="nl-NL" sz="5400" dirty="0" smtClean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500042"/>
            <a:ext cx="8429684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600" u="sng" dirty="0" smtClean="0">
                <a:latin typeface="Times New Roman" pitchFamily="18" charset="0"/>
                <a:cs typeface="Times New Roman" pitchFamily="18" charset="0"/>
              </a:rPr>
              <a:t>Задачи урока:</a:t>
            </a:r>
          </a:p>
          <a:p>
            <a:pPr algn="just"/>
            <a:endParaRPr lang="ru-RU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30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342900" indent="-342900" algn="just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Вспомнить, что такое «транспорт», «транспортная система»</a:t>
            </a:r>
          </a:p>
          <a:p>
            <a:pPr marL="342900" indent="-342900" algn="just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Узнать о значении транспорта</a:t>
            </a:r>
          </a:p>
          <a:p>
            <a:pPr marL="342900" indent="-342900" algn="just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Вспомнить основные показатели и характеристики транспорта</a:t>
            </a:r>
          </a:p>
          <a:p>
            <a:pPr marL="342900" indent="-342900" algn="just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Узнать об особенностях транспорта в странах разного типа</a:t>
            </a:r>
          </a:p>
          <a:p>
            <a:pPr marL="342900" indent="-342900" algn="just">
              <a:buAutoNum type="arabicPeriod"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Определить страны, лидирующие в транспортной системе</a:t>
            </a:r>
          </a:p>
          <a:p>
            <a:pPr marL="342900" indent="-342900" algn="just">
              <a:buAutoNum type="arabicPeriod"/>
            </a:pPr>
            <a:endParaRPr lang="ru-RU" sz="3000" dirty="0"/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357298"/>
            <a:ext cx="857256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(ведущая отрасль материального производства и инфраструктуры, осуществляющая перемещение грузов и пассажиров в пространстве, обеспечивает географическое разделение труда)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71472" y="3714752"/>
            <a:ext cx="8072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НАЗЕМНЫЙ                ВОДНЫЙ                ВОЗДУШНЫЙ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28596" y="4500570"/>
            <a:ext cx="257176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ж/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автомобильный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трубопроводный</a:t>
            </a: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57620" y="4500570"/>
            <a:ext cx="2071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морской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речной</a:t>
            </a: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388" y="4429132"/>
            <a:ext cx="23574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самолетный</a:t>
            </a:r>
          </a:p>
          <a:p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вертолетный</a:t>
            </a:r>
          </a:p>
          <a:p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57488" y="428604"/>
            <a:ext cx="33575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u="sng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Транспорт</a:t>
            </a:r>
            <a:endParaRPr lang="ru-RU" sz="4400" dirty="0"/>
          </a:p>
        </p:txBody>
      </p:sp>
      <p:grpSp>
        <p:nvGrpSpPr>
          <p:cNvPr id="14" name="Группа 13"/>
          <p:cNvGrpSpPr/>
          <p:nvPr/>
        </p:nvGrpSpPr>
        <p:grpSpPr>
          <a:xfrm>
            <a:off x="2285984" y="3143248"/>
            <a:ext cx="4286280" cy="572298"/>
            <a:chOff x="2285984" y="3143248"/>
            <a:chExt cx="4286280" cy="572298"/>
          </a:xfrm>
        </p:grpSpPr>
        <p:cxnSp>
          <p:nvCxnSpPr>
            <p:cNvPr id="9" name="Прямая со стрелкой 8"/>
            <p:cNvCxnSpPr/>
            <p:nvPr/>
          </p:nvCxnSpPr>
          <p:spPr bwMode="auto">
            <a:xfrm rot="5400000">
              <a:off x="2285984" y="3143248"/>
              <a:ext cx="428628" cy="428628"/>
            </a:xfrm>
            <a:prstGeom prst="straightConnector1">
              <a:avLst/>
            </a:prstGeom>
            <a:solidFill>
              <a:schemeClr val="accent1"/>
            </a:solidFill>
            <a:ln w="5715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0" name="Прямая со стрелкой 9"/>
            <p:cNvCxnSpPr/>
            <p:nvPr/>
          </p:nvCxnSpPr>
          <p:spPr bwMode="auto">
            <a:xfrm rot="5400000">
              <a:off x="4214810" y="3500438"/>
              <a:ext cx="428628" cy="1588"/>
            </a:xfrm>
            <a:prstGeom prst="straightConnector1">
              <a:avLst/>
            </a:prstGeom>
            <a:solidFill>
              <a:schemeClr val="accent1"/>
            </a:solidFill>
            <a:ln w="5715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  <p:cxnSp>
          <p:nvCxnSpPr>
            <p:cNvPr id="11" name="Прямая со стрелкой 10"/>
            <p:cNvCxnSpPr/>
            <p:nvPr/>
          </p:nvCxnSpPr>
          <p:spPr bwMode="auto">
            <a:xfrm rot="16200000" flipH="1">
              <a:off x="6179355" y="3178967"/>
              <a:ext cx="428628" cy="357190"/>
            </a:xfrm>
            <a:prstGeom prst="straightConnector1">
              <a:avLst/>
            </a:prstGeom>
            <a:solidFill>
              <a:schemeClr val="accent1"/>
            </a:solidFill>
            <a:ln w="57150" cap="sq" cmpd="sng" algn="ctr">
              <a:solidFill>
                <a:schemeClr val="tx1"/>
              </a:solidFill>
              <a:prstDash val="solid"/>
              <a:round/>
              <a:headEnd type="none" w="sm" len="sm"/>
              <a:tailEnd type="arrow"/>
            </a:ln>
            <a:effectLst/>
          </p:spPr>
        </p:cxnSp>
      </p:grpSp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32" name="Picture 8" descr="Картинки по запросу рельсы ж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429000"/>
            <a:ext cx="9144000" cy="3429000"/>
          </a:xfrm>
          <a:prstGeom prst="rect">
            <a:avLst/>
          </a:prstGeom>
          <a:noFill/>
        </p:spPr>
      </p:pic>
      <p:pic>
        <p:nvPicPr>
          <p:cNvPr id="52226" name="Picture 2" descr="Картинки по запросу аэропорт вокзал иркутск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1" cy="4572002"/>
          </a:xfrm>
          <a:prstGeom prst="rect">
            <a:avLst/>
          </a:prstGeom>
          <a:noFill/>
        </p:spPr>
      </p:pic>
      <p:pic>
        <p:nvPicPr>
          <p:cNvPr id="52228" name="Picture 4" descr="Картинки по запросу летящий самолет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24599F"/>
              </a:clrFrom>
              <a:clrTo>
                <a:srgbClr val="24599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3438" y="0"/>
            <a:ext cx="4500562" cy="3428975"/>
          </a:xfrm>
          <a:prstGeom prst="rect">
            <a:avLst/>
          </a:prstGeom>
          <a:noFill/>
        </p:spPr>
      </p:pic>
      <p:sp>
        <p:nvSpPr>
          <p:cNvPr id="52230" name="AutoShape 6" descr="Картинки по запросу рельсы жд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2234" name="Picture 10" descr="Картинки по запросу автобус с прозрачный фон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2285992"/>
            <a:ext cx="4014715" cy="3011036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500042"/>
            <a:ext cx="8572560" cy="42165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Мировая транспортная система</a:t>
            </a:r>
          </a:p>
          <a:p>
            <a:pPr algn="just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4500" dirty="0" smtClean="0">
                <a:latin typeface="Times New Roman" pitchFamily="18" charset="0"/>
                <a:cs typeface="Times New Roman" pitchFamily="18" charset="0"/>
              </a:rPr>
              <a:t>это совокупность транспортных средств, транспортных путей и транспортных предприятий всего мира</a:t>
            </a:r>
            <a:endParaRPr lang="ru-RU" sz="45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Петра .Таинственный город исчезнувшей цивилизации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642977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251520" y="476672"/>
            <a:ext cx="8642350" cy="868362"/>
          </a:xfrm>
        </p:spPr>
        <p:txBody>
          <a:bodyPr/>
          <a:lstStyle/>
          <a:p>
            <a:pPr algn="ctr"/>
            <a:r>
              <a:rPr lang="ru-RU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Термины, характеризующие</a:t>
            </a:r>
            <a:br>
              <a:rPr lang="ru-RU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работу транспорта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844675"/>
            <a:ext cx="8229600" cy="604838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4800" b="1" dirty="0">
                <a:solidFill>
                  <a:schemeClr val="tx2"/>
                </a:solidFill>
                <a:latin typeface="Times New Roman" pitchFamily="18" charset="0"/>
              </a:rPr>
              <a:t>Грузооборот</a:t>
            </a:r>
            <a:r>
              <a:rPr lang="ru-RU" sz="4800" dirty="0">
                <a:solidFill>
                  <a:schemeClr val="tx2"/>
                </a:solidFill>
                <a:latin typeface="Times New Roman" pitchFamily="18" charset="0"/>
              </a:rPr>
              <a:t> 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28596" y="2928934"/>
            <a:ext cx="8286808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</a:rPr>
              <a:t>Пассажирооборот</a:t>
            </a:r>
            <a:r>
              <a:rPr lang="ru-RU" sz="4800" dirty="0" smtClean="0">
                <a:solidFill>
                  <a:schemeClr val="tx2"/>
                </a:solidFill>
                <a:latin typeface="Times New Roman" pitchFamily="18" charset="0"/>
              </a:rPr>
              <a:t> </a:t>
            </a:r>
            <a:endParaRPr lang="ru-RU" sz="4800" dirty="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571472" y="4286256"/>
            <a:ext cx="821537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 dirty="0" smtClean="0">
                <a:solidFill>
                  <a:schemeClr val="tx2"/>
                </a:solidFill>
                <a:latin typeface="Times New Roman" pitchFamily="18" charset="0"/>
              </a:rPr>
              <a:t>Густота транспортной сети</a:t>
            </a:r>
            <a:endParaRPr lang="ru-RU" sz="4800" dirty="0">
              <a:solidFill>
                <a:schemeClr val="tx2"/>
              </a:solidFill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3254568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1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/>
      <p:bldP spid="7171" grpId="0" build="p"/>
      <p:bldP spid="7173" grpId="0"/>
      <p:bldP spid="717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380" name="Group 6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737526879"/>
              </p:ext>
            </p:extLst>
          </p:nvPr>
        </p:nvGraphicFramePr>
        <p:xfrm>
          <a:off x="197768" y="1700808"/>
          <a:ext cx="8820472" cy="4681906"/>
        </p:xfrm>
        <a:graphic>
          <a:graphicData uri="http://schemas.openxmlformats.org/drawingml/2006/table">
            <a:tbl>
              <a:tblPr/>
              <a:tblGrid>
                <a:gridCol w="4090295"/>
                <a:gridCol w="4730177"/>
              </a:tblGrid>
              <a:tr h="84836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 в экономически развитых странах: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130425" algn="l"/>
                        </a:tabLst>
                      </a:pPr>
                      <a:r>
                        <a:rPr kumimoji="0" lang="ru-RU" sz="2000" b="1" i="1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Транспорт в развивающихся странах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2576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высокий технический уровень;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большая протяженность  (80% общемировой длины транспортных путей) и густота; (в 10раз больше)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08225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а) небольшая протяженность дорожной сети;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08225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качество и технический уровень невысок;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308225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низкая густота транспортной сети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07466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радиальный тип/линейный тип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460375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б) колониальный (древовидный) тип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104">
                <a:tc>
                  <a:txBody>
                    <a:bodyPr/>
                    <a:lstStyle/>
                    <a:p>
                      <a:pPr marL="0" marR="0" lvl="0" indent="182563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главные виды транспорта: автомобильный, трубопроводный, морской, воздушный и железнодорожный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2640013" algn="l"/>
                        </a:tabLst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в) преобладает 1-2 традиционных вида транспорта. Значительная роль: речной и гужевой.  Развит железнодорожный транспорт (часть дорог устарела)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539552" y="332656"/>
            <a:ext cx="813690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 уровню развития мировую транспортную </a:t>
            </a:r>
            <a:r>
              <a:rPr lang="ru-RU" sz="24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систему можно </a:t>
            </a:r>
            <a:r>
              <a:rPr lang="ru-RU" sz="2400" b="1" dirty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разделить на две части:</a:t>
            </a:r>
          </a:p>
        </p:txBody>
      </p:sp>
    </p:spTree>
    <p:extLst>
      <p:ext uri="{BB962C8B-B14F-4D97-AF65-F5344CB8AC3E}">
        <p14:creationId xmlns:p14="http://schemas.microsoft.com/office/powerpoint/2010/main" xmlns="" val="1461062474"/>
      </p:ext>
    </p:extLst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Шаблон оформления 'Самолет крупным планом'">
  <a:themeElements>
    <a:clrScheme name="Шаблон оформления 'Самолет крупным планом' 1">
      <a:dk1>
        <a:srgbClr val="000000"/>
      </a:dk1>
      <a:lt1>
        <a:srgbClr val="FFFFFF"/>
      </a:lt1>
      <a:dk2>
        <a:srgbClr val="0099FF"/>
      </a:dk2>
      <a:lt2>
        <a:srgbClr val="FFFFFF"/>
      </a:lt2>
      <a:accent1>
        <a:srgbClr val="000066"/>
      </a:accent1>
      <a:accent2>
        <a:srgbClr val="3333CC"/>
      </a:accent2>
      <a:accent3>
        <a:srgbClr val="AACAFF"/>
      </a:accent3>
      <a:accent4>
        <a:srgbClr val="DADADA"/>
      </a:accent4>
      <a:accent5>
        <a:srgbClr val="AAAAB8"/>
      </a:accent5>
      <a:accent6>
        <a:srgbClr val="2D2DB9"/>
      </a:accent6>
      <a:hlink>
        <a:srgbClr val="FF6600"/>
      </a:hlink>
      <a:folHlink>
        <a:srgbClr val="00CC99"/>
      </a:folHlink>
    </a:clrScheme>
    <a:fontScheme name="Шаблон оформления 'Самолет крупным планом'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Шаблон оформления 'Самолет крупным планом' 1">
        <a:dk1>
          <a:srgbClr val="000000"/>
        </a:dk1>
        <a:lt1>
          <a:srgbClr val="FFFFFF"/>
        </a:lt1>
        <a:dk2>
          <a:srgbClr val="0099FF"/>
        </a:dk2>
        <a:lt2>
          <a:srgbClr val="FFFFFF"/>
        </a:lt2>
        <a:accent1>
          <a:srgbClr val="000066"/>
        </a:accent1>
        <a:accent2>
          <a:srgbClr val="3333CC"/>
        </a:accent2>
        <a:accent3>
          <a:srgbClr val="AACAFF"/>
        </a:accent3>
        <a:accent4>
          <a:srgbClr val="DADADA"/>
        </a:accent4>
        <a:accent5>
          <a:srgbClr val="AAAAB8"/>
        </a:accent5>
        <a:accent6>
          <a:srgbClr val="2D2DB9"/>
        </a:accent6>
        <a:hlink>
          <a:srgbClr val="FF6600"/>
        </a:hlink>
        <a:folHlink>
          <a:srgbClr val="00CC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'Самолет крупным планом'</Template>
  <TotalTime>14505</TotalTime>
  <Words>596</Words>
  <Application>Microsoft Office PowerPoint</Application>
  <PresentationFormat>Экран (4:3)</PresentationFormat>
  <Paragraphs>99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Шаблон оформления 'Самолет крупным планом'</vt:lpstr>
      <vt:lpstr>Слайд 1</vt:lpstr>
      <vt:lpstr>Транспорт мира</vt:lpstr>
      <vt:lpstr>Слайд 3</vt:lpstr>
      <vt:lpstr>Слайд 4</vt:lpstr>
      <vt:lpstr>Слайд 5</vt:lpstr>
      <vt:lpstr>Слайд 6</vt:lpstr>
      <vt:lpstr>Слайд 7</vt:lpstr>
      <vt:lpstr>Термины, характеризующие работу транспорта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starostina</dc:creator>
  <cp:lastModifiedBy>A</cp:lastModifiedBy>
  <cp:revision>67</cp:revision>
  <dcterms:created xsi:type="dcterms:W3CDTF">2010-01-28T12:45:36Z</dcterms:created>
  <dcterms:modified xsi:type="dcterms:W3CDTF">2019-12-23T14:18:44Z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TC011408031049</vt:lpwstr>
  </property>
</Properties>
</file>