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sldIdLst>
    <p:sldId id="257" r:id="rId2"/>
    <p:sldId id="258" r:id="rId3"/>
    <p:sldId id="259" r:id="rId4"/>
    <p:sldId id="276" r:id="rId5"/>
    <p:sldId id="278" r:id="rId6"/>
    <p:sldId id="261" r:id="rId7"/>
    <p:sldId id="262" r:id="rId8"/>
    <p:sldId id="263" r:id="rId9"/>
    <p:sldId id="264" r:id="rId10"/>
    <p:sldId id="279" r:id="rId11"/>
    <p:sldId id="265" r:id="rId12"/>
    <p:sldId id="266" r:id="rId13"/>
    <p:sldId id="267" r:id="rId14"/>
    <p:sldId id="268" r:id="rId15"/>
    <p:sldId id="269" r:id="rId16"/>
    <p:sldId id="270" r:id="rId17"/>
    <p:sldId id="271" r:id="rId18"/>
    <p:sldId id="272" r:id="rId19"/>
    <p:sldId id="273" r:id="rId20"/>
    <p:sldId id="280" r:id="rId21"/>
    <p:sldId id="274" r:id="rId22"/>
    <p:sldId id="275" r:id="rId2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96" autoAdjust="0"/>
  </p:normalViewPr>
  <p:slideViewPr>
    <p:cSldViewPr snapToGrid="0">
      <p:cViewPr varScale="1">
        <p:scale>
          <a:sx n="79" d="100"/>
          <a:sy n="79" d="100"/>
        </p:scale>
        <p:origin x="96" y="52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4766A58-6607-4F45-B647-53D65888223F}" type="datetimeFigureOut">
              <a:rPr lang="ru-RU" smtClean="0"/>
              <a:t>23.12.2019</a:t>
            </a:fld>
            <a:endParaRPr lang="ru-RU"/>
          </a:p>
        </p:txBody>
      </p:sp>
      <p:sp>
        <p:nvSpPr>
          <p:cNvPr id="5" name="Footer Placeholder 4"/>
          <p:cNvSpPr>
            <a:spLocks noGrp="1"/>
          </p:cNvSpPr>
          <p:nvPr>
            <p:ph type="ftr" sz="quarter" idx="11"/>
          </p:nvPr>
        </p:nvSpPr>
        <p:spPr/>
        <p:txBody>
          <a:bodyPr/>
          <a:lstStyle/>
          <a:p>
            <a:endParaRPr lang="ru-RU"/>
          </a:p>
        </p:txBody>
      </p:sp>
      <p:sp>
        <p:nvSpPr>
          <p:cNvPr id="9" name="Rectangle 8"/>
          <p:cNvSpPr/>
          <p:nvPr/>
        </p:nvSpPr>
        <p:spPr>
          <a:xfrm>
            <a:off x="460587" y="2942602"/>
            <a:ext cx="9530575"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0096869" y="2944634"/>
            <a:ext cx="1587131"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0283619" y="3136658"/>
            <a:ext cx="1213632"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593978" y="3055622"/>
            <a:ext cx="926379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10382435" y="4625268"/>
            <a:ext cx="1016000" cy="457200"/>
          </a:xfrm>
        </p:spPr>
        <p:txBody>
          <a:bodyPr/>
          <a:lstStyle>
            <a:lvl1pPr algn="ctr">
              <a:defRPr sz="2800">
                <a:solidFill>
                  <a:schemeClr val="accent1">
                    <a:lumMod val="50000"/>
                  </a:schemeClr>
                </a:solidFill>
              </a:defRPr>
            </a:lvl1pPr>
          </a:lstStyle>
          <a:p>
            <a:fld id="{33983F11-534A-41DE-BC68-466FD6FC3030}" type="slidenum">
              <a:rPr lang="ru-RU" smtClean="0"/>
              <a:t>‹#›</a:t>
            </a:fld>
            <a:endParaRPr lang="ru-RU"/>
          </a:p>
        </p:txBody>
      </p:sp>
      <p:sp>
        <p:nvSpPr>
          <p:cNvPr id="11" name="Rectangle 10"/>
          <p:cNvSpPr/>
          <p:nvPr/>
        </p:nvSpPr>
        <p:spPr>
          <a:xfrm>
            <a:off x="722429" y="4559277"/>
            <a:ext cx="9006888"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718628" y="3139440"/>
            <a:ext cx="9014491"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857073" y="4648200"/>
            <a:ext cx="87376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806273" y="3227034"/>
            <a:ext cx="8839200" cy="1219201"/>
          </a:xfrm>
        </p:spPr>
        <p:txBody>
          <a:bodyPr anchor="b" anchorCtr="0">
            <a:noAutofit/>
          </a:bodyPr>
          <a:lstStyle>
            <a:lvl1pPr>
              <a:defRPr sz="4000">
                <a:solidFill>
                  <a:schemeClr val="accent1">
                    <a:lumMod val="50000"/>
                  </a:schemeClr>
                </a:solidFill>
              </a:defRPr>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4766A58-6607-4F45-B647-53D65888223F}" type="datetimeFigureOut">
              <a:rPr lang="ru-RU" smtClean="0"/>
              <a:t>23.12.2019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983F11-534A-41DE-BC68-466FD6FC303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9148936" y="228600"/>
            <a:ext cx="247904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9273634" y="351410"/>
            <a:ext cx="2229647"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9398103" y="395428"/>
            <a:ext cx="1980708" cy="578898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09600" y="381000"/>
            <a:ext cx="8229600" cy="579120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D4766A58-6607-4F45-B647-53D65888223F}" type="datetimeFigureOut">
              <a:rPr lang="ru-RU" smtClean="0"/>
              <a:t>23.12.2019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983F11-534A-41DE-BC68-466FD6FC303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D4766A58-6607-4F45-B647-53D65888223F}" type="datetimeFigureOut">
              <a:rPr lang="ru-RU" smtClean="0"/>
              <a:t>23.12.2019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983F11-534A-41DE-BC68-466FD6FC303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4766A58-6607-4F45-B647-53D65888223F}" type="datetimeFigureOut">
              <a:rPr lang="ru-RU" smtClean="0"/>
              <a:t>23.12.2019</a:t>
            </a:fld>
            <a:endParaRPr lang="ru-RU"/>
          </a:p>
        </p:txBody>
      </p:sp>
      <p:sp>
        <p:nvSpPr>
          <p:cNvPr id="13" name="Rectangle 12"/>
          <p:cNvSpPr/>
          <p:nvPr/>
        </p:nvSpPr>
        <p:spPr>
          <a:xfrm>
            <a:off x="602635" y="2946400"/>
            <a:ext cx="11020213"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756875" y="3048000"/>
            <a:ext cx="10711733"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3983F11-534A-41DE-BC68-466FD6FC3030}" type="slidenum">
              <a:rPr lang="ru-RU" smtClean="0"/>
              <a:t>‹#›</a:t>
            </a:fld>
            <a:endParaRPr lang="ru-RU"/>
          </a:p>
        </p:txBody>
      </p:sp>
      <p:sp>
        <p:nvSpPr>
          <p:cNvPr id="2" name="Title 1"/>
          <p:cNvSpPr>
            <a:spLocks noGrp="1"/>
          </p:cNvSpPr>
          <p:nvPr>
            <p:ph type="title"/>
          </p:nvPr>
        </p:nvSpPr>
        <p:spPr>
          <a:xfrm>
            <a:off x="981941" y="3200400"/>
            <a:ext cx="102616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smtClean="0"/>
              <a:t>Образец заголовка</a:t>
            </a:r>
            <a:endParaRPr lang="en-US" dirty="0"/>
          </a:p>
        </p:txBody>
      </p:sp>
      <p:sp>
        <p:nvSpPr>
          <p:cNvPr id="15" name="Rectangle 14"/>
          <p:cNvSpPr/>
          <p:nvPr/>
        </p:nvSpPr>
        <p:spPr>
          <a:xfrm>
            <a:off x="900661" y="4541521"/>
            <a:ext cx="1042416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981941" y="4607511"/>
            <a:ext cx="102616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14" name="Rectangle 13"/>
          <p:cNvSpPr/>
          <p:nvPr/>
        </p:nvSpPr>
        <p:spPr>
          <a:xfrm>
            <a:off x="901010" y="3124200"/>
            <a:ext cx="10423465"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568171"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97600" y="1719071"/>
            <a:ext cx="53848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4766A58-6607-4F45-B647-53D65888223F}" type="datetimeFigureOut">
              <a:rPr lang="ru-RU" smtClean="0"/>
              <a:t>23.12.2019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983F11-534A-41DE-BC68-466FD6FC303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68171" y="408373"/>
            <a:ext cx="11014229" cy="1039427"/>
          </a:xfrm>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568171" y="1722438"/>
            <a:ext cx="5386917"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68171" y="2438400"/>
            <a:ext cx="5386917"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193368" y="1722438"/>
            <a:ext cx="5389033"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193368" y="2438400"/>
            <a:ext cx="5389033"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D4766A58-6607-4F45-B647-53D65888223F}" type="datetimeFigureOut">
              <a:rPr lang="ru-RU" smtClean="0"/>
              <a:t>23.12.2019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3983F11-534A-41DE-BC68-466FD6FC303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D4766A58-6607-4F45-B647-53D65888223F}" type="datetimeFigureOut">
              <a:rPr lang="ru-RU" smtClean="0"/>
              <a:t>23.12.2019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3983F11-534A-41DE-BC68-466FD6FC303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D4766A58-6607-4F45-B647-53D65888223F}" type="datetimeFigureOut">
              <a:rPr lang="ru-RU" smtClean="0"/>
              <a:t>23.12.2019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3983F11-534A-41DE-BC68-466FD6FC303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5181600" y="685800"/>
            <a:ext cx="6096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D4766A58-6607-4F45-B647-53D65888223F}" type="datetimeFigureOut">
              <a:rPr lang="ru-RU" smtClean="0"/>
              <a:t>23.12.2019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3983F11-534A-41DE-BC68-466FD6FC3030}" type="slidenum">
              <a:rPr lang="ru-RU" smtClean="0"/>
              <a:t>‹#›</a:t>
            </a:fld>
            <a:endParaRPr lang="ru-RU"/>
          </a:p>
        </p:txBody>
      </p:sp>
      <p:sp>
        <p:nvSpPr>
          <p:cNvPr id="8" name="Rectangle 7"/>
          <p:cNvSpPr/>
          <p:nvPr/>
        </p:nvSpPr>
        <p:spPr>
          <a:xfrm>
            <a:off x="746712" y="1505712"/>
            <a:ext cx="3622088"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02254" y="1642472"/>
            <a:ext cx="3311005"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1025334" y="2971800"/>
            <a:ext cx="3064845"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1025334" y="1734312"/>
            <a:ext cx="3064845" cy="1191620"/>
          </a:xfrm>
        </p:spPr>
        <p:txBody>
          <a:bodyPr anchor="b">
            <a:normAutofit/>
          </a:bodyPr>
          <a:lstStyle>
            <a:lvl1pPr algn="l">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914400" y="621437"/>
            <a:ext cx="103632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5" name="Date Placeholder 4"/>
          <p:cNvSpPr>
            <a:spLocks noGrp="1"/>
          </p:cNvSpPr>
          <p:nvPr>
            <p:ph type="dt" sz="half" idx="10"/>
          </p:nvPr>
        </p:nvSpPr>
        <p:spPr/>
        <p:txBody>
          <a:bodyPr/>
          <a:lstStyle/>
          <a:p>
            <a:fld id="{D4766A58-6607-4F45-B647-53D65888223F}" type="datetimeFigureOut">
              <a:rPr lang="ru-RU" smtClean="0"/>
              <a:t>23.12.2019</a:t>
            </a:fld>
            <a:endParaRPr lang="ru-RU"/>
          </a:p>
        </p:txBody>
      </p:sp>
      <p:sp>
        <p:nvSpPr>
          <p:cNvPr id="7" name="Slide Number Placeholder 6"/>
          <p:cNvSpPr>
            <a:spLocks noGrp="1"/>
          </p:cNvSpPr>
          <p:nvPr>
            <p:ph type="sldNum" sz="quarter" idx="12"/>
          </p:nvPr>
        </p:nvSpPr>
        <p:spPr/>
        <p:txBody>
          <a:bodyPr/>
          <a:lstStyle/>
          <a:p>
            <a:fld id="{33983F11-534A-41DE-BC68-466FD6FC3030}" type="slidenum">
              <a:rPr lang="ru-RU" smtClean="0"/>
              <a:t>‹#›</a:t>
            </a:fld>
            <a:endParaRPr lang="ru-RU"/>
          </a:p>
        </p:txBody>
      </p:sp>
      <p:sp>
        <p:nvSpPr>
          <p:cNvPr id="10" name="Rectangle 9"/>
          <p:cNvSpPr/>
          <p:nvPr/>
        </p:nvSpPr>
        <p:spPr>
          <a:xfrm>
            <a:off x="914400" y="4953000"/>
            <a:ext cx="103632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016000" y="5029200"/>
            <a:ext cx="10134353"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ru-RU"/>
          </a:p>
        </p:txBody>
      </p:sp>
      <p:sp>
        <p:nvSpPr>
          <p:cNvPr id="13" name="Rectangle 12"/>
          <p:cNvSpPr/>
          <p:nvPr/>
        </p:nvSpPr>
        <p:spPr>
          <a:xfrm>
            <a:off x="1219200" y="5638800"/>
            <a:ext cx="9771352"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07452" y="5074920"/>
            <a:ext cx="10594848"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1275052" y="5656557"/>
            <a:ext cx="9659648"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2" name="Title 1"/>
          <p:cNvSpPr>
            <a:spLocks noGrp="1"/>
          </p:cNvSpPr>
          <p:nvPr>
            <p:ph type="title"/>
          </p:nvPr>
        </p:nvSpPr>
        <p:spPr>
          <a:xfrm>
            <a:off x="1219200" y="5105401"/>
            <a:ext cx="9771352" cy="523043"/>
          </a:xfrm>
        </p:spPr>
        <p:txBody>
          <a:bodyPr anchor="ctr" anchorCtr="0"/>
          <a:lstStyle>
            <a:lvl1pPr algn="ctr">
              <a:defRPr sz="2000" b="0">
                <a:solidFill>
                  <a:schemeClr val="accent1">
                    <a:lumMod val="75000"/>
                  </a:schemeClr>
                </a:solidFill>
              </a:defRPr>
            </a:lvl1pPr>
          </a:lstStyle>
          <a:p>
            <a:r>
              <a:rPr lang="ru-RU" smtClean="0"/>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12192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121920" y="101600"/>
            <a:ext cx="1194816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609600" y="1752601"/>
            <a:ext cx="10972800" cy="43735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2"/>
                </a:solidFill>
              </a:defRPr>
            </a:lvl1pPr>
          </a:lstStyle>
          <a:p>
            <a:fld id="{D4766A58-6607-4F45-B647-53D65888223F}" type="datetimeFigureOut">
              <a:rPr lang="ru-RU" smtClean="0"/>
              <a:t>23.12.2019</a:t>
            </a:fld>
            <a:endParaRPr lang="ru-RU"/>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2"/>
                </a:solidFill>
              </a:defRPr>
            </a:lvl1pPr>
          </a:lstStyle>
          <a:p>
            <a:fld id="{33983F11-534A-41DE-BC68-466FD6FC3030}" type="slidenum">
              <a:rPr lang="ru-RU" smtClean="0"/>
              <a:t>‹#›</a:t>
            </a:fld>
            <a:endParaRPr lang="ru-RU"/>
          </a:p>
        </p:txBody>
      </p:sp>
      <p:sp>
        <p:nvSpPr>
          <p:cNvPr id="9" name="Rectangle 8"/>
          <p:cNvSpPr/>
          <p:nvPr/>
        </p:nvSpPr>
        <p:spPr>
          <a:xfrm>
            <a:off x="365760" y="278166"/>
            <a:ext cx="1146048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497151" y="372862"/>
            <a:ext cx="11174027"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68171" y="408373"/>
            <a:ext cx="11014229" cy="1039427"/>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Скругленный прямоугольник 8"/>
          <p:cNvSpPr/>
          <p:nvPr/>
        </p:nvSpPr>
        <p:spPr>
          <a:xfrm>
            <a:off x="174254" y="293957"/>
            <a:ext cx="11843493" cy="6130750"/>
          </a:xfrm>
          <a:prstGeom prst="roundRect">
            <a:avLst/>
          </a:prstGeom>
          <a:solidFill>
            <a:schemeClr val="tx1">
              <a:alpha val="8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742"/>
          </a:p>
        </p:txBody>
      </p:sp>
      <p:sp>
        <p:nvSpPr>
          <p:cNvPr id="4" name="TextBox 3"/>
          <p:cNvSpPr txBox="1"/>
          <p:nvPr/>
        </p:nvSpPr>
        <p:spPr>
          <a:xfrm>
            <a:off x="2" y="119896"/>
            <a:ext cx="12192000" cy="1576064"/>
          </a:xfrm>
          <a:prstGeom prst="rect">
            <a:avLst/>
          </a:prstGeom>
          <a:noFill/>
        </p:spPr>
        <p:txBody>
          <a:bodyPr wrap="square" lIns="115751" tIns="57876" rIns="115751" bIns="57876" rtlCol="0">
            <a:spAutoFit/>
          </a:bodyPr>
          <a:lstStyle/>
          <a:p>
            <a:pPr algn="ctr"/>
            <a:endParaRPr lang="ru-RU" sz="1935" b="1" dirty="0">
              <a:solidFill>
                <a:schemeClr val="bg1"/>
              </a:solidFill>
              <a:latin typeface="Times New Roman" pitchFamily="18" charset="0"/>
              <a:cs typeface="Times New Roman" pitchFamily="18" charset="0"/>
            </a:endParaRPr>
          </a:p>
          <a:p>
            <a:pPr algn="ctr"/>
            <a:r>
              <a:rPr lang="ru-RU" sz="1935" b="1" dirty="0">
                <a:solidFill>
                  <a:schemeClr val="bg1"/>
                </a:solidFill>
                <a:latin typeface="Times New Roman" pitchFamily="18" charset="0"/>
                <a:cs typeface="Times New Roman" pitchFamily="18" charset="0"/>
              </a:rPr>
              <a:t>Государственное профессиональное бюджетное образовательное учреждение</a:t>
            </a:r>
          </a:p>
          <a:p>
            <a:pPr algn="ctr"/>
            <a:r>
              <a:rPr lang="ru-RU" sz="1935" b="1" dirty="0">
                <a:solidFill>
                  <a:schemeClr val="bg1"/>
                </a:solidFill>
                <a:latin typeface="Times New Roman" pitchFamily="18" charset="0"/>
                <a:cs typeface="Times New Roman" pitchFamily="18" charset="0"/>
              </a:rPr>
              <a:t>Московской области</a:t>
            </a:r>
          </a:p>
          <a:p>
            <a:pPr algn="ctr"/>
            <a:r>
              <a:rPr lang="ru-RU" sz="1935" b="1" dirty="0">
                <a:solidFill>
                  <a:schemeClr val="bg1"/>
                </a:solidFill>
                <a:latin typeface="Times New Roman" pitchFamily="18" charset="0"/>
                <a:cs typeface="Times New Roman" pitchFamily="18" charset="0"/>
              </a:rPr>
              <a:t> «</a:t>
            </a:r>
            <a:r>
              <a:rPr lang="ru-RU" sz="1935" b="1" dirty="0" smtClean="0">
                <a:solidFill>
                  <a:schemeClr val="bg1"/>
                </a:solidFill>
                <a:latin typeface="Times New Roman" pitchFamily="18" charset="0"/>
                <a:cs typeface="Times New Roman" pitchFamily="18" charset="0"/>
              </a:rPr>
              <a:t>Аграрно</a:t>
            </a:r>
            <a:r>
              <a:rPr lang="ru-RU" sz="1935" b="1" dirty="0">
                <a:solidFill>
                  <a:schemeClr val="bg1"/>
                </a:solidFill>
                <a:latin typeface="Times New Roman" pitchFamily="18" charset="0"/>
                <a:cs typeface="Times New Roman" pitchFamily="18" charset="0"/>
              </a:rPr>
              <a:t>-</a:t>
            </a:r>
            <a:r>
              <a:rPr lang="ru-RU" sz="1935" b="1" dirty="0" smtClean="0">
                <a:solidFill>
                  <a:schemeClr val="bg1"/>
                </a:solidFill>
                <a:latin typeface="Times New Roman" pitchFamily="18" charset="0"/>
                <a:cs typeface="Times New Roman" pitchFamily="18" charset="0"/>
              </a:rPr>
              <a:t>технологический </a:t>
            </a:r>
            <a:r>
              <a:rPr lang="ru-RU" sz="1935" b="1" dirty="0">
                <a:solidFill>
                  <a:schemeClr val="bg1"/>
                </a:solidFill>
                <a:latin typeface="Times New Roman" pitchFamily="18" charset="0"/>
                <a:cs typeface="Times New Roman" pitchFamily="18" charset="0"/>
              </a:rPr>
              <a:t>техникум «Дубна»</a:t>
            </a:r>
          </a:p>
          <a:p>
            <a:endParaRPr lang="ru-RU" sz="1742" b="1" dirty="0">
              <a:latin typeface="Times New Roman" pitchFamily="18" charset="0"/>
              <a:cs typeface="Times New Roman" pitchFamily="18" charset="0"/>
            </a:endParaRPr>
          </a:p>
        </p:txBody>
      </p:sp>
      <p:sp>
        <p:nvSpPr>
          <p:cNvPr id="5" name="TextBox 4"/>
          <p:cNvSpPr txBox="1"/>
          <p:nvPr/>
        </p:nvSpPr>
        <p:spPr>
          <a:xfrm>
            <a:off x="1" y="1269305"/>
            <a:ext cx="12192000" cy="1457314"/>
          </a:xfrm>
          <a:prstGeom prst="rect">
            <a:avLst/>
          </a:prstGeom>
          <a:noFill/>
        </p:spPr>
        <p:txBody>
          <a:bodyPr wrap="square" lIns="115751" tIns="57876" rIns="115751" bIns="57876" rtlCol="0">
            <a:spAutoFit/>
          </a:bodyPr>
          <a:lstStyle/>
          <a:p>
            <a:pPr algn="ctr"/>
            <a:endParaRPr lang="ru-RU" sz="1742" dirty="0">
              <a:solidFill>
                <a:schemeClr val="bg1"/>
              </a:solidFill>
              <a:latin typeface="Times New Roman" pitchFamily="18" charset="0"/>
              <a:cs typeface="Times New Roman" pitchFamily="18" charset="0"/>
            </a:endParaRPr>
          </a:p>
          <a:p>
            <a:pPr algn="ctr"/>
            <a:r>
              <a:rPr lang="ru-RU" sz="1742" dirty="0" smtClean="0">
                <a:solidFill>
                  <a:schemeClr val="bg1"/>
                </a:solidFill>
                <a:latin typeface="Times New Roman" pitchFamily="18" charset="0"/>
                <a:cs typeface="Times New Roman" pitchFamily="18" charset="0"/>
              </a:rPr>
              <a:t>Исследовательская работа:</a:t>
            </a:r>
          </a:p>
          <a:p>
            <a:pPr algn="ctr"/>
            <a:endParaRPr lang="ru-RU" sz="1742" dirty="0" smtClean="0">
              <a:solidFill>
                <a:schemeClr val="bg1"/>
              </a:solidFill>
              <a:latin typeface="Times New Roman" pitchFamily="18" charset="0"/>
              <a:cs typeface="Times New Roman" pitchFamily="18" charset="0"/>
            </a:endParaRPr>
          </a:p>
          <a:p>
            <a:pPr algn="ctr"/>
            <a:r>
              <a:rPr lang="ru-RU" sz="1742" dirty="0" smtClean="0">
                <a:solidFill>
                  <a:schemeClr val="bg1"/>
                </a:solidFill>
                <a:latin typeface="Times New Roman" pitchFamily="18" charset="0"/>
                <a:cs typeface="Times New Roman" pitchFamily="18" charset="0"/>
              </a:rPr>
              <a:t>Тема: «Интенсивная технология возделывания и уборки ячменя с детальной разработкой операции «посев»</a:t>
            </a:r>
          </a:p>
          <a:p>
            <a:endParaRPr lang="ru-RU" sz="1742" dirty="0">
              <a:latin typeface="Times New Roman" pitchFamily="18" charset="0"/>
              <a:cs typeface="Times New Roman" pitchFamily="18" charset="0"/>
            </a:endParaRPr>
          </a:p>
        </p:txBody>
      </p:sp>
      <p:sp>
        <p:nvSpPr>
          <p:cNvPr id="6" name="TextBox 5"/>
          <p:cNvSpPr txBox="1"/>
          <p:nvPr/>
        </p:nvSpPr>
        <p:spPr>
          <a:xfrm>
            <a:off x="243922" y="2732324"/>
            <a:ext cx="7420025" cy="2796841"/>
          </a:xfrm>
          <a:prstGeom prst="rect">
            <a:avLst/>
          </a:prstGeom>
          <a:noFill/>
        </p:spPr>
        <p:txBody>
          <a:bodyPr wrap="none" lIns="115751" tIns="57876" rIns="115751" bIns="57876" rtlCol="0">
            <a:spAutoFit/>
          </a:bodyPr>
          <a:lstStyle/>
          <a:p>
            <a:endParaRPr lang="ru-RU" sz="1935" dirty="0">
              <a:solidFill>
                <a:schemeClr val="bg1"/>
              </a:solidFill>
              <a:latin typeface="Times New Roman" pitchFamily="18" charset="0"/>
              <a:cs typeface="Times New Roman" pitchFamily="18" charset="0"/>
            </a:endParaRPr>
          </a:p>
          <a:p>
            <a:r>
              <a:rPr lang="ru-RU" sz="1935" dirty="0">
                <a:solidFill>
                  <a:schemeClr val="bg1"/>
                </a:solidFill>
                <a:latin typeface="Times New Roman" pitchFamily="18" charset="0"/>
                <a:cs typeface="Times New Roman" pitchFamily="18" charset="0"/>
              </a:rPr>
              <a:t>ПМ.02. Эксплуатация с/</a:t>
            </a:r>
            <a:r>
              <a:rPr lang="ru-RU" sz="1935" dirty="0" err="1">
                <a:solidFill>
                  <a:schemeClr val="bg1"/>
                </a:solidFill>
                <a:latin typeface="Times New Roman" pitchFamily="18" charset="0"/>
                <a:cs typeface="Times New Roman" pitchFamily="18" charset="0"/>
              </a:rPr>
              <a:t>х</a:t>
            </a:r>
            <a:r>
              <a:rPr lang="ru-RU" sz="1935" dirty="0">
                <a:solidFill>
                  <a:schemeClr val="bg1"/>
                </a:solidFill>
                <a:latin typeface="Times New Roman" pitchFamily="18" charset="0"/>
                <a:cs typeface="Times New Roman" pitchFamily="18" charset="0"/>
              </a:rPr>
              <a:t> техники.</a:t>
            </a:r>
          </a:p>
          <a:p>
            <a:r>
              <a:rPr lang="ru-RU" sz="1935" dirty="0">
                <a:solidFill>
                  <a:schemeClr val="bg1"/>
                </a:solidFill>
                <a:latin typeface="Times New Roman" pitchFamily="18" charset="0"/>
                <a:cs typeface="Times New Roman" pitchFamily="18" charset="0"/>
              </a:rPr>
              <a:t>МДК.02.01 Комплектование МТА для выполнения с/</a:t>
            </a:r>
            <a:r>
              <a:rPr lang="ru-RU" sz="1935" dirty="0" err="1">
                <a:solidFill>
                  <a:schemeClr val="bg1"/>
                </a:solidFill>
                <a:latin typeface="Times New Roman" pitchFamily="18" charset="0"/>
                <a:cs typeface="Times New Roman" pitchFamily="18" charset="0"/>
              </a:rPr>
              <a:t>х</a:t>
            </a:r>
            <a:r>
              <a:rPr lang="ru-RU" sz="1935" dirty="0">
                <a:solidFill>
                  <a:schemeClr val="bg1"/>
                </a:solidFill>
                <a:latin typeface="Times New Roman" pitchFamily="18" charset="0"/>
                <a:cs typeface="Times New Roman" pitchFamily="18" charset="0"/>
              </a:rPr>
              <a:t> работ.</a:t>
            </a:r>
          </a:p>
          <a:p>
            <a:r>
              <a:rPr lang="ru-RU" sz="1935" dirty="0">
                <a:solidFill>
                  <a:schemeClr val="bg1"/>
                </a:solidFill>
                <a:latin typeface="Times New Roman" pitchFamily="18" charset="0"/>
                <a:cs typeface="Times New Roman" pitchFamily="18" charset="0"/>
              </a:rPr>
              <a:t>МДК.02.02 Технология механизированных работ в растениеводстве</a:t>
            </a:r>
          </a:p>
          <a:p>
            <a:endParaRPr lang="ru-RU" sz="1935" dirty="0">
              <a:latin typeface="Times New Roman" pitchFamily="18" charset="0"/>
              <a:cs typeface="Times New Roman" pitchFamily="18" charset="0"/>
            </a:endParaRPr>
          </a:p>
          <a:p>
            <a:endParaRPr lang="ru-RU" sz="1935" dirty="0">
              <a:latin typeface="Times New Roman" pitchFamily="18" charset="0"/>
              <a:cs typeface="Times New Roman" pitchFamily="18" charset="0"/>
            </a:endParaRPr>
          </a:p>
          <a:p>
            <a:r>
              <a:rPr lang="ru-RU" sz="1935" dirty="0">
                <a:solidFill>
                  <a:schemeClr val="bg1"/>
                </a:solidFill>
                <a:latin typeface="Times New Roman" pitchFamily="18" charset="0"/>
                <a:cs typeface="Times New Roman" pitchFamily="18" charset="0"/>
              </a:rPr>
              <a:t>Специальность: Механизация сельского хозяйства.</a:t>
            </a:r>
          </a:p>
          <a:p>
            <a:endParaRPr lang="ru-RU" sz="1935" dirty="0">
              <a:latin typeface="Times New Roman" pitchFamily="18" charset="0"/>
              <a:cs typeface="Times New Roman" pitchFamily="18" charset="0"/>
            </a:endParaRPr>
          </a:p>
          <a:p>
            <a:endParaRPr lang="ru-RU" sz="1935" dirty="0">
              <a:latin typeface="Times New Roman" pitchFamily="18" charset="0"/>
              <a:cs typeface="Times New Roman" pitchFamily="18" charset="0"/>
            </a:endParaRPr>
          </a:p>
        </p:txBody>
      </p:sp>
      <p:sp>
        <p:nvSpPr>
          <p:cNvPr id="7" name="TextBox 6"/>
          <p:cNvSpPr txBox="1"/>
          <p:nvPr/>
        </p:nvSpPr>
        <p:spPr>
          <a:xfrm>
            <a:off x="8527864" y="4474014"/>
            <a:ext cx="3388024" cy="1457314"/>
          </a:xfrm>
          <a:prstGeom prst="rect">
            <a:avLst/>
          </a:prstGeom>
          <a:noFill/>
        </p:spPr>
        <p:txBody>
          <a:bodyPr wrap="none" lIns="115751" tIns="57876" rIns="115751" bIns="57876" rtlCol="0">
            <a:spAutoFit/>
          </a:bodyPr>
          <a:lstStyle/>
          <a:p>
            <a:pPr algn="r"/>
            <a:r>
              <a:rPr lang="ru-RU" sz="1742" dirty="0">
                <a:solidFill>
                  <a:schemeClr val="bg1"/>
                </a:solidFill>
                <a:latin typeface="Times New Roman" pitchFamily="18" charset="0"/>
                <a:cs typeface="Times New Roman" pitchFamily="18" charset="0"/>
              </a:rPr>
              <a:t>Разработал: студент группы </a:t>
            </a:r>
            <a:r>
              <a:rPr lang="ru-RU" sz="1742" dirty="0" smtClean="0">
                <a:solidFill>
                  <a:schemeClr val="bg1"/>
                </a:solidFill>
                <a:latin typeface="Times New Roman" pitchFamily="18" charset="0"/>
                <a:cs typeface="Times New Roman" pitchFamily="18" charset="0"/>
              </a:rPr>
              <a:t>Т-68</a:t>
            </a:r>
            <a:endParaRPr lang="ru-RU" sz="1742" dirty="0">
              <a:solidFill>
                <a:schemeClr val="bg1"/>
              </a:solidFill>
              <a:latin typeface="Times New Roman" pitchFamily="18" charset="0"/>
              <a:cs typeface="Times New Roman" pitchFamily="18" charset="0"/>
            </a:endParaRPr>
          </a:p>
          <a:p>
            <a:pPr algn="r"/>
            <a:r>
              <a:rPr lang="ru-RU" sz="1742" dirty="0" err="1" smtClean="0">
                <a:solidFill>
                  <a:schemeClr val="bg1"/>
                </a:solidFill>
                <a:latin typeface="Times New Roman" pitchFamily="18" charset="0"/>
                <a:cs typeface="Times New Roman" pitchFamily="18" charset="0"/>
              </a:rPr>
              <a:t>Костецкий</a:t>
            </a:r>
            <a:r>
              <a:rPr lang="ru-RU" sz="1742" dirty="0" smtClean="0">
                <a:solidFill>
                  <a:schemeClr val="bg1"/>
                </a:solidFill>
                <a:latin typeface="Times New Roman" pitchFamily="18" charset="0"/>
                <a:cs typeface="Times New Roman" pitchFamily="18" charset="0"/>
              </a:rPr>
              <a:t> О.А.</a:t>
            </a:r>
            <a:endParaRPr lang="ru-RU" sz="1742" dirty="0">
              <a:solidFill>
                <a:schemeClr val="bg1"/>
              </a:solidFill>
              <a:latin typeface="Times New Roman" pitchFamily="18" charset="0"/>
              <a:cs typeface="Times New Roman" pitchFamily="18" charset="0"/>
            </a:endParaRPr>
          </a:p>
          <a:p>
            <a:pPr algn="r"/>
            <a:r>
              <a:rPr lang="ru-RU" sz="1742" dirty="0" smtClean="0">
                <a:solidFill>
                  <a:schemeClr val="bg1"/>
                </a:solidFill>
                <a:latin typeface="Times New Roman" pitchFamily="18" charset="0"/>
                <a:cs typeface="Times New Roman" pitchFamily="18" charset="0"/>
              </a:rPr>
              <a:t>Руководитель-преподаватель:</a:t>
            </a:r>
            <a:endParaRPr lang="ru-RU" sz="1742" dirty="0">
              <a:solidFill>
                <a:schemeClr val="bg1"/>
              </a:solidFill>
              <a:latin typeface="Times New Roman" pitchFamily="18" charset="0"/>
              <a:cs typeface="Times New Roman" pitchFamily="18" charset="0"/>
            </a:endParaRPr>
          </a:p>
          <a:p>
            <a:pPr algn="r"/>
            <a:r>
              <a:rPr lang="ru-RU" sz="1742" smtClean="0">
                <a:solidFill>
                  <a:schemeClr val="bg1"/>
                </a:solidFill>
                <a:latin typeface="Times New Roman" pitchFamily="18" charset="0"/>
                <a:cs typeface="Times New Roman" pitchFamily="18" charset="0"/>
              </a:rPr>
              <a:t>Батищева М.А.</a:t>
            </a:r>
            <a:endParaRPr lang="ru-RU" sz="1742" dirty="0">
              <a:solidFill>
                <a:schemeClr val="bg1"/>
              </a:solidFill>
              <a:latin typeface="Times New Roman" pitchFamily="18" charset="0"/>
              <a:cs typeface="Times New Roman" pitchFamily="18" charset="0"/>
            </a:endParaRPr>
          </a:p>
          <a:p>
            <a:pPr algn="r"/>
            <a:endParaRPr lang="ru-RU" sz="1742" dirty="0">
              <a:solidFill>
                <a:schemeClr val="bg1"/>
              </a:solidFill>
              <a:latin typeface="Times New Roman" pitchFamily="18" charset="0"/>
              <a:cs typeface="Times New Roman" pitchFamily="18" charset="0"/>
            </a:endParaRPr>
          </a:p>
        </p:txBody>
      </p:sp>
      <p:sp>
        <p:nvSpPr>
          <p:cNvPr id="8" name="TextBox 7"/>
          <p:cNvSpPr txBox="1"/>
          <p:nvPr/>
        </p:nvSpPr>
        <p:spPr>
          <a:xfrm>
            <a:off x="4911651" y="6006701"/>
            <a:ext cx="2508034" cy="360420"/>
          </a:xfrm>
          <a:prstGeom prst="rect">
            <a:avLst/>
          </a:prstGeom>
          <a:noFill/>
        </p:spPr>
        <p:txBody>
          <a:bodyPr wrap="square" rtlCol="0">
            <a:spAutoFit/>
          </a:bodyPr>
          <a:lstStyle/>
          <a:p>
            <a:pPr algn="ctr"/>
            <a:r>
              <a:rPr lang="ru-RU" sz="1742" dirty="0">
                <a:solidFill>
                  <a:schemeClr val="bg1"/>
                </a:solidFill>
                <a:latin typeface="Times New Roman" pitchFamily="18" charset="0"/>
                <a:cs typeface="Times New Roman" pitchFamily="18" charset="0"/>
              </a:rPr>
              <a:t>Дубна </a:t>
            </a:r>
            <a:r>
              <a:rPr lang="ru-RU" sz="1742" dirty="0" smtClean="0">
                <a:solidFill>
                  <a:schemeClr val="bg1"/>
                </a:solidFill>
                <a:latin typeface="Times New Roman" pitchFamily="18" charset="0"/>
                <a:cs typeface="Times New Roman" pitchFamily="18" charset="0"/>
              </a:rPr>
              <a:t>2019</a:t>
            </a:r>
            <a:endParaRPr lang="ru-RU" sz="1742" dirty="0">
              <a:solidFill>
                <a:schemeClr val="bg1"/>
              </a:solidFill>
              <a:latin typeface="Times New Roman" pitchFamily="18" charset="0"/>
              <a:cs typeface="Times New Roman" pitchFamily="18" charset="0"/>
            </a:endParaRPr>
          </a:p>
        </p:txBody>
      </p:sp>
    </p:spTree>
    <p:extLst>
      <p:ext uri="{BB962C8B-B14F-4D97-AF65-F5344CB8AC3E}">
        <p14:creationId xmlns:p14="http://schemas.microsoft.com/office/powerpoint/2010/main" val="2158509528"/>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Технологическая карта</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03082799"/>
              </p:ext>
            </p:extLst>
          </p:nvPr>
        </p:nvGraphicFramePr>
        <p:xfrm>
          <a:off x="207264" y="1167385"/>
          <a:ext cx="11911584" cy="5846525"/>
        </p:xfrm>
        <a:graphic>
          <a:graphicData uri="http://schemas.openxmlformats.org/drawingml/2006/table">
            <a:tbl>
              <a:tblPr>
                <a:tableStyleId>{5C22544A-7EE6-4342-B048-85BDC9FD1C3A}</a:tableStyleId>
              </a:tblPr>
              <a:tblGrid>
                <a:gridCol w="1187680"/>
                <a:gridCol w="1617589"/>
                <a:gridCol w="2057237"/>
                <a:gridCol w="1911036"/>
                <a:gridCol w="1757568"/>
                <a:gridCol w="1616552"/>
                <a:gridCol w="1763922"/>
              </a:tblGrid>
              <a:tr h="255731">
                <a:tc>
                  <a:txBody>
                    <a:bodyPr/>
                    <a:lstStyle/>
                    <a:p>
                      <a:pPr>
                        <a:lnSpc>
                          <a:spcPct val="115000"/>
                        </a:lnSpc>
                        <a:spcAft>
                          <a:spcPts val="0"/>
                        </a:spcAft>
                      </a:pPr>
                      <a:r>
                        <a:rPr lang="ru-RU" sz="700" kern="50" dirty="0">
                          <a:effectLst/>
                        </a:rPr>
                        <a:t>Зерновые</a:t>
                      </a:r>
                      <a:endParaRPr lang="ru-RU" sz="800" dirty="0">
                        <a:effectLst/>
                      </a:endParaRPr>
                    </a:p>
                    <a:p>
                      <a:pPr>
                        <a:lnSpc>
                          <a:spcPct val="115000"/>
                        </a:lnSpc>
                        <a:spcAft>
                          <a:spcPts val="0"/>
                        </a:spcAft>
                      </a:pPr>
                      <a:r>
                        <a:rPr lang="ru-RU" sz="700" kern="50" dirty="0" smtClean="0">
                          <a:effectLst/>
                          <a:latin typeface="+mn-lt"/>
                          <a:ea typeface="+mn-ea"/>
                          <a:cs typeface="+mn-cs"/>
                        </a:rPr>
                        <a:t>Ячмень</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Севооборот</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Обработка почвы</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Внесение удобрений</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dirty="0">
                          <a:effectLst/>
                        </a:rPr>
                        <a:t>Посев/посадка</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Уход за посевами</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Уборка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r>
              <a:tr h="1365712">
                <a:tc>
                  <a:txBody>
                    <a:bodyPr/>
                    <a:lstStyle/>
                    <a:p>
                      <a:pPr>
                        <a:lnSpc>
                          <a:spcPct val="115000"/>
                        </a:lnSpc>
                        <a:spcAft>
                          <a:spcPts val="0"/>
                        </a:spcAft>
                      </a:pPr>
                      <a:r>
                        <a:rPr lang="ru-RU" sz="700" kern="50" dirty="0">
                          <a:effectLst/>
                        </a:rPr>
                        <a:t>Агротехнические требования</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dirty="0">
                          <a:effectLst/>
                        </a:rPr>
                        <a:t>Полевой</a:t>
                      </a:r>
                      <a:endParaRPr lang="ru-RU" sz="800" dirty="0">
                        <a:effectLst/>
                      </a:endParaRPr>
                    </a:p>
                    <a:p>
                      <a:pPr>
                        <a:lnSpc>
                          <a:spcPct val="115000"/>
                        </a:lnSpc>
                        <a:spcAft>
                          <a:spcPts val="0"/>
                        </a:spcAft>
                      </a:pPr>
                      <a:r>
                        <a:rPr lang="ru-RU" sz="700" kern="50" dirty="0">
                          <a:effectLst/>
                        </a:rPr>
                        <a:t>-Пар</a:t>
                      </a:r>
                      <a:endParaRPr lang="ru-RU" sz="800" dirty="0">
                        <a:effectLst/>
                      </a:endParaRPr>
                    </a:p>
                    <a:p>
                      <a:pPr>
                        <a:lnSpc>
                          <a:spcPct val="115000"/>
                        </a:lnSpc>
                        <a:spcAft>
                          <a:spcPts val="0"/>
                        </a:spcAft>
                      </a:pPr>
                      <a:r>
                        <a:rPr lang="ru-RU" sz="700" kern="50" dirty="0">
                          <a:effectLst/>
                        </a:rPr>
                        <a:t>-Зерновые</a:t>
                      </a:r>
                      <a:endParaRPr lang="ru-RU" sz="800" dirty="0">
                        <a:effectLst/>
                      </a:endParaRPr>
                    </a:p>
                    <a:p>
                      <a:pPr>
                        <a:lnSpc>
                          <a:spcPct val="115000"/>
                        </a:lnSpc>
                        <a:spcAft>
                          <a:spcPts val="0"/>
                        </a:spcAft>
                      </a:pPr>
                      <a:r>
                        <a:rPr lang="ru-RU" sz="700" kern="50" dirty="0">
                          <a:effectLst/>
                        </a:rPr>
                        <a:t>-Зернобобовые</a:t>
                      </a:r>
                      <a:endParaRPr lang="ru-RU" sz="800" dirty="0">
                        <a:effectLst/>
                      </a:endParaRPr>
                    </a:p>
                    <a:p>
                      <a:pPr>
                        <a:lnSpc>
                          <a:spcPct val="115000"/>
                        </a:lnSpc>
                        <a:spcAft>
                          <a:spcPts val="0"/>
                        </a:spcAft>
                      </a:pPr>
                      <a:r>
                        <a:rPr lang="ru-RU" sz="700" kern="50" dirty="0">
                          <a:effectLst/>
                        </a:rPr>
                        <a:t>-Кормовые травы</a:t>
                      </a:r>
                      <a:endParaRPr lang="ru-RU" sz="800" dirty="0">
                        <a:effectLst/>
                      </a:endParaRPr>
                    </a:p>
                    <a:p>
                      <a:pPr>
                        <a:lnSpc>
                          <a:spcPct val="115000"/>
                        </a:lnSpc>
                        <a:spcAft>
                          <a:spcPts val="0"/>
                        </a:spcAft>
                      </a:pPr>
                      <a:r>
                        <a:rPr lang="ru-RU" sz="700" kern="50" dirty="0">
                          <a:effectLst/>
                        </a:rPr>
                        <a:t>-Картофель</a:t>
                      </a:r>
                      <a:endParaRPr lang="ru-RU" sz="800" dirty="0">
                        <a:effectLst/>
                      </a:endParaRPr>
                    </a:p>
                    <a:p>
                      <a:pPr>
                        <a:lnSpc>
                          <a:spcPct val="115000"/>
                        </a:lnSpc>
                        <a:spcAft>
                          <a:spcPts val="0"/>
                        </a:spcAft>
                      </a:pPr>
                      <a:r>
                        <a:rPr lang="ru-RU" sz="700" kern="50" dirty="0">
                          <a:effectLst/>
                        </a:rPr>
                        <a:t>-Ротационная таблица</a:t>
                      </a:r>
                      <a:endParaRPr lang="ru-RU" sz="800" dirty="0">
                        <a:effectLst/>
                      </a:endParaRPr>
                    </a:p>
                    <a:p>
                      <a:pPr>
                        <a:lnSpc>
                          <a:spcPct val="115000"/>
                        </a:lnSpc>
                        <a:spcAft>
                          <a:spcPts val="0"/>
                        </a:spcAft>
                      </a:pPr>
                      <a:r>
                        <a:rPr lang="ru-RU" sz="700" kern="50" dirty="0">
                          <a:effectLst/>
                        </a:rPr>
                        <a:t>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1 Лущение(5-7см на чистых)(10-12см на засоренных) (после уборки овса)</a:t>
                      </a:r>
                      <a:endParaRPr lang="ru-RU" sz="800">
                        <a:effectLst/>
                      </a:endParaRPr>
                    </a:p>
                    <a:p>
                      <a:pPr>
                        <a:lnSpc>
                          <a:spcPct val="115000"/>
                        </a:lnSpc>
                        <a:spcAft>
                          <a:spcPts val="0"/>
                        </a:spcAft>
                      </a:pPr>
                      <a:r>
                        <a:rPr lang="ru-RU" sz="700" kern="50">
                          <a:effectLst/>
                        </a:rPr>
                        <a:t>2 Вспашка(15см) (через 2-3 недели после лущения)</a:t>
                      </a:r>
                      <a:endParaRPr lang="ru-RU" sz="800">
                        <a:effectLst/>
                      </a:endParaRPr>
                    </a:p>
                    <a:p>
                      <a:pPr>
                        <a:lnSpc>
                          <a:spcPct val="115000"/>
                        </a:lnSpc>
                        <a:spcAft>
                          <a:spcPts val="0"/>
                        </a:spcAft>
                      </a:pPr>
                      <a:r>
                        <a:rPr lang="ru-RU" sz="700" kern="50">
                          <a:effectLst/>
                        </a:rPr>
                        <a:t>3 Культивация(6-9см) (10-15дней после лущения) </a:t>
                      </a:r>
                      <a:endParaRPr lang="ru-RU" sz="800">
                        <a:effectLst/>
                      </a:endParaRPr>
                    </a:p>
                    <a:p>
                      <a:pPr>
                        <a:lnSpc>
                          <a:spcPct val="115000"/>
                        </a:lnSpc>
                        <a:spcAft>
                          <a:spcPts val="0"/>
                        </a:spcAft>
                      </a:pPr>
                      <a:r>
                        <a:rPr lang="ru-RU" sz="700" kern="50">
                          <a:effectLst/>
                        </a:rPr>
                        <a:t>4 Боронование(3-5см) (2-3 дня после культивации)</a:t>
                      </a:r>
                      <a:endParaRPr lang="ru-RU" sz="800">
                        <a:effectLst/>
                      </a:endParaRPr>
                    </a:p>
                    <a:p>
                      <a:pPr>
                        <a:lnSpc>
                          <a:spcPct val="115000"/>
                        </a:lnSpc>
                        <a:spcAft>
                          <a:spcPts val="0"/>
                        </a:spcAft>
                      </a:pPr>
                      <a:r>
                        <a:rPr lang="ru-RU" sz="700" kern="50">
                          <a:effectLst/>
                        </a:rPr>
                        <a:t> </a:t>
                      </a:r>
                      <a:endParaRPr lang="ru-RU" sz="800">
                        <a:effectLst/>
                      </a:endParaRPr>
                    </a:p>
                    <a:p>
                      <a:pPr>
                        <a:lnSpc>
                          <a:spcPct val="115000"/>
                        </a:lnSpc>
                        <a:spcAft>
                          <a:spcPts val="0"/>
                        </a:spcAft>
                      </a:pPr>
                      <a:r>
                        <a:rPr lang="ru-RU" sz="700" kern="50">
                          <a:effectLst/>
                        </a:rPr>
                        <a:t> </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a:effectLst/>
                        </a:rPr>
                        <a:t>Навоз(Компост)-38т/га</a:t>
                      </a:r>
                    </a:p>
                    <a:p>
                      <a:pPr>
                        <a:lnSpc>
                          <a:spcPct val="115000"/>
                        </a:lnSpc>
                        <a:spcAft>
                          <a:spcPts val="0"/>
                        </a:spcAft>
                      </a:pPr>
                      <a:r>
                        <a:rPr lang="ru-RU" sz="800">
                          <a:effectLst/>
                        </a:rPr>
                        <a:t>Основной; припосевной</a:t>
                      </a:r>
                    </a:p>
                    <a:p>
                      <a:pPr>
                        <a:lnSpc>
                          <a:spcPct val="115000"/>
                        </a:lnSpc>
                        <a:spcAft>
                          <a:spcPts val="0"/>
                        </a:spcAft>
                      </a:pPr>
                      <a:r>
                        <a:rPr lang="ru-RU" sz="800">
                          <a:effectLst/>
                        </a:rPr>
                        <a:t>Мочевина-67 кг/га</a:t>
                      </a:r>
                    </a:p>
                    <a:p>
                      <a:pPr>
                        <a:lnSpc>
                          <a:spcPct val="115000"/>
                        </a:lnSpc>
                        <a:spcAft>
                          <a:spcPts val="0"/>
                        </a:spcAft>
                      </a:pPr>
                      <a:r>
                        <a:rPr lang="ru-RU" sz="800">
                          <a:effectLst/>
                        </a:rPr>
                        <a:t>Суперфосфат-26 кг/га</a:t>
                      </a:r>
                    </a:p>
                    <a:p>
                      <a:pPr>
                        <a:lnSpc>
                          <a:spcPct val="115000"/>
                        </a:lnSpc>
                        <a:spcAft>
                          <a:spcPts val="0"/>
                        </a:spcAft>
                      </a:pPr>
                      <a:r>
                        <a:rPr lang="ru-RU" sz="800" kern="50">
                          <a:effectLst/>
                        </a:rPr>
                        <a:t>Хлористый калий-71кг/га</a:t>
                      </a:r>
                      <a:endParaRPr lang="ru-RU" sz="800">
                        <a:effectLst/>
                      </a:endParaRPr>
                    </a:p>
                    <a:p>
                      <a:pPr>
                        <a:lnSpc>
                          <a:spcPct val="115000"/>
                        </a:lnSpc>
                        <a:spcAft>
                          <a:spcPts val="0"/>
                        </a:spcAft>
                      </a:pPr>
                      <a:r>
                        <a:rPr lang="ru-RU" sz="700" kern="50">
                          <a:effectLst/>
                        </a:rPr>
                        <a:t> </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dirty="0">
                          <a:effectLst/>
                        </a:rPr>
                        <a:t>-Чистота </a:t>
                      </a:r>
                      <a:r>
                        <a:rPr lang="ru-RU" sz="700" kern="50" dirty="0" smtClean="0">
                          <a:effectLst/>
                        </a:rPr>
                        <a:t>99.2 </a:t>
                      </a:r>
                      <a:r>
                        <a:rPr lang="ru-RU" sz="700" kern="50" dirty="0">
                          <a:effectLst/>
                        </a:rPr>
                        <a:t>%</a:t>
                      </a:r>
                      <a:endParaRPr lang="ru-RU" sz="800" dirty="0">
                        <a:effectLst/>
                      </a:endParaRPr>
                    </a:p>
                    <a:p>
                      <a:pPr>
                        <a:lnSpc>
                          <a:spcPct val="115000"/>
                        </a:lnSpc>
                        <a:spcAft>
                          <a:spcPts val="0"/>
                        </a:spcAft>
                      </a:pPr>
                      <a:r>
                        <a:rPr lang="ru-RU" sz="700" kern="50" dirty="0">
                          <a:effectLst/>
                        </a:rPr>
                        <a:t>-Посевная годность </a:t>
                      </a:r>
                      <a:r>
                        <a:rPr lang="ru-RU" sz="700" kern="50" dirty="0" smtClean="0">
                          <a:effectLst/>
                        </a:rPr>
                        <a:t>98 </a:t>
                      </a:r>
                      <a:r>
                        <a:rPr lang="ru-RU" sz="700" kern="50" dirty="0">
                          <a:effectLst/>
                        </a:rPr>
                        <a:t>%</a:t>
                      </a:r>
                      <a:endParaRPr lang="ru-RU" sz="800" dirty="0">
                        <a:effectLst/>
                      </a:endParaRPr>
                    </a:p>
                    <a:p>
                      <a:pPr>
                        <a:lnSpc>
                          <a:spcPct val="115000"/>
                        </a:lnSpc>
                        <a:spcAft>
                          <a:spcPts val="0"/>
                        </a:spcAft>
                      </a:pPr>
                      <a:r>
                        <a:rPr lang="ru-RU" sz="700" kern="50" dirty="0">
                          <a:effectLst/>
                        </a:rPr>
                        <a:t>-Очистка, сортирование, протравливание</a:t>
                      </a:r>
                      <a:endParaRPr lang="ru-RU" sz="800" dirty="0">
                        <a:effectLst/>
                      </a:endParaRPr>
                    </a:p>
                    <a:p>
                      <a:pPr>
                        <a:lnSpc>
                          <a:spcPct val="115000"/>
                        </a:lnSpc>
                        <a:spcAft>
                          <a:spcPts val="0"/>
                        </a:spcAft>
                      </a:pPr>
                      <a:r>
                        <a:rPr lang="ru-RU" sz="700" kern="50" dirty="0">
                          <a:effectLst/>
                        </a:rPr>
                        <a:t>-Норма посева 18,6кг/га</a:t>
                      </a:r>
                      <a:endParaRPr lang="ru-RU" sz="800" dirty="0">
                        <a:effectLst/>
                      </a:endParaRPr>
                    </a:p>
                    <a:p>
                      <a:pPr>
                        <a:lnSpc>
                          <a:spcPct val="115000"/>
                        </a:lnSpc>
                        <a:spcAft>
                          <a:spcPts val="0"/>
                        </a:spcAft>
                      </a:pPr>
                      <a:r>
                        <a:rPr lang="ru-RU" sz="700" kern="50" dirty="0">
                          <a:effectLst/>
                        </a:rPr>
                        <a:t>Глубина посева:</a:t>
                      </a:r>
                      <a:endParaRPr lang="ru-RU" sz="800" dirty="0">
                        <a:effectLst/>
                      </a:endParaRPr>
                    </a:p>
                    <a:p>
                      <a:pPr>
                        <a:lnSpc>
                          <a:spcPct val="115000"/>
                        </a:lnSpc>
                        <a:spcAft>
                          <a:spcPts val="0"/>
                        </a:spcAft>
                      </a:pPr>
                      <a:r>
                        <a:rPr lang="ru-RU" sz="700" kern="50" dirty="0">
                          <a:effectLst/>
                        </a:rPr>
                        <a:t>-Глина - 3мм</a:t>
                      </a:r>
                      <a:endParaRPr lang="ru-RU" sz="800" dirty="0">
                        <a:effectLst/>
                      </a:endParaRPr>
                    </a:p>
                    <a:p>
                      <a:pPr>
                        <a:lnSpc>
                          <a:spcPct val="115000"/>
                        </a:lnSpc>
                        <a:spcAft>
                          <a:spcPts val="0"/>
                        </a:spcAft>
                      </a:pPr>
                      <a:r>
                        <a:rPr lang="ru-RU" sz="700" kern="50" dirty="0">
                          <a:effectLst/>
                        </a:rPr>
                        <a:t>-Суглинок - </a:t>
                      </a:r>
                      <a:r>
                        <a:rPr lang="ru-RU" sz="700" dirty="0">
                          <a:effectLst/>
                        </a:rPr>
                        <a:t>3.5мм</a:t>
                      </a:r>
                      <a:endParaRPr lang="ru-RU" sz="800" dirty="0">
                        <a:effectLst/>
                      </a:endParaRPr>
                    </a:p>
                    <a:p>
                      <a:pPr>
                        <a:lnSpc>
                          <a:spcPct val="115000"/>
                        </a:lnSpc>
                        <a:spcAft>
                          <a:spcPts val="0"/>
                        </a:spcAft>
                      </a:pPr>
                      <a:r>
                        <a:rPr lang="ru-RU" sz="700" kern="50" dirty="0">
                          <a:effectLst/>
                        </a:rPr>
                        <a:t>-Песок - </a:t>
                      </a:r>
                      <a:r>
                        <a:rPr lang="ru-RU" sz="700" dirty="0">
                          <a:effectLst/>
                        </a:rPr>
                        <a:t>4.5мм</a:t>
                      </a:r>
                      <a:endParaRPr lang="ru-RU" sz="800" dirty="0">
                        <a:effectLst/>
                      </a:endParaRPr>
                    </a:p>
                    <a:p>
                      <a:pPr>
                        <a:lnSpc>
                          <a:spcPct val="115000"/>
                        </a:lnSpc>
                        <a:spcAft>
                          <a:spcPts val="0"/>
                        </a:spcAft>
                      </a:pPr>
                      <a:r>
                        <a:rPr lang="ru-RU" sz="700" kern="50" dirty="0">
                          <a:effectLst/>
                        </a:rPr>
                        <a:t> </a:t>
                      </a:r>
                      <a:endParaRPr lang="ru-RU" sz="800" dirty="0">
                        <a:effectLst/>
                      </a:endParaRPr>
                    </a:p>
                    <a:p>
                      <a:pPr>
                        <a:lnSpc>
                          <a:spcPct val="115000"/>
                        </a:lnSpc>
                        <a:spcAft>
                          <a:spcPts val="0"/>
                        </a:spcAft>
                      </a:pPr>
                      <a:r>
                        <a:rPr lang="ru-RU" sz="700" kern="50" dirty="0">
                          <a:effectLst/>
                        </a:rPr>
                        <a:t>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 </a:t>
                      </a:r>
                      <a:endParaRPr lang="ru-RU" sz="800">
                        <a:effectLst/>
                      </a:endParaRPr>
                    </a:p>
                    <a:p>
                      <a:pPr>
                        <a:lnSpc>
                          <a:spcPct val="115000"/>
                        </a:lnSpc>
                        <a:spcAft>
                          <a:spcPts val="0"/>
                        </a:spcAft>
                      </a:pPr>
                      <a:r>
                        <a:rPr lang="ru-RU" sz="700" kern="50">
                          <a:effectLst/>
                        </a:rPr>
                        <a:t>- Опыливание</a:t>
                      </a:r>
                      <a:endParaRPr lang="ru-RU" sz="800">
                        <a:effectLst/>
                      </a:endParaRPr>
                    </a:p>
                    <a:p>
                      <a:pPr>
                        <a:lnSpc>
                          <a:spcPct val="115000"/>
                        </a:lnSpc>
                        <a:spcAft>
                          <a:spcPts val="0"/>
                        </a:spcAft>
                      </a:pPr>
                      <a:r>
                        <a:rPr lang="ru-RU" sz="700" kern="50">
                          <a:effectLst/>
                        </a:rPr>
                        <a:t>-Подкормка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a:effectLst/>
                        </a:rPr>
                        <a:t>1) Степень спелости </a:t>
                      </a:r>
                    </a:p>
                    <a:p>
                      <a:pPr>
                        <a:lnSpc>
                          <a:spcPct val="115000"/>
                        </a:lnSpc>
                        <a:spcAft>
                          <a:spcPts val="0"/>
                        </a:spcAft>
                      </a:pPr>
                      <a:r>
                        <a:rPr lang="ru-RU" sz="800">
                          <a:effectLst/>
                        </a:rPr>
                        <a:t>- Молочная спелость</a:t>
                      </a:r>
                    </a:p>
                    <a:p>
                      <a:pPr>
                        <a:lnSpc>
                          <a:spcPct val="115000"/>
                        </a:lnSpc>
                        <a:spcAft>
                          <a:spcPts val="0"/>
                        </a:spcAft>
                      </a:pPr>
                      <a:r>
                        <a:rPr lang="ru-RU" sz="800">
                          <a:effectLst/>
                        </a:rPr>
                        <a:t>- Восковая спелость</a:t>
                      </a:r>
                    </a:p>
                    <a:p>
                      <a:pPr>
                        <a:lnSpc>
                          <a:spcPct val="115000"/>
                        </a:lnSpc>
                        <a:spcAft>
                          <a:spcPts val="0"/>
                        </a:spcAft>
                      </a:pPr>
                      <a:r>
                        <a:rPr lang="ru-RU" sz="800">
                          <a:effectLst/>
                        </a:rPr>
                        <a:t>- полной (твёрдой) </a:t>
                      </a:r>
                    </a:p>
                    <a:p>
                      <a:pPr>
                        <a:lnSpc>
                          <a:spcPct val="115000"/>
                        </a:lnSpc>
                        <a:spcAft>
                          <a:spcPts val="0"/>
                        </a:spcAft>
                      </a:pPr>
                      <a:r>
                        <a:rPr lang="ru-RU" sz="800">
                          <a:effectLst/>
                        </a:rPr>
                        <a:t>2) Сроки уборки</a:t>
                      </a:r>
                    </a:p>
                    <a:p>
                      <a:pPr>
                        <a:lnSpc>
                          <a:spcPct val="115000"/>
                        </a:lnSpc>
                        <a:spcAft>
                          <a:spcPts val="0"/>
                        </a:spcAft>
                      </a:pPr>
                      <a:r>
                        <a:rPr lang="ru-RU" sz="800">
                          <a:effectLst/>
                        </a:rPr>
                        <a:t> -В начале полной спелости.</a:t>
                      </a:r>
                    </a:p>
                    <a:p>
                      <a:pPr>
                        <a:lnSpc>
                          <a:spcPct val="115000"/>
                        </a:lnSpc>
                        <a:spcAft>
                          <a:spcPts val="0"/>
                        </a:spcAft>
                      </a:pPr>
                      <a:r>
                        <a:rPr lang="ru-RU" sz="800">
                          <a:effectLst/>
                        </a:rPr>
                        <a:t>3) Способы уборки</a:t>
                      </a:r>
                    </a:p>
                    <a:p>
                      <a:pPr>
                        <a:lnSpc>
                          <a:spcPct val="115000"/>
                        </a:lnSpc>
                        <a:spcAft>
                          <a:spcPts val="0"/>
                        </a:spcAft>
                      </a:pPr>
                      <a:r>
                        <a:rPr lang="ru-RU" sz="800">
                          <a:effectLst/>
                        </a:rPr>
                        <a:t>- Прямой способ</a:t>
                      </a:r>
                    </a:p>
                    <a:p>
                      <a:pPr>
                        <a:lnSpc>
                          <a:spcPct val="115000"/>
                        </a:lnSpc>
                        <a:spcAft>
                          <a:spcPts val="0"/>
                        </a:spcAft>
                      </a:pPr>
                      <a:r>
                        <a:rPr lang="ru-RU" sz="800">
                          <a:effectLst/>
                        </a:rPr>
                        <a:t>- Двухфазный способ</a:t>
                      </a:r>
                    </a:p>
                    <a:p>
                      <a:pPr>
                        <a:lnSpc>
                          <a:spcPct val="115000"/>
                        </a:lnSpc>
                        <a:spcAft>
                          <a:spcPts val="0"/>
                        </a:spcAft>
                      </a:pPr>
                      <a:r>
                        <a:rPr lang="ru-RU" sz="800">
                          <a:effectLst/>
                        </a:rPr>
                        <a:t>- Поточная уборка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r>
              <a:tr h="973070">
                <a:tc>
                  <a:txBody>
                    <a:bodyPr/>
                    <a:lstStyle/>
                    <a:p>
                      <a:pPr>
                        <a:lnSpc>
                          <a:spcPct val="115000"/>
                        </a:lnSpc>
                        <a:spcAft>
                          <a:spcPts val="0"/>
                        </a:spcAft>
                      </a:pPr>
                      <a:r>
                        <a:rPr lang="ru-RU" sz="700" kern="50">
                          <a:effectLst/>
                        </a:rPr>
                        <a:t>Комплектование МТА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dirty="0">
                          <a:effectLst/>
                        </a:rPr>
                        <a:t>---------------------</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dirty="0">
                          <a:effectLst/>
                        </a:rPr>
                        <a:t>Мтз-80,82 </a:t>
                      </a:r>
                      <a:endParaRPr lang="ru-RU" sz="800" dirty="0">
                        <a:effectLst/>
                      </a:endParaRPr>
                    </a:p>
                    <a:p>
                      <a:pPr>
                        <a:lnSpc>
                          <a:spcPct val="115000"/>
                        </a:lnSpc>
                        <a:spcAft>
                          <a:spcPts val="0"/>
                        </a:spcAft>
                      </a:pPr>
                      <a:r>
                        <a:rPr lang="ru-RU" sz="700" dirty="0">
                          <a:effectLst/>
                        </a:rPr>
                        <a:t>1. Плуг ПЛН-3-35 </a:t>
                      </a:r>
                      <a:endParaRPr lang="ru-RU" sz="800" dirty="0">
                        <a:effectLst/>
                      </a:endParaRPr>
                    </a:p>
                    <a:p>
                      <a:pPr>
                        <a:lnSpc>
                          <a:spcPct val="115000"/>
                        </a:lnSpc>
                        <a:spcAft>
                          <a:spcPts val="0"/>
                        </a:spcAft>
                      </a:pPr>
                      <a:r>
                        <a:rPr lang="ru-RU" sz="700" dirty="0">
                          <a:effectLst/>
                        </a:rPr>
                        <a:t>2. Лущильник ЛДГ-10 </a:t>
                      </a:r>
                      <a:endParaRPr lang="ru-RU" sz="800" dirty="0">
                        <a:effectLst/>
                      </a:endParaRPr>
                    </a:p>
                    <a:p>
                      <a:pPr>
                        <a:lnSpc>
                          <a:spcPct val="115000"/>
                        </a:lnSpc>
                        <a:spcAft>
                          <a:spcPts val="0"/>
                        </a:spcAft>
                      </a:pPr>
                      <a:r>
                        <a:rPr lang="ru-RU" sz="700" dirty="0">
                          <a:effectLst/>
                        </a:rPr>
                        <a:t>3. Культиватор КНС-1.7</a:t>
                      </a:r>
                      <a:endParaRPr lang="ru-RU" sz="800" dirty="0">
                        <a:effectLst/>
                      </a:endParaRPr>
                    </a:p>
                    <a:p>
                      <a:pPr>
                        <a:lnSpc>
                          <a:spcPct val="115000"/>
                        </a:lnSpc>
                        <a:spcAft>
                          <a:spcPts val="0"/>
                        </a:spcAft>
                      </a:pPr>
                      <a:r>
                        <a:rPr lang="ru-RU" sz="700" dirty="0">
                          <a:effectLst/>
                        </a:rPr>
                        <a:t> 4. Борона БСО-4</a:t>
                      </a:r>
                      <a:endParaRPr lang="ru-RU" sz="800" dirty="0">
                        <a:effectLst/>
                      </a:endParaRPr>
                    </a:p>
                    <a:p>
                      <a:pPr>
                        <a:lnSpc>
                          <a:spcPct val="115000"/>
                        </a:lnSpc>
                        <a:spcAft>
                          <a:spcPts val="0"/>
                        </a:spcAft>
                      </a:pPr>
                      <a:r>
                        <a:rPr lang="ru-RU" sz="700" kern="50" dirty="0">
                          <a:effectLst/>
                        </a:rPr>
                        <a:t>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МТЗ-80,82</a:t>
                      </a:r>
                      <a:endParaRPr lang="ru-RU" sz="800">
                        <a:effectLst/>
                      </a:endParaRPr>
                    </a:p>
                    <a:p>
                      <a:pPr>
                        <a:lnSpc>
                          <a:spcPct val="115000"/>
                        </a:lnSpc>
                        <a:spcAft>
                          <a:spcPts val="0"/>
                        </a:spcAft>
                      </a:pPr>
                      <a:r>
                        <a:rPr lang="ru-RU" sz="700" kern="50">
                          <a:effectLst/>
                        </a:rPr>
                        <a:t>- ПРТ-10 (Разбрасыватель органических удобрений)</a:t>
                      </a:r>
                      <a:endParaRPr lang="ru-RU" sz="800">
                        <a:effectLst/>
                      </a:endParaRPr>
                    </a:p>
                    <a:p>
                      <a:pPr>
                        <a:lnSpc>
                          <a:spcPct val="115000"/>
                        </a:lnSpc>
                        <a:spcAft>
                          <a:spcPts val="0"/>
                        </a:spcAft>
                      </a:pPr>
                      <a:r>
                        <a:rPr lang="ru-RU" sz="700" kern="50">
                          <a:effectLst/>
                        </a:rPr>
                        <a:t>-РУН-15(Разбрасыватель), </a:t>
                      </a:r>
                      <a:endParaRPr lang="ru-RU" sz="800">
                        <a:effectLst/>
                      </a:endParaRPr>
                    </a:p>
                    <a:p>
                      <a:pPr>
                        <a:lnSpc>
                          <a:spcPct val="115000"/>
                        </a:lnSpc>
                        <a:spcAft>
                          <a:spcPts val="0"/>
                        </a:spcAft>
                      </a:pPr>
                      <a:r>
                        <a:rPr lang="ru-RU" sz="700" kern="50">
                          <a:effectLst/>
                        </a:rPr>
                        <a:t>-Норма внесения</a:t>
                      </a:r>
                      <a:endParaRPr lang="ru-RU" sz="800">
                        <a:effectLst/>
                      </a:endParaRPr>
                    </a:p>
                    <a:p>
                      <a:pPr>
                        <a:lnSpc>
                          <a:spcPct val="115000"/>
                        </a:lnSpc>
                        <a:spcAft>
                          <a:spcPts val="0"/>
                        </a:spcAft>
                      </a:pPr>
                      <a:r>
                        <a:rPr lang="ru-RU" sz="700" kern="50">
                          <a:effectLst/>
                        </a:rPr>
                        <a:t> </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-МТЗ -80,82</a:t>
                      </a:r>
                      <a:endParaRPr lang="ru-RU" sz="800">
                        <a:effectLst/>
                      </a:endParaRPr>
                    </a:p>
                    <a:p>
                      <a:pPr>
                        <a:lnSpc>
                          <a:spcPct val="115000"/>
                        </a:lnSpc>
                        <a:spcAft>
                          <a:spcPts val="0"/>
                        </a:spcAft>
                      </a:pPr>
                      <a:r>
                        <a:rPr lang="ru-RU" sz="700" kern="50">
                          <a:effectLst/>
                        </a:rPr>
                        <a:t>- </a:t>
                      </a:r>
                      <a:r>
                        <a:rPr lang="ru-RU" sz="800" kern="50">
                          <a:effectLst/>
                        </a:rPr>
                        <a:t> </a:t>
                      </a:r>
                      <a:r>
                        <a:rPr lang="ru-RU" sz="700" kern="50">
                          <a:effectLst/>
                        </a:rPr>
                        <a:t>Сеялка СЗ 3,6</a:t>
                      </a:r>
                      <a:endParaRPr lang="ru-RU" sz="800">
                        <a:effectLst/>
                      </a:endParaRPr>
                    </a:p>
                    <a:p>
                      <a:pPr>
                        <a:lnSpc>
                          <a:spcPct val="115000"/>
                        </a:lnSpc>
                        <a:spcAft>
                          <a:spcPts val="0"/>
                        </a:spcAft>
                      </a:pPr>
                      <a:r>
                        <a:rPr lang="ru-RU" sz="700" kern="50">
                          <a:effectLst/>
                        </a:rPr>
                        <a:t>- Глубина</a:t>
                      </a:r>
                      <a:endParaRPr lang="ru-RU" sz="800">
                        <a:effectLst/>
                      </a:endParaRPr>
                    </a:p>
                    <a:p>
                      <a:pPr>
                        <a:lnSpc>
                          <a:spcPct val="115000"/>
                        </a:lnSpc>
                        <a:spcAft>
                          <a:spcPts val="0"/>
                        </a:spcAft>
                      </a:pPr>
                      <a:r>
                        <a:rPr lang="ru-RU" sz="700" kern="50">
                          <a:effectLst/>
                        </a:rPr>
                        <a:t> </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 МТЗ-80,82</a:t>
                      </a:r>
                      <a:endParaRPr lang="ru-RU" sz="800">
                        <a:effectLst/>
                      </a:endParaRPr>
                    </a:p>
                    <a:p>
                      <a:pPr>
                        <a:lnSpc>
                          <a:spcPct val="115000"/>
                        </a:lnSpc>
                        <a:spcAft>
                          <a:spcPts val="0"/>
                        </a:spcAft>
                      </a:pPr>
                      <a:r>
                        <a:rPr lang="ru-RU" sz="700" kern="50">
                          <a:effectLst/>
                        </a:rPr>
                        <a:t>-МВУ(Разбрасыватель минеральных)-0,5А</a:t>
                      </a:r>
                      <a:endParaRPr lang="ru-RU" sz="800">
                        <a:effectLst/>
                      </a:endParaRPr>
                    </a:p>
                    <a:p>
                      <a:pPr>
                        <a:lnSpc>
                          <a:spcPct val="115000"/>
                        </a:lnSpc>
                        <a:spcAft>
                          <a:spcPts val="0"/>
                        </a:spcAft>
                      </a:pPr>
                      <a:r>
                        <a:rPr lang="ru-RU" sz="800" kern="50">
                          <a:effectLst/>
                        </a:rPr>
                        <a:t>ДЦН-70(Дождеватель)</a:t>
                      </a:r>
                      <a:endParaRPr lang="ru-RU" sz="800">
                        <a:effectLst/>
                      </a:endParaRPr>
                    </a:p>
                    <a:p>
                      <a:pPr>
                        <a:lnSpc>
                          <a:spcPct val="115000"/>
                        </a:lnSpc>
                        <a:spcAft>
                          <a:spcPts val="0"/>
                        </a:spcAft>
                      </a:pPr>
                      <a:r>
                        <a:rPr lang="ru-RU" sz="700" kern="50">
                          <a:effectLst/>
                        </a:rPr>
                        <a:t>ПРТ-10 (Разбрасыватель органических удобрений)</a:t>
                      </a:r>
                      <a:endParaRPr lang="ru-RU" sz="800">
                        <a:effectLst/>
                      </a:endParaRPr>
                    </a:p>
                    <a:p>
                      <a:pPr>
                        <a:lnSpc>
                          <a:spcPct val="115000"/>
                        </a:lnSpc>
                        <a:spcAft>
                          <a:spcPts val="0"/>
                        </a:spcAft>
                      </a:pPr>
                      <a:r>
                        <a:rPr lang="ru-RU" sz="700" kern="50">
                          <a:effectLst/>
                        </a:rPr>
                        <a:t> </a:t>
                      </a:r>
                      <a:endParaRPr lang="ru-RU" sz="800">
                        <a:effectLst/>
                      </a:endParaRPr>
                    </a:p>
                    <a:p>
                      <a:pPr>
                        <a:lnSpc>
                          <a:spcPct val="115000"/>
                        </a:lnSpc>
                        <a:spcAft>
                          <a:spcPts val="0"/>
                        </a:spcAft>
                      </a:pPr>
                      <a:r>
                        <a:rPr lang="ru-RU" sz="700" kern="50">
                          <a:effectLst/>
                        </a:rPr>
                        <a:t> </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Зерно убор. Комбайн</a:t>
                      </a:r>
                      <a:endParaRPr lang="ru-RU" sz="800">
                        <a:effectLst/>
                      </a:endParaRPr>
                    </a:p>
                    <a:p>
                      <a:pPr>
                        <a:lnSpc>
                          <a:spcPct val="115000"/>
                        </a:lnSpc>
                        <a:spcAft>
                          <a:spcPts val="0"/>
                        </a:spcAft>
                      </a:pPr>
                      <a:r>
                        <a:rPr lang="ru-RU" sz="800" kern="50">
                          <a:effectLst/>
                        </a:rPr>
                        <a:t>«Агромаш» 3000</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r>
              <a:tr h="546285">
                <a:tc>
                  <a:txBody>
                    <a:bodyPr/>
                    <a:lstStyle/>
                    <a:p>
                      <a:pPr>
                        <a:lnSpc>
                          <a:spcPct val="115000"/>
                        </a:lnSpc>
                        <a:spcAft>
                          <a:spcPts val="0"/>
                        </a:spcAft>
                      </a:pPr>
                      <a:r>
                        <a:rPr lang="ru-RU" sz="700" kern="50">
                          <a:effectLst/>
                        </a:rPr>
                        <a:t>Подготовка поля</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-Рабочие участки</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dirty="0">
                          <a:effectLst/>
                        </a:rPr>
                        <a:t>-</a:t>
                      </a:r>
                      <a:r>
                        <a:rPr lang="ru-RU" sz="800" kern="50" dirty="0">
                          <a:effectLst/>
                        </a:rPr>
                        <a:t>-уборка посторонних предметов</a:t>
                      </a:r>
                      <a:endParaRPr lang="ru-RU" sz="800" dirty="0">
                        <a:effectLst/>
                      </a:endParaRPr>
                    </a:p>
                    <a:p>
                      <a:pPr>
                        <a:lnSpc>
                          <a:spcPct val="115000"/>
                        </a:lnSpc>
                        <a:spcAft>
                          <a:spcPts val="0"/>
                        </a:spcAft>
                      </a:pPr>
                      <a:r>
                        <a:rPr lang="ru-RU" sz="800" kern="50" dirty="0">
                          <a:effectLst/>
                        </a:rPr>
                        <a:t>-Разбить поле на загоны</a:t>
                      </a:r>
                      <a:endParaRPr lang="ru-RU" sz="800" dirty="0">
                        <a:effectLst/>
                      </a:endParaRPr>
                    </a:p>
                    <a:p>
                      <a:pPr>
                        <a:lnSpc>
                          <a:spcPct val="115000"/>
                        </a:lnSpc>
                        <a:spcAft>
                          <a:spcPts val="0"/>
                        </a:spcAft>
                      </a:pPr>
                      <a:r>
                        <a:rPr lang="ru-RU" sz="800" kern="50" dirty="0">
                          <a:effectLst/>
                        </a:rPr>
                        <a:t>-Разметка</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a:t>
                      </a:r>
                      <a:r>
                        <a:rPr lang="ru-RU" sz="800" kern="50">
                          <a:effectLst/>
                        </a:rPr>
                        <a:t>-уборка посторонних предметов</a:t>
                      </a:r>
                      <a:endParaRPr lang="ru-RU" sz="800">
                        <a:effectLst/>
                      </a:endParaRPr>
                    </a:p>
                    <a:p>
                      <a:pPr>
                        <a:lnSpc>
                          <a:spcPct val="115000"/>
                        </a:lnSpc>
                        <a:spcAft>
                          <a:spcPts val="0"/>
                        </a:spcAft>
                      </a:pPr>
                      <a:r>
                        <a:rPr lang="ru-RU" sz="800" kern="50">
                          <a:effectLst/>
                        </a:rPr>
                        <a:t>-Разбить поле на загоны</a:t>
                      </a:r>
                      <a:endParaRPr lang="ru-RU" sz="800">
                        <a:effectLst/>
                      </a:endParaRPr>
                    </a:p>
                    <a:p>
                      <a:pPr>
                        <a:lnSpc>
                          <a:spcPct val="115000"/>
                        </a:lnSpc>
                        <a:spcAft>
                          <a:spcPts val="0"/>
                        </a:spcAft>
                      </a:pPr>
                      <a:r>
                        <a:rPr lang="ru-RU" sz="800" kern="50">
                          <a:effectLst/>
                        </a:rPr>
                        <a:t>-Разметка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kern="50">
                          <a:effectLst/>
                        </a:rPr>
                        <a:t>-уборка посторонних предметов</a:t>
                      </a:r>
                      <a:endParaRPr lang="ru-RU" sz="800">
                        <a:effectLst/>
                      </a:endParaRPr>
                    </a:p>
                    <a:p>
                      <a:pPr>
                        <a:lnSpc>
                          <a:spcPct val="115000"/>
                        </a:lnSpc>
                        <a:spcAft>
                          <a:spcPts val="0"/>
                        </a:spcAft>
                      </a:pPr>
                      <a:r>
                        <a:rPr lang="ru-RU" sz="800" kern="50">
                          <a:effectLst/>
                        </a:rPr>
                        <a:t>-Разбить поле на загоны</a:t>
                      </a:r>
                      <a:endParaRPr lang="ru-RU" sz="800">
                        <a:effectLst/>
                      </a:endParaRPr>
                    </a:p>
                    <a:p>
                      <a:pPr>
                        <a:lnSpc>
                          <a:spcPct val="115000"/>
                        </a:lnSpc>
                        <a:spcAft>
                          <a:spcPts val="0"/>
                        </a:spcAft>
                      </a:pPr>
                      <a:r>
                        <a:rPr lang="ru-RU" sz="800" kern="50">
                          <a:effectLst/>
                        </a:rPr>
                        <a:t>-Разметка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a:t>
                      </a:r>
                      <a:r>
                        <a:rPr lang="ru-RU" sz="800" kern="50">
                          <a:effectLst/>
                        </a:rPr>
                        <a:t>-уборка посторонних предметов</a:t>
                      </a:r>
                      <a:endParaRPr lang="ru-RU" sz="800">
                        <a:effectLst/>
                      </a:endParaRPr>
                    </a:p>
                    <a:p>
                      <a:pPr>
                        <a:lnSpc>
                          <a:spcPct val="115000"/>
                        </a:lnSpc>
                        <a:spcAft>
                          <a:spcPts val="0"/>
                        </a:spcAft>
                      </a:pPr>
                      <a:r>
                        <a:rPr lang="ru-RU" sz="800" kern="50">
                          <a:effectLst/>
                        </a:rPr>
                        <a:t>-Разбить поле на загоны</a:t>
                      </a:r>
                      <a:endParaRPr lang="ru-RU" sz="800">
                        <a:effectLst/>
                      </a:endParaRPr>
                    </a:p>
                    <a:p>
                      <a:pPr>
                        <a:lnSpc>
                          <a:spcPct val="115000"/>
                        </a:lnSpc>
                        <a:spcAft>
                          <a:spcPts val="0"/>
                        </a:spcAft>
                      </a:pPr>
                      <a:r>
                        <a:rPr lang="ru-RU" sz="800" kern="50">
                          <a:effectLst/>
                        </a:rPr>
                        <a:t>-Разметка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kern="50">
                          <a:effectLst/>
                        </a:rPr>
                        <a:t>-уборка посторонних предметов</a:t>
                      </a:r>
                      <a:endParaRPr lang="ru-RU" sz="800">
                        <a:effectLst/>
                      </a:endParaRPr>
                    </a:p>
                    <a:p>
                      <a:pPr>
                        <a:lnSpc>
                          <a:spcPct val="115000"/>
                        </a:lnSpc>
                        <a:spcAft>
                          <a:spcPts val="0"/>
                        </a:spcAft>
                      </a:pPr>
                      <a:r>
                        <a:rPr lang="ru-RU" sz="800" kern="50">
                          <a:effectLst/>
                        </a:rPr>
                        <a:t>-Разбить поле на загоны</a:t>
                      </a:r>
                      <a:endParaRPr lang="ru-RU" sz="800">
                        <a:effectLst/>
                      </a:endParaRPr>
                    </a:p>
                    <a:p>
                      <a:pPr>
                        <a:lnSpc>
                          <a:spcPct val="115000"/>
                        </a:lnSpc>
                        <a:spcAft>
                          <a:spcPts val="0"/>
                        </a:spcAft>
                      </a:pPr>
                      <a:r>
                        <a:rPr lang="ru-RU" sz="800" kern="50">
                          <a:effectLst/>
                        </a:rPr>
                        <a:t>-Разметка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r>
              <a:tr h="239000">
                <a:tc>
                  <a:txBody>
                    <a:bodyPr/>
                    <a:lstStyle/>
                    <a:p>
                      <a:pPr>
                        <a:lnSpc>
                          <a:spcPct val="115000"/>
                        </a:lnSpc>
                        <a:spcAft>
                          <a:spcPts val="0"/>
                        </a:spcAft>
                      </a:pPr>
                      <a:r>
                        <a:rPr lang="ru-RU" sz="700" kern="50">
                          <a:effectLst/>
                        </a:rPr>
                        <a:t>Способы движения</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dirty="0">
                          <a:effectLst/>
                        </a:rPr>
                        <a:t>-Петлевой, челночный</a:t>
                      </a:r>
                      <a:endParaRPr lang="ru-RU" sz="800" dirty="0">
                        <a:effectLst/>
                      </a:endParaRPr>
                    </a:p>
                    <a:p>
                      <a:pPr>
                        <a:lnSpc>
                          <a:spcPct val="115000"/>
                        </a:lnSpc>
                        <a:spcAft>
                          <a:spcPts val="0"/>
                        </a:spcAft>
                      </a:pPr>
                      <a:r>
                        <a:rPr lang="ru-RU" sz="700" kern="50" dirty="0">
                          <a:effectLst/>
                        </a:rPr>
                        <a:t>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Челночный</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Челночный, всвал</a:t>
                      </a:r>
                      <a:r>
                        <a:rPr lang="en-US" sz="700" kern="50">
                          <a:effectLst/>
                        </a:rPr>
                        <a:t>; </a:t>
                      </a:r>
                      <a:r>
                        <a:rPr lang="ru-RU" sz="700" kern="50">
                          <a:effectLst/>
                        </a:rPr>
                        <a:t>вразвал</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Челночный, диагональный</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Челночный</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r>
              <a:tr h="2335201">
                <a:tc>
                  <a:txBody>
                    <a:bodyPr/>
                    <a:lstStyle/>
                    <a:p>
                      <a:pPr>
                        <a:lnSpc>
                          <a:spcPct val="115000"/>
                        </a:lnSpc>
                        <a:spcAft>
                          <a:spcPts val="0"/>
                        </a:spcAft>
                      </a:pPr>
                      <a:r>
                        <a:rPr lang="ru-RU" sz="700" kern="50">
                          <a:effectLst/>
                        </a:rPr>
                        <a:t>Оценка качества</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700" kern="50">
                          <a:effectLst/>
                        </a:rPr>
                        <a:t> </a:t>
                      </a:r>
                      <a:endParaRPr lang="ru-RU" sz="800">
                        <a:effectLst/>
                      </a:endParaRPr>
                    </a:p>
                    <a:p>
                      <a:pPr>
                        <a:lnSpc>
                          <a:spcPct val="115000"/>
                        </a:lnSpc>
                        <a:spcAft>
                          <a:spcPts val="0"/>
                        </a:spcAft>
                      </a:pPr>
                      <a:r>
                        <a:rPr lang="ru-RU" sz="700" kern="50">
                          <a:effectLst/>
                        </a:rPr>
                        <a:t> </a:t>
                      </a:r>
                      <a:endParaRPr lang="ru-RU" sz="80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dirty="0">
                          <a:effectLst/>
                        </a:rPr>
                        <a:t>1.	Глубина вспашки должна соответствовать заданной</a:t>
                      </a:r>
                    </a:p>
                    <a:p>
                      <a:pPr>
                        <a:lnSpc>
                          <a:spcPct val="115000"/>
                        </a:lnSpc>
                        <a:spcAft>
                          <a:spcPts val="0"/>
                        </a:spcAft>
                      </a:pPr>
                      <a:r>
                        <a:rPr lang="ru-RU" sz="800" dirty="0">
                          <a:effectLst/>
                        </a:rPr>
                        <a:t>2.	При вспашке пласт должен быть полностью перевернут</a:t>
                      </a:r>
                    </a:p>
                    <a:p>
                      <a:pPr>
                        <a:lnSpc>
                          <a:spcPct val="115000"/>
                        </a:lnSpc>
                        <a:spcAft>
                          <a:spcPts val="0"/>
                        </a:spcAft>
                      </a:pPr>
                      <a:r>
                        <a:rPr lang="ru-RU" sz="800" dirty="0">
                          <a:effectLst/>
                        </a:rPr>
                        <a:t>3.	Поверхностный слой почвы должен быть рыхлым и мелко-комковатым</a:t>
                      </a:r>
                    </a:p>
                    <a:p>
                      <a:pPr>
                        <a:lnSpc>
                          <a:spcPct val="115000"/>
                        </a:lnSpc>
                        <a:spcAft>
                          <a:spcPts val="0"/>
                        </a:spcAft>
                      </a:pPr>
                      <a:r>
                        <a:rPr lang="ru-RU" sz="800" dirty="0">
                          <a:effectLst/>
                        </a:rPr>
                        <a:t>4.	Высота гребней допускается не более 5 см</a:t>
                      </a:r>
                    </a:p>
                    <a:p>
                      <a:pPr>
                        <a:lnSpc>
                          <a:spcPct val="115000"/>
                        </a:lnSpc>
                        <a:spcAft>
                          <a:spcPts val="0"/>
                        </a:spcAft>
                      </a:pPr>
                      <a:r>
                        <a:rPr lang="ru-RU" sz="800" dirty="0">
                          <a:effectLst/>
                        </a:rPr>
                        <a:t>5.	После пахоты всех загонов поворотные полосы и края поля запахивают</a:t>
                      </a:r>
                    </a:p>
                    <a:p>
                      <a:pPr>
                        <a:lnSpc>
                          <a:spcPct val="115000"/>
                        </a:lnSpc>
                        <a:spcAft>
                          <a:spcPts val="0"/>
                        </a:spcAft>
                      </a:pPr>
                      <a:r>
                        <a:rPr lang="ru-RU" sz="800" dirty="0">
                          <a:effectLst/>
                        </a:rPr>
                        <a:t>6.	Неравномерность глубины обработки +- 1 см</a:t>
                      </a:r>
                    </a:p>
                    <a:p>
                      <a:pPr>
                        <a:lnSpc>
                          <a:spcPct val="115000"/>
                        </a:lnSpc>
                        <a:spcAft>
                          <a:spcPts val="0"/>
                        </a:spcAft>
                      </a:pPr>
                      <a:r>
                        <a:rPr lang="ru-RU" sz="800" dirty="0">
                          <a:effectLst/>
                        </a:rPr>
                        <a:t>7.	Глубина обработки 10-12</a:t>
                      </a:r>
                    </a:p>
                    <a:p>
                      <a:pPr>
                        <a:lnSpc>
                          <a:spcPct val="115000"/>
                        </a:lnSpc>
                        <a:spcAft>
                          <a:spcPts val="0"/>
                        </a:spcAft>
                      </a:pPr>
                      <a:r>
                        <a:rPr lang="ru-RU" sz="800" kern="50" dirty="0">
                          <a:effectLst/>
                        </a:rPr>
                        <a:t>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dirty="0">
                          <a:effectLst/>
                        </a:rPr>
                        <a:t>1.	Влажность минеральных удобрений перед внесением не выше 1,5-15%</a:t>
                      </a:r>
                    </a:p>
                    <a:p>
                      <a:pPr>
                        <a:lnSpc>
                          <a:spcPct val="115000"/>
                        </a:lnSpc>
                        <a:spcAft>
                          <a:spcPts val="0"/>
                        </a:spcAft>
                      </a:pPr>
                      <a:r>
                        <a:rPr lang="ru-RU" sz="800" dirty="0">
                          <a:effectLst/>
                        </a:rPr>
                        <a:t>2.	Неравномерность распределения не должна превышать ±15%, разбрасывателями ±25%.</a:t>
                      </a:r>
                    </a:p>
                    <a:p>
                      <a:pPr>
                        <a:lnSpc>
                          <a:spcPct val="115000"/>
                        </a:lnSpc>
                        <a:spcAft>
                          <a:spcPts val="0"/>
                        </a:spcAft>
                      </a:pPr>
                      <a:r>
                        <a:rPr lang="ru-RU" sz="800" dirty="0">
                          <a:effectLst/>
                        </a:rPr>
                        <a:t>3.	Должно обеспечиваться перекрытие смежных проходов</a:t>
                      </a:r>
                    </a:p>
                    <a:p>
                      <a:pPr>
                        <a:lnSpc>
                          <a:spcPct val="115000"/>
                        </a:lnSpc>
                        <a:spcAft>
                          <a:spcPts val="0"/>
                        </a:spcAft>
                      </a:pPr>
                      <a:r>
                        <a:rPr lang="ru-RU" sz="800" dirty="0">
                          <a:effectLst/>
                        </a:rPr>
                        <a:t>4.	Машины должны обеспечивать внесение органических удобрений и их смесей в пределах 5-60т/га</a:t>
                      </a:r>
                    </a:p>
                    <a:p>
                      <a:pPr>
                        <a:lnSpc>
                          <a:spcPct val="115000"/>
                        </a:lnSpc>
                        <a:spcAft>
                          <a:spcPts val="0"/>
                        </a:spcAft>
                      </a:pPr>
                      <a:r>
                        <a:rPr lang="ru-RU" sz="800" kern="50" dirty="0">
                          <a:effectLst/>
                        </a:rPr>
                        <a:t>5.	Отклонение глубины внесения от заданной – не более 15 %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dirty="0">
                          <a:effectLst/>
                        </a:rPr>
                        <a:t>1.	Отклонение от заданной нормы высева семян не должно превышать ± </a:t>
                      </a:r>
                      <a:r>
                        <a:rPr lang="ru-RU" sz="800" dirty="0" smtClean="0">
                          <a:effectLst/>
                        </a:rPr>
                        <a:t>3</a:t>
                      </a:r>
                      <a:endParaRPr lang="ru-RU" sz="800" dirty="0">
                        <a:effectLst/>
                      </a:endParaRPr>
                    </a:p>
                    <a:p>
                      <a:pPr>
                        <a:lnSpc>
                          <a:spcPct val="115000"/>
                        </a:lnSpc>
                        <a:spcAft>
                          <a:spcPts val="0"/>
                        </a:spcAft>
                      </a:pPr>
                      <a:r>
                        <a:rPr lang="ru-RU" sz="800" dirty="0">
                          <a:effectLst/>
                        </a:rPr>
                        <a:t>2.	Повреждение семян не должно превышать 0,6%</a:t>
                      </a:r>
                    </a:p>
                    <a:p>
                      <a:pPr>
                        <a:lnSpc>
                          <a:spcPct val="115000"/>
                        </a:lnSpc>
                        <a:spcAft>
                          <a:spcPts val="0"/>
                        </a:spcAft>
                      </a:pPr>
                      <a:r>
                        <a:rPr lang="ru-RU" sz="800" dirty="0">
                          <a:effectLst/>
                        </a:rPr>
                        <a:t>3.	Глубина заделки семян не должна отклоняться более чем на ±15%</a:t>
                      </a:r>
                    </a:p>
                    <a:p>
                      <a:pPr>
                        <a:lnSpc>
                          <a:spcPct val="115000"/>
                        </a:lnSpc>
                        <a:spcAft>
                          <a:spcPts val="0"/>
                        </a:spcAft>
                      </a:pPr>
                      <a:r>
                        <a:rPr lang="ru-RU" sz="800" dirty="0">
                          <a:effectLst/>
                        </a:rPr>
                        <a:t>4.	Поворотные полосы должны быть засеяны</a:t>
                      </a:r>
                    </a:p>
                    <a:p>
                      <a:pPr>
                        <a:lnSpc>
                          <a:spcPct val="115000"/>
                        </a:lnSpc>
                        <a:spcAft>
                          <a:spcPts val="0"/>
                        </a:spcAft>
                      </a:pPr>
                      <a:r>
                        <a:rPr lang="ru-RU" sz="800" kern="50" dirty="0">
                          <a:effectLst/>
                        </a:rPr>
                        <a:t>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dirty="0">
                          <a:effectLst/>
                        </a:rPr>
                        <a:t>1.	При подкормке отклонение фактической нормы внесения удобрений от заданной не более ±15%</a:t>
                      </a:r>
                    </a:p>
                    <a:p>
                      <a:pPr>
                        <a:lnSpc>
                          <a:spcPct val="115000"/>
                        </a:lnSpc>
                        <a:spcAft>
                          <a:spcPts val="0"/>
                        </a:spcAft>
                      </a:pPr>
                      <a:r>
                        <a:rPr lang="ru-RU" sz="800" dirty="0">
                          <a:effectLst/>
                        </a:rPr>
                        <a:t>2.	Глубина увлажнения не менее 30 см</a:t>
                      </a:r>
                    </a:p>
                    <a:p>
                      <a:pPr>
                        <a:lnSpc>
                          <a:spcPct val="115000"/>
                        </a:lnSpc>
                        <a:spcAft>
                          <a:spcPts val="0"/>
                        </a:spcAft>
                      </a:pPr>
                      <a:r>
                        <a:rPr lang="ru-RU" sz="800" dirty="0">
                          <a:effectLst/>
                        </a:rPr>
                        <a:t>3.	С наливной водой должны вноситься минеральные удобрения.</a:t>
                      </a:r>
                    </a:p>
                    <a:p>
                      <a:pPr>
                        <a:lnSpc>
                          <a:spcPct val="115000"/>
                        </a:lnSpc>
                        <a:spcAft>
                          <a:spcPts val="0"/>
                        </a:spcAft>
                      </a:pPr>
                      <a:r>
                        <a:rPr lang="ru-RU" sz="800" kern="50" dirty="0">
                          <a:effectLst/>
                        </a:rPr>
                        <a:t> </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c>
                  <a:txBody>
                    <a:bodyPr/>
                    <a:lstStyle/>
                    <a:p>
                      <a:pPr>
                        <a:lnSpc>
                          <a:spcPct val="115000"/>
                        </a:lnSpc>
                        <a:spcAft>
                          <a:spcPts val="0"/>
                        </a:spcAft>
                      </a:pPr>
                      <a:r>
                        <a:rPr lang="ru-RU" sz="800" dirty="0">
                          <a:effectLst/>
                        </a:rPr>
                        <a:t>1.	Отклонение от средней высоты среза не должно превышать ±1 см</a:t>
                      </a:r>
                    </a:p>
                    <a:p>
                      <a:pPr>
                        <a:lnSpc>
                          <a:spcPct val="115000"/>
                        </a:lnSpc>
                        <a:spcAft>
                          <a:spcPts val="0"/>
                        </a:spcAft>
                      </a:pPr>
                      <a:r>
                        <a:rPr lang="ru-RU" sz="800" dirty="0">
                          <a:effectLst/>
                        </a:rPr>
                        <a:t>2.	.Чистота зерна быть не ниже 96 %</a:t>
                      </a:r>
                    </a:p>
                    <a:p>
                      <a:pPr>
                        <a:lnSpc>
                          <a:spcPct val="115000"/>
                        </a:lnSpc>
                        <a:spcAft>
                          <a:spcPts val="0"/>
                        </a:spcAft>
                      </a:pPr>
                      <a:r>
                        <a:rPr lang="ru-RU" sz="800" dirty="0">
                          <a:effectLst/>
                        </a:rPr>
                        <a:t>3.	дробление семенного зерна не более 1 %</a:t>
                      </a:r>
                    </a:p>
                    <a:p>
                      <a:pPr>
                        <a:lnSpc>
                          <a:spcPct val="115000"/>
                        </a:lnSpc>
                        <a:spcAft>
                          <a:spcPts val="0"/>
                        </a:spcAft>
                      </a:pPr>
                      <a:r>
                        <a:rPr lang="ru-RU" sz="800" dirty="0">
                          <a:effectLst/>
                        </a:rPr>
                        <a:t>4.	При раздельной уборке стебли не должны ложиться на поверхность поля</a:t>
                      </a:r>
                    </a:p>
                    <a:p>
                      <a:pPr>
                        <a:lnSpc>
                          <a:spcPct val="115000"/>
                        </a:lnSpc>
                        <a:spcAft>
                          <a:spcPts val="0"/>
                        </a:spcAft>
                      </a:pPr>
                      <a:r>
                        <a:rPr lang="ru-RU" sz="800" dirty="0">
                          <a:effectLst/>
                        </a:rPr>
                        <a:t>5.	Соблюдение сроков уборки</a:t>
                      </a:r>
                    </a:p>
                    <a:p>
                      <a:pPr>
                        <a:lnSpc>
                          <a:spcPct val="115000"/>
                        </a:lnSpc>
                        <a:spcAft>
                          <a:spcPts val="0"/>
                        </a:spcAft>
                      </a:pPr>
                      <a:r>
                        <a:rPr lang="ru-RU" sz="800" dirty="0">
                          <a:effectLst/>
                        </a:rPr>
                        <a:t>6.	Потеря зерна допускается не более 0.5%</a:t>
                      </a:r>
                      <a:endParaRPr lang="ru-RU" sz="800" dirty="0">
                        <a:effectLst/>
                        <a:latin typeface="Times New Roman" panose="02020603050405020304" pitchFamily="18" charset="0"/>
                        <a:ea typeface="SimSun" panose="02010600030101010101" pitchFamily="2" charset="-122"/>
                        <a:cs typeface="Times New Roman" panose="02020603050405020304" pitchFamily="18" charset="0"/>
                      </a:endParaRPr>
                    </a:p>
                  </a:txBody>
                  <a:tcPr marL="1211" marR="1211" marT="0" marB="0" anchor="ctr"/>
                </a:tc>
              </a:tr>
            </a:tbl>
          </a:graphicData>
        </a:graphic>
      </p:graphicFrame>
      <p:sp>
        <p:nvSpPr>
          <p:cNvPr id="5" name="Rectangle 1"/>
          <p:cNvSpPr>
            <a:spLocks noChangeArrowheads="1"/>
          </p:cNvSpPr>
          <p:nvPr/>
        </p:nvSpPr>
        <p:spPr bwMode="auto">
          <a:xfrm>
            <a:off x="-46469848" y="205436"/>
            <a:ext cx="1042059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ru-RU" altLang="ru-RU"/>
              <a:t>Технологическая карта</a:t>
            </a:r>
          </a:p>
        </p:txBody>
      </p:sp>
    </p:spTree>
    <p:extLst>
      <p:ext uri="{BB962C8B-B14F-4D97-AF65-F5344CB8AC3E}">
        <p14:creationId xmlns:p14="http://schemas.microsoft.com/office/powerpoint/2010/main" val="40189411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Ротационная таблица</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200088689"/>
              </p:ext>
            </p:extLst>
          </p:nvPr>
        </p:nvGraphicFramePr>
        <p:xfrm>
          <a:off x="646111" y="1853250"/>
          <a:ext cx="10823995" cy="4355045"/>
        </p:xfrm>
        <a:graphic>
          <a:graphicData uri="http://schemas.openxmlformats.org/drawingml/2006/table">
            <a:tbl>
              <a:tblPr firstRow="1" firstCol="1" bandRow="1">
                <a:tableStyleId>{5C22544A-7EE6-4342-B048-85BDC9FD1C3A}</a:tableStyleId>
              </a:tblPr>
              <a:tblGrid>
                <a:gridCol w="1770390">
                  <a:extLst>
                    <a:ext uri="{9D8B030D-6E8A-4147-A177-3AD203B41FA5}">
                      <a16:colId xmlns:a16="http://schemas.microsoft.com/office/drawing/2014/main" xmlns="" val="3143001198"/>
                    </a:ext>
                  </a:extLst>
                </a:gridCol>
                <a:gridCol w="1770390">
                  <a:extLst>
                    <a:ext uri="{9D8B030D-6E8A-4147-A177-3AD203B41FA5}">
                      <a16:colId xmlns:a16="http://schemas.microsoft.com/office/drawing/2014/main" xmlns="" val="2466157682"/>
                    </a:ext>
                  </a:extLst>
                </a:gridCol>
                <a:gridCol w="1697910">
                  <a:extLst>
                    <a:ext uri="{9D8B030D-6E8A-4147-A177-3AD203B41FA5}">
                      <a16:colId xmlns:a16="http://schemas.microsoft.com/office/drawing/2014/main" xmlns="" val="3323430658"/>
                    </a:ext>
                  </a:extLst>
                </a:gridCol>
                <a:gridCol w="1697910">
                  <a:extLst>
                    <a:ext uri="{9D8B030D-6E8A-4147-A177-3AD203B41FA5}">
                      <a16:colId xmlns:a16="http://schemas.microsoft.com/office/drawing/2014/main" xmlns="" val="402420160"/>
                    </a:ext>
                  </a:extLst>
                </a:gridCol>
                <a:gridCol w="1436693">
                  <a:extLst>
                    <a:ext uri="{9D8B030D-6E8A-4147-A177-3AD203B41FA5}">
                      <a16:colId xmlns:a16="http://schemas.microsoft.com/office/drawing/2014/main" xmlns="" val="3390632136"/>
                    </a:ext>
                  </a:extLst>
                </a:gridCol>
                <a:gridCol w="1308237">
                  <a:extLst>
                    <a:ext uri="{9D8B030D-6E8A-4147-A177-3AD203B41FA5}">
                      <a16:colId xmlns:a16="http://schemas.microsoft.com/office/drawing/2014/main" xmlns="" val="1329364627"/>
                    </a:ext>
                  </a:extLst>
                </a:gridCol>
                <a:gridCol w="1142465">
                  <a:extLst>
                    <a:ext uri="{9D8B030D-6E8A-4147-A177-3AD203B41FA5}">
                      <a16:colId xmlns:a16="http://schemas.microsoft.com/office/drawing/2014/main" xmlns="" val="3553704977"/>
                    </a:ext>
                  </a:extLst>
                </a:gridCol>
              </a:tblGrid>
              <a:tr h="943841">
                <a:tc rowSpan="2">
                  <a:txBody>
                    <a:bodyPr/>
                    <a:lstStyle/>
                    <a:p>
                      <a:pPr algn="ctr">
                        <a:lnSpc>
                          <a:spcPct val="115000"/>
                        </a:lnSpc>
                        <a:spcAft>
                          <a:spcPts val="1200"/>
                        </a:spcAft>
                      </a:pPr>
                      <a:r>
                        <a:rPr lang="ru-RU" sz="1400" b="1" dirty="0">
                          <a:effectLst/>
                        </a:rPr>
                        <a:t>№</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gridSpan="5">
                  <a:txBody>
                    <a:bodyPr/>
                    <a:lstStyle/>
                    <a:p>
                      <a:pPr algn="ctr">
                        <a:lnSpc>
                          <a:spcPct val="115000"/>
                        </a:lnSpc>
                        <a:spcAft>
                          <a:spcPts val="1200"/>
                        </a:spcAft>
                      </a:pPr>
                      <a:r>
                        <a:rPr lang="ru-RU" sz="1400" b="1">
                          <a:effectLst/>
                        </a:rPr>
                        <a:t>Первая ротация</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a:txBody>
                    <a:bodyPr/>
                    <a:lstStyle/>
                    <a:p>
                      <a:pPr algn="ctr">
                        <a:lnSpc>
                          <a:spcPct val="115000"/>
                        </a:lnSpc>
                        <a:spcAft>
                          <a:spcPts val="1200"/>
                        </a:spcAft>
                      </a:pPr>
                      <a:r>
                        <a:rPr lang="ru-RU" sz="1400" b="1">
                          <a:effectLst/>
                        </a:rPr>
                        <a:t>Вторая</a:t>
                      </a:r>
                    </a:p>
                    <a:p>
                      <a:pPr algn="ctr">
                        <a:lnSpc>
                          <a:spcPct val="115000"/>
                        </a:lnSpc>
                        <a:spcAft>
                          <a:spcPts val="1200"/>
                        </a:spcAft>
                      </a:pPr>
                      <a:r>
                        <a:rPr lang="ru-RU" sz="1400" b="1">
                          <a:effectLst/>
                        </a:rPr>
                        <a:t>ротация</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1220196355"/>
                  </a:ext>
                </a:extLst>
              </a:tr>
              <a:tr h="331904">
                <a:tc vMerge="1">
                  <a:txBody>
                    <a:bodyPr/>
                    <a:lstStyle/>
                    <a:p>
                      <a:endParaRPr lang="ru-RU"/>
                    </a:p>
                  </a:txBody>
                  <a:tcPr/>
                </a:tc>
                <a:tc>
                  <a:txBody>
                    <a:bodyPr/>
                    <a:lstStyle/>
                    <a:p>
                      <a:pPr algn="ctr">
                        <a:lnSpc>
                          <a:spcPct val="115000"/>
                        </a:lnSpc>
                        <a:spcAft>
                          <a:spcPts val="1200"/>
                        </a:spcAft>
                      </a:pPr>
                      <a:r>
                        <a:rPr lang="ru-RU" sz="1400" b="1">
                          <a:effectLst/>
                        </a:rPr>
                        <a:t>2019</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2020</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2021</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2022</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2023</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2024</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479171833"/>
                  </a:ext>
                </a:extLst>
              </a:tr>
              <a:tr h="686849">
                <a:tc>
                  <a:txBody>
                    <a:bodyPr/>
                    <a:lstStyle/>
                    <a:p>
                      <a:pPr algn="ctr">
                        <a:lnSpc>
                          <a:spcPct val="115000"/>
                        </a:lnSpc>
                        <a:spcAft>
                          <a:spcPts val="1200"/>
                        </a:spcAft>
                      </a:pPr>
                      <a:r>
                        <a:rPr lang="ru-RU" sz="1400" b="1">
                          <a:effectLst/>
                        </a:rPr>
                        <a:t>1</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Пар</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00FFFF"/>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Пшеница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Тимофеевка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8B0000"/>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Пар</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266812296"/>
                  </a:ext>
                </a:extLst>
              </a:tr>
              <a:tr h="686849">
                <a:tc>
                  <a:txBody>
                    <a:bodyPr/>
                    <a:lstStyle/>
                    <a:p>
                      <a:pPr algn="ctr">
                        <a:lnSpc>
                          <a:spcPct val="115000"/>
                        </a:lnSpc>
                        <a:spcAft>
                          <a:spcPts val="1200"/>
                        </a:spcAft>
                      </a:pPr>
                      <a:r>
                        <a:rPr lang="ru-RU" sz="1400" b="1">
                          <a:effectLst/>
                        </a:rPr>
                        <a:t>2</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8B0000"/>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Пар</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00FFFF"/>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Пшеница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Тимофеевка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8B0000"/>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224688532"/>
                  </a:ext>
                </a:extLst>
              </a:tr>
              <a:tr h="686849">
                <a:tc>
                  <a:txBody>
                    <a:bodyPr/>
                    <a:lstStyle/>
                    <a:p>
                      <a:pPr algn="ctr">
                        <a:lnSpc>
                          <a:spcPct val="115000"/>
                        </a:lnSpc>
                        <a:spcAft>
                          <a:spcPts val="1200"/>
                        </a:spcAft>
                      </a:pPr>
                      <a:r>
                        <a:rPr lang="ru-RU" sz="1400" b="1">
                          <a:effectLst/>
                        </a:rPr>
                        <a:t>3</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a:effectLst/>
                        </a:rPr>
                        <a:t>Тимофеевка</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8B0000"/>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Пар</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00FFFF"/>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a:effectLst/>
                        </a:rPr>
                        <a:t>Пшеница</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Тимофеевка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4253800915"/>
                  </a:ext>
                </a:extLst>
              </a:tr>
              <a:tr h="686849">
                <a:tc>
                  <a:txBody>
                    <a:bodyPr/>
                    <a:lstStyle/>
                    <a:p>
                      <a:pPr algn="ctr">
                        <a:lnSpc>
                          <a:spcPct val="115000"/>
                        </a:lnSpc>
                        <a:spcAft>
                          <a:spcPts val="1200"/>
                        </a:spcAft>
                      </a:pPr>
                      <a:r>
                        <a:rPr lang="ru-RU" sz="1400" b="1">
                          <a:effectLst/>
                        </a:rPr>
                        <a:t>4</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Пшеница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Тимофеевка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8B0000"/>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Пар</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00FFFF"/>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Пшеница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033562269"/>
                  </a:ext>
                </a:extLst>
              </a:tr>
              <a:tr h="331904">
                <a:tc>
                  <a:txBody>
                    <a:bodyPr/>
                    <a:lstStyle/>
                    <a:p>
                      <a:pPr algn="ctr">
                        <a:lnSpc>
                          <a:spcPct val="115000"/>
                        </a:lnSpc>
                        <a:spcAft>
                          <a:spcPts val="1200"/>
                        </a:spcAft>
                      </a:pPr>
                      <a:r>
                        <a:rPr lang="ru-RU" sz="1400" b="1">
                          <a:effectLst/>
                        </a:rPr>
                        <a:t>5</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00FFFF"/>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Пшеница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Тимофеевка</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8B0000"/>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a:effectLst/>
                        </a:rPr>
                        <a:t>Пар</a:t>
                      </a:r>
                      <a:endParaRPr lang="ru-RU" sz="1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15000"/>
                        </a:lnSpc>
                        <a:spcAft>
                          <a:spcPts val="1200"/>
                        </a:spcAft>
                      </a:pPr>
                      <a:r>
                        <a:rPr lang="ru-RU" sz="1400" b="1" dirty="0" smtClean="0">
                          <a:effectLst/>
                          <a:highlight>
                            <a:srgbClr val="00FFFF"/>
                          </a:highlight>
                          <a:latin typeface="+mn-lt"/>
                          <a:ea typeface="+mn-ea"/>
                          <a:cs typeface="+mn-cs"/>
                        </a:rPr>
                        <a:t>ячмень</a:t>
                      </a:r>
                      <a:endParaRPr lang="ru-RU" sz="1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776674583"/>
                  </a:ext>
                </a:extLst>
              </a:tr>
            </a:tbl>
          </a:graphicData>
        </a:graphic>
      </p:graphicFrame>
    </p:spTree>
    <p:extLst>
      <p:ext uri="{BB962C8B-B14F-4D97-AF65-F5344CB8AC3E}">
        <p14:creationId xmlns:p14="http://schemas.microsoft.com/office/powerpoint/2010/main" val="362757685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sz="3600" dirty="0">
                <a:latin typeface="Times New Roman" panose="02020603050405020304" pitchFamily="18" charset="0"/>
                <a:cs typeface="Times New Roman" panose="02020603050405020304" pitchFamily="18" charset="0"/>
              </a:rPr>
              <a:t>II</a:t>
            </a:r>
            <a:r>
              <a:rPr lang="ru-RU" sz="3600" dirty="0" smtClean="0">
                <a:latin typeface="Times New Roman" panose="02020603050405020304" pitchFamily="18" charset="0"/>
                <a:cs typeface="Times New Roman" panose="02020603050405020304" pitchFamily="18" charset="0"/>
              </a:rPr>
              <a:t>. Технологическая </a:t>
            </a:r>
            <a:r>
              <a:rPr lang="ru-RU" sz="3600" dirty="0">
                <a:latin typeface="Times New Roman" panose="02020603050405020304" pitchFamily="18" charset="0"/>
                <a:cs typeface="Times New Roman" panose="02020603050405020304" pitchFamily="18" charset="0"/>
              </a:rPr>
              <a:t>часть</a:t>
            </a:r>
            <a:br>
              <a:rPr lang="ru-RU" sz="3600" dirty="0">
                <a:latin typeface="Times New Roman" panose="02020603050405020304" pitchFamily="18" charset="0"/>
                <a:cs typeface="Times New Roman" panose="02020603050405020304" pitchFamily="18" charset="0"/>
              </a:rPr>
            </a:br>
            <a:r>
              <a:rPr lang="ru-RU" sz="3600" dirty="0">
                <a:latin typeface="Times New Roman" panose="02020603050405020304" pitchFamily="18" charset="0"/>
                <a:cs typeface="Times New Roman" panose="02020603050405020304" pitchFamily="18" charset="0"/>
              </a:rPr>
              <a:t>Технология </a:t>
            </a:r>
            <a:r>
              <a:rPr lang="ru-RU" sz="3600" dirty="0" smtClean="0">
                <a:latin typeface="Times New Roman" panose="02020603050405020304" pitchFamily="18" charset="0"/>
                <a:cs typeface="Times New Roman" panose="02020603050405020304" pitchFamily="18" charset="0"/>
              </a:rPr>
              <a:t>посева </a:t>
            </a:r>
            <a:r>
              <a:rPr lang="ru-RU" sz="3600" dirty="0">
                <a:latin typeface="Times New Roman" panose="02020603050405020304" pitchFamily="18" charset="0"/>
                <a:cs typeface="Times New Roman" panose="02020603050405020304" pitchFamily="18" charset="0"/>
              </a:rPr>
              <a:t>для </a:t>
            </a:r>
            <a:r>
              <a:rPr lang="ru-RU" sz="3600" dirty="0" smtClean="0">
                <a:latin typeface="Times New Roman" panose="02020603050405020304" pitchFamily="18" charset="0"/>
                <a:cs typeface="Times New Roman" panose="02020603050405020304" pitchFamily="18" charset="0"/>
              </a:rPr>
              <a:t> ячменя</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2181255"/>
            <a:ext cx="8946541" cy="4195481"/>
          </a:xfrm>
        </p:spPr>
        <p:txBody>
          <a:bodyPr/>
          <a:lstStyle/>
          <a:p>
            <a:pPr marL="0" indent="0">
              <a:buNone/>
            </a:pPr>
            <a:r>
              <a:rPr lang="ru-RU" sz="3600" dirty="0" smtClean="0">
                <a:latin typeface="Times New Roman" panose="02020603050405020304" pitchFamily="18" charset="0"/>
                <a:cs typeface="Times New Roman" panose="02020603050405020304" pitchFamily="18" charset="0"/>
              </a:rPr>
              <a:t>Условия работы</a:t>
            </a:r>
          </a:p>
          <a:p>
            <a:pPr marL="0" indent="0">
              <a:buNone/>
            </a:pPr>
            <a:r>
              <a:rPr lang="ru-RU" sz="3600" dirty="0" smtClean="0">
                <a:latin typeface="Times New Roman" panose="02020603050405020304" pitchFamily="18" charset="0"/>
                <a:cs typeface="Times New Roman" panose="02020603050405020304" pitchFamily="18" charset="0"/>
              </a:rPr>
              <a:t>Длина поля 4000м</a:t>
            </a:r>
          </a:p>
          <a:p>
            <a:pPr marL="0" indent="0">
              <a:buNone/>
            </a:pPr>
            <a:r>
              <a:rPr lang="ru-RU" sz="3600" dirty="0" smtClean="0">
                <a:latin typeface="Times New Roman" panose="02020603050405020304" pitchFamily="18" charset="0"/>
                <a:cs typeface="Times New Roman" panose="02020603050405020304" pitchFamily="18" charset="0"/>
              </a:rPr>
              <a:t>Ширина поля 4000м</a:t>
            </a:r>
          </a:p>
          <a:p>
            <a:pPr marL="0" indent="0">
              <a:buNone/>
            </a:pPr>
            <a:r>
              <a:rPr lang="ru-RU" sz="3600" dirty="0" smtClean="0">
                <a:latin typeface="Times New Roman" panose="02020603050405020304" pitchFamily="18" charset="0"/>
                <a:cs typeface="Times New Roman" panose="02020603050405020304" pitchFamily="18" charset="0"/>
              </a:rPr>
              <a:t>Ширина поворотной полосы 30м.</a:t>
            </a:r>
          </a:p>
          <a:p>
            <a:endParaRPr lang="ru-RU" dirty="0">
              <a:solidFill>
                <a:schemeClr val="bg1"/>
              </a:solidFill>
            </a:endParaRPr>
          </a:p>
          <a:p>
            <a:endParaRPr lang="ru-RU" dirty="0"/>
          </a:p>
        </p:txBody>
      </p:sp>
    </p:spTree>
    <p:extLst>
      <p:ext uri="{BB962C8B-B14F-4D97-AF65-F5344CB8AC3E}">
        <p14:creationId xmlns:p14="http://schemas.microsoft.com/office/powerpoint/2010/main" val="33581491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Агротехнические требования</a:t>
            </a:r>
            <a:endParaRPr lang="ru-RU" dirty="0"/>
          </a:p>
        </p:txBody>
      </p:sp>
      <p:sp>
        <p:nvSpPr>
          <p:cNvPr id="3" name="Объект 2"/>
          <p:cNvSpPr>
            <a:spLocks noGrp="1"/>
          </p:cNvSpPr>
          <p:nvPr>
            <p:ph idx="1"/>
          </p:nvPr>
        </p:nvSpPr>
        <p:spPr>
          <a:xfrm>
            <a:off x="336884" y="1315454"/>
            <a:ext cx="11855116" cy="5542546"/>
          </a:xfrm>
        </p:spPr>
        <p:txBody>
          <a:bodyPr>
            <a:normAutofit/>
          </a:bodyPr>
          <a:lstStyle/>
          <a:p>
            <a:r>
              <a:rPr lang="ru-RU" sz="2400" b="1" dirty="0" smtClean="0"/>
              <a:t> </a:t>
            </a:r>
            <a:r>
              <a:rPr lang="ru-RU" sz="2400" dirty="0"/>
              <a:t>Отклонение от заданной нормы высева семян не должно превышать ± </a:t>
            </a:r>
            <a:r>
              <a:rPr lang="ru-RU" sz="2400" dirty="0" smtClean="0"/>
              <a:t>3</a:t>
            </a:r>
          </a:p>
          <a:p>
            <a:r>
              <a:rPr lang="ru-RU" sz="2400" dirty="0"/>
              <a:t> Средняя неравномерность высева семян в рядках, то есть отдельными высевающими аппаратами не должно превышать ± </a:t>
            </a:r>
            <a:r>
              <a:rPr lang="ru-RU" sz="2400" dirty="0" smtClean="0"/>
              <a:t>3</a:t>
            </a:r>
            <a:r>
              <a:rPr lang="ru-RU" sz="2400" dirty="0"/>
              <a:t>.</a:t>
            </a:r>
            <a:endParaRPr lang="ru-RU" sz="2400" dirty="0" smtClean="0"/>
          </a:p>
          <a:p>
            <a:r>
              <a:rPr lang="ru-RU" sz="2400" dirty="0"/>
              <a:t>Повреждение семян при севе зерновых культур рабочими органами </a:t>
            </a:r>
            <a:r>
              <a:rPr lang="ru-RU" sz="2400" dirty="0" smtClean="0"/>
              <a:t>посевных </a:t>
            </a:r>
            <a:r>
              <a:rPr lang="ru-RU" sz="2400" dirty="0"/>
              <a:t>машин не должно превышать 0,3</a:t>
            </a:r>
            <a:r>
              <a:rPr lang="ru-RU" sz="2400" dirty="0" smtClean="0"/>
              <a:t>%.</a:t>
            </a:r>
          </a:p>
          <a:p>
            <a:r>
              <a:rPr lang="ru-RU" sz="2400" dirty="0"/>
              <a:t>Глубина заделки семян не должна отклоняться более чем на </a:t>
            </a:r>
            <a:r>
              <a:rPr lang="ru-RU" sz="2400" i="1" dirty="0"/>
              <a:t>±</a:t>
            </a:r>
            <a:r>
              <a:rPr lang="ru-RU" sz="2400" dirty="0"/>
              <a:t>15%, что примерно составляет для зерновых колосовых ± 1 см, кукурузы ± 2 см, сахарной свеклы ± 0,5 см</a:t>
            </a:r>
            <a:r>
              <a:rPr lang="ru-RU" sz="2400" dirty="0" smtClean="0"/>
              <a:t>.</a:t>
            </a:r>
          </a:p>
          <a:p>
            <a:r>
              <a:rPr lang="ru-RU" sz="2400" dirty="0"/>
              <a:t>При посеве не допускаются огрехи и перекрытия, а также на поверхности поля </a:t>
            </a:r>
            <a:r>
              <a:rPr lang="ru-RU" sz="2400" dirty="0" err="1"/>
              <a:t>незаделанные</a:t>
            </a:r>
            <a:r>
              <a:rPr lang="ru-RU" sz="2400" dirty="0"/>
              <a:t> семена</a:t>
            </a:r>
            <a:r>
              <a:rPr lang="ru-RU" sz="2400" dirty="0" smtClean="0"/>
              <a:t>.</a:t>
            </a:r>
          </a:p>
          <a:p>
            <a:r>
              <a:rPr lang="ru-RU" sz="2400" dirty="0"/>
              <a:t>Поворотные полосы должны быть засеяны.</a:t>
            </a:r>
            <a:endParaRPr lang="ru-RU" sz="2400" b="1" dirty="0" smtClean="0"/>
          </a:p>
        </p:txBody>
      </p:sp>
    </p:spTree>
    <p:extLst>
      <p:ext uri="{BB962C8B-B14F-4D97-AF65-F5344CB8AC3E}">
        <p14:creationId xmlns:p14="http://schemas.microsoft.com/office/powerpoint/2010/main" val="33526980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600" dirty="0" smtClean="0"/>
              <a:t>Технические характеристики МТЗ-82</a:t>
            </a:r>
            <a:endParaRPr lang="ru-RU" sz="36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2999282630"/>
              </p:ext>
            </p:extLst>
          </p:nvPr>
        </p:nvGraphicFramePr>
        <p:xfrm>
          <a:off x="158496" y="1322469"/>
          <a:ext cx="11740896" cy="5535531"/>
        </p:xfrm>
        <a:graphic>
          <a:graphicData uri="http://schemas.openxmlformats.org/drawingml/2006/table">
            <a:tbl>
              <a:tblPr>
                <a:tableStyleId>{5C22544A-7EE6-4342-B048-85BDC9FD1C3A}</a:tableStyleId>
              </a:tblPr>
              <a:tblGrid>
                <a:gridCol w="387937">
                  <a:extLst>
                    <a:ext uri="{9D8B030D-6E8A-4147-A177-3AD203B41FA5}">
                      <a16:colId xmlns:a16="http://schemas.microsoft.com/office/drawing/2014/main" xmlns="" val="2828399613"/>
                    </a:ext>
                  </a:extLst>
                </a:gridCol>
                <a:gridCol w="8609759">
                  <a:extLst>
                    <a:ext uri="{9D8B030D-6E8A-4147-A177-3AD203B41FA5}">
                      <a16:colId xmlns:a16="http://schemas.microsoft.com/office/drawing/2014/main" xmlns="" val="3511694745"/>
                    </a:ext>
                  </a:extLst>
                </a:gridCol>
                <a:gridCol w="2743200">
                  <a:extLst>
                    <a:ext uri="{9D8B030D-6E8A-4147-A177-3AD203B41FA5}">
                      <a16:colId xmlns:a16="http://schemas.microsoft.com/office/drawing/2014/main" xmlns="" val="4287512461"/>
                    </a:ext>
                  </a:extLst>
                </a:gridCol>
              </a:tblGrid>
              <a:tr h="272060">
                <a:tc>
                  <a:txBody>
                    <a:bodyPr/>
                    <a:lstStyle/>
                    <a:p>
                      <a:pPr>
                        <a:lnSpc>
                          <a:spcPct val="115000"/>
                        </a:lnSpc>
                        <a:spcAft>
                          <a:spcPts val="1000"/>
                        </a:spcAft>
                      </a:pPr>
                      <a:r>
                        <a:rPr lang="ru-RU" sz="800" dirty="0">
                          <a:effectLst/>
                        </a:rPr>
                        <a:t> </a:t>
                      </a:r>
                      <a:endParaRPr lang="ru-RU" sz="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57785">
                        <a:lnSpc>
                          <a:spcPct val="115000"/>
                        </a:lnSpc>
                        <a:spcAft>
                          <a:spcPts val="1000"/>
                        </a:spcAft>
                      </a:pPr>
                      <a:r>
                        <a:rPr lang="ru-RU" sz="1600" kern="50" dirty="0">
                          <a:effectLst/>
                        </a:rPr>
                        <a:t>Масса конструкционная, кг</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dirty="0">
                          <a:effectLst/>
                        </a:rPr>
                        <a:t>3750</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2002573957"/>
                  </a:ext>
                </a:extLst>
              </a:tr>
              <a:tr h="272060">
                <a:tc>
                  <a:txBody>
                    <a:bodyPr/>
                    <a:lstStyle/>
                    <a:p>
                      <a:pPr>
                        <a:lnSpc>
                          <a:spcPct val="115000"/>
                        </a:lnSpc>
                        <a:spcAft>
                          <a:spcPts val="1000"/>
                        </a:spcAft>
                      </a:pPr>
                      <a:r>
                        <a:rPr lang="ru-RU" sz="800">
                          <a:effectLst/>
                        </a:rPr>
                        <a:t> </a:t>
                      </a:r>
                      <a:endParaRPr lang="ru-RU"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57785">
                        <a:lnSpc>
                          <a:spcPct val="115000"/>
                        </a:lnSpc>
                        <a:spcAft>
                          <a:spcPts val="1000"/>
                        </a:spcAft>
                      </a:pPr>
                      <a:r>
                        <a:rPr lang="ru-RU" sz="1600" kern="50" dirty="0">
                          <a:effectLst/>
                        </a:rPr>
                        <a:t>Масса в состоянии отгрузки с завода, кг</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3850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940427330"/>
                  </a:ext>
                </a:extLst>
              </a:tr>
              <a:tr h="272060">
                <a:tc>
                  <a:txBody>
                    <a:bodyPr/>
                    <a:lstStyle/>
                    <a:p>
                      <a:pPr>
                        <a:lnSpc>
                          <a:spcPct val="115000"/>
                        </a:lnSpc>
                        <a:spcAft>
                          <a:spcPts val="1000"/>
                        </a:spcAft>
                      </a:pPr>
                      <a:r>
                        <a:rPr lang="ru-RU" sz="800">
                          <a:effectLst/>
                        </a:rPr>
                        <a:t> </a:t>
                      </a:r>
                      <a:endParaRPr lang="ru-RU" sz="8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57785">
                        <a:lnSpc>
                          <a:spcPct val="115000"/>
                        </a:lnSpc>
                        <a:spcAft>
                          <a:spcPts val="1000"/>
                        </a:spcAft>
                      </a:pPr>
                      <a:r>
                        <a:rPr lang="ru-RU" sz="1600" kern="50" dirty="0">
                          <a:effectLst/>
                        </a:rPr>
                        <a:t>Масса эксплуатационная, кг</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4000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2535260964"/>
                  </a:ext>
                </a:extLst>
              </a:tr>
              <a:tr h="272060">
                <a:tc rowSpan="12">
                  <a:txBody>
                    <a:bodyPr/>
                    <a:lstStyle/>
                    <a:p>
                      <a:pPr>
                        <a:lnSpc>
                          <a:spcPct val="115000"/>
                        </a:lnSpc>
                        <a:spcAft>
                          <a:spcPts val="1000"/>
                        </a:spcAft>
                      </a:pPr>
                      <a:r>
                        <a:rPr lang="ru-RU" sz="800" kern="50">
                          <a:effectLst/>
                        </a:rPr>
                        <a:t> </a:t>
                      </a:r>
                      <a:endParaRPr lang="ru-RU" sz="8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57785">
                        <a:lnSpc>
                          <a:spcPct val="115000"/>
                        </a:lnSpc>
                        <a:spcAft>
                          <a:spcPts val="1000"/>
                        </a:spcAft>
                      </a:pPr>
                      <a:r>
                        <a:rPr lang="ru-RU" sz="1600" kern="50" dirty="0">
                          <a:effectLst/>
                        </a:rPr>
                        <a:t>Масса максимально допустимая (полная), кг</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6500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1841784634"/>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База,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2450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3111744816"/>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Габаритные размеры: длина,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3930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2498976258"/>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Габаритные размеры: ширина,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1970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1966758903"/>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Габаритные размеры: высота,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2800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1043793595"/>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Колея по передним колесам (</a:t>
                      </a:r>
                      <a:r>
                        <a:rPr lang="ru-RU" sz="1600" kern="50" dirty="0" err="1">
                          <a:effectLst/>
                        </a:rPr>
                        <a:t>минимал</a:t>
                      </a:r>
                      <a:r>
                        <a:rPr lang="ru-RU" sz="1600" kern="50" dirty="0">
                          <a:effectLst/>
                        </a:rPr>
                        <a:t>),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1430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97374271"/>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Колея по передним колесам (максимум),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1990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1944146632"/>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Колея по задним колесам (</a:t>
                      </a:r>
                      <a:r>
                        <a:rPr lang="ru-RU" sz="1600" kern="50" dirty="0" err="1">
                          <a:effectLst/>
                        </a:rPr>
                        <a:t>минимал</a:t>
                      </a:r>
                      <a:r>
                        <a:rPr lang="ru-RU" sz="1600" kern="50" dirty="0">
                          <a:effectLst/>
                        </a:rPr>
                        <a:t>),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1400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2878820812"/>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Колея по задним колесам (максимум),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2100</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2705049802"/>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Наименьший радиус поворота, 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4,5</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551549408"/>
                  </a:ext>
                </a:extLst>
              </a:tr>
              <a:tr h="632895">
                <a:tc vMerge="1">
                  <a:txBody>
                    <a:bodyPr/>
                    <a:lstStyle/>
                    <a:p>
                      <a:endParaRPr lang="ru-RU"/>
                    </a:p>
                  </a:txBody>
                  <a:tcPr/>
                </a:tc>
                <a:tc>
                  <a:txBody>
                    <a:bodyPr/>
                    <a:lstStyle/>
                    <a:p>
                      <a:pPr marL="57785">
                        <a:lnSpc>
                          <a:spcPct val="115000"/>
                        </a:lnSpc>
                        <a:spcAft>
                          <a:spcPts val="1000"/>
                        </a:spcAft>
                      </a:pPr>
                      <a:r>
                        <a:rPr lang="ru-RU" sz="1600" kern="50" dirty="0">
                          <a:effectLst/>
                        </a:rPr>
                        <a:t>Агротехнический просвет трактора под рукавами передних и задних полуосей, </a:t>
                      </a:r>
                    </a:p>
                    <a:p>
                      <a:pPr marL="57785">
                        <a:lnSpc>
                          <a:spcPct val="115000"/>
                        </a:lnSpc>
                        <a:spcAft>
                          <a:spcPts val="1000"/>
                        </a:spcAft>
                      </a:pPr>
                      <a:r>
                        <a:rPr lang="ru-RU" sz="1600" kern="50" dirty="0">
                          <a:effectLst/>
                        </a:rPr>
                        <a:t>не менее, мм</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a:effectLst/>
                        </a:rPr>
                        <a:t>645</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2943563500"/>
                  </a:ext>
                </a:extLst>
              </a:tr>
              <a:tr h="272060">
                <a:tc vMerge="1">
                  <a:txBody>
                    <a:bodyPr/>
                    <a:lstStyle/>
                    <a:p>
                      <a:endParaRPr lang="ru-RU"/>
                    </a:p>
                  </a:txBody>
                  <a:tcPr/>
                </a:tc>
                <a:tc>
                  <a:txBody>
                    <a:bodyPr/>
                    <a:lstStyle/>
                    <a:p>
                      <a:pPr marL="57785">
                        <a:lnSpc>
                          <a:spcPct val="115000"/>
                        </a:lnSpc>
                        <a:spcAft>
                          <a:spcPts val="1000"/>
                        </a:spcAft>
                      </a:pPr>
                      <a:r>
                        <a:rPr lang="ru-RU" sz="1600" kern="50" dirty="0">
                          <a:effectLst/>
                        </a:rPr>
                        <a:t>Размеры шин передних колес</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dirty="0">
                          <a:effectLst/>
                        </a:rPr>
                        <a:t>11,2-20</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3232233431"/>
                  </a:ext>
                </a:extLst>
              </a:tr>
              <a:tr h="520415">
                <a:tc>
                  <a:txBody>
                    <a:bodyPr/>
                    <a:lstStyle/>
                    <a:p>
                      <a:pPr>
                        <a:lnSpc>
                          <a:spcPct val="115000"/>
                        </a:lnSpc>
                        <a:spcAft>
                          <a:spcPts val="1000"/>
                        </a:spcAft>
                      </a:pPr>
                      <a:r>
                        <a:rPr lang="ru-RU" sz="800" kern="50">
                          <a:effectLst/>
                        </a:rPr>
                        <a:t> </a:t>
                      </a:r>
                      <a:endParaRPr lang="ru-RU" sz="8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a:lnSpc>
                          <a:spcPct val="115000"/>
                        </a:lnSpc>
                        <a:spcAft>
                          <a:spcPts val="1000"/>
                        </a:spcAft>
                      </a:pPr>
                      <a:r>
                        <a:rPr lang="ru-RU" sz="1600" kern="50">
                          <a:effectLst/>
                        </a:rPr>
                        <a:t>Размеры шин задних колес</a:t>
                      </a:r>
                      <a:endParaRPr lang="ru-RU" sz="1600" kern="5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tc>
                  <a:txBody>
                    <a:bodyPr/>
                    <a:lstStyle/>
                    <a:p>
                      <a:pPr marL="180340" algn="r">
                        <a:lnSpc>
                          <a:spcPct val="115000"/>
                        </a:lnSpc>
                        <a:spcAft>
                          <a:spcPts val="1000"/>
                        </a:spcAft>
                      </a:pPr>
                      <a:r>
                        <a:rPr lang="ru-RU" sz="1600" kern="50" dirty="0">
                          <a:effectLst/>
                        </a:rPr>
                        <a:t>15,5 R38</a:t>
                      </a:r>
                      <a:endParaRPr lang="ru-RU" sz="1600" kern="50" dirty="0">
                        <a:effectLst/>
                        <a:latin typeface="Calibri" panose="020F0502020204030204" pitchFamily="34" charset="0"/>
                        <a:ea typeface="SimSun" panose="02010600030101010101" pitchFamily="2" charset="-122"/>
                        <a:cs typeface="Tahoma" panose="020B0604030504040204" pitchFamily="34" charset="0"/>
                      </a:endParaRPr>
                    </a:p>
                  </a:txBody>
                  <a:tcPr marL="13382" marR="13382" marT="13382" marB="13382" anchor="ctr"/>
                </a:tc>
                <a:extLst>
                  <a:ext uri="{0D108BD9-81ED-4DB2-BD59-A6C34878D82A}">
                    <a16:rowId xmlns:a16="http://schemas.microsoft.com/office/drawing/2014/main" xmlns="" val="1253475785"/>
                  </a:ext>
                </a:extLst>
              </a:tr>
            </a:tbl>
          </a:graphicData>
        </a:graphic>
      </p:graphicFrame>
    </p:spTree>
    <p:extLst>
      <p:ext uri="{BB962C8B-B14F-4D97-AF65-F5344CB8AC3E}">
        <p14:creationId xmlns:p14="http://schemas.microsoft.com/office/powerpoint/2010/main" val="2178588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Технические характеристика СЗП3-6</a:t>
            </a:r>
            <a:endParaRPr lang="ru-RU" dirty="0"/>
          </a:p>
        </p:txBody>
      </p:sp>
      <p:pic>
        <p:nvPicPr>
          <p:cNvPr id="2050" name="Picture 2" descr="C:\Users\Егор\YandexDisk\Скриншоты\2019-06-16_22-24-43.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96513" y="1389887"/>
            <a:ext cx="7189470" cy="5323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29496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Подготовка поля</a:t>
            </a:r>
            <a:endParaRPr lang="ru-RU" dirty="0"/>
          </a:p>
        </p:txBody>
      </p:sp>
      <p:sp>
        <p:nvSpPr>
          <p:cNvPr id="3" name="Объект 2"/>
          <p:cNvSpPr>
            <a:spLocks noGrp="1"/>
          </p:cNvSpPr>
          <p:nvPr>
            <p:ph idx="1"/>
          </p:nvPr>
        </p:nvSpPr>
        <p:spPr>
          <a:xfrm>
            <a:off x="188912" y="1667907"/>
            <a:ext cx="4591635" cy="4195481"/>
          </a:xfrm>
        </p:spPr>
        <p:txBody>
          <a:bodyPr>
            <a:normAutofit/>
          </a:bodyPr>
          <a:lstStyle/>
          <a:p>
            <a:r>
              <a:rPr lang="ru-RU" dirty="0"/>
              <a:t>1.Освободить поле от препятствий</a:t>
            </a:r>
          </a:p>
          <a:p>
            <a:r>
              <a:rPr lang="ru-RU" dirty="0"/>
              <a:t>2.Сделать разметку поля:</a:t>
            </a:r>
          </a:p>
          <a:p>
            <a:r>
              <a:rPr lang="ru-RU" dirty="0"/>
              <a:t>     </a:t>
            </a:r>
            <a:r>
              <a:rPr lang="ru-RU" dirty="0" err="1"/>
              <a:t>а.Длина</a:t>
            </a:r>
            <a:endParaRPr lang="ru-RU" dirty="0"/>
          </a:p>
          <a:p>
            <a:r>
              <a:rPr lang="ru-RU" dirty="0"/>
              <a:t>     </a:t>
            </a:r>
            <a:r>
              <a:rPr lang="ru-RU" dirty="0" err="1"/>
              <a:t>б.Ширина</a:t>
            </a:r>
            <a:endParaRPr lang="ru-RU" dirty="0"/>
          </a:p>
          <a:p>
            <a:r>
              <a:rPr lang="ru-RU" dirty="0"/>
              <a:t>     </a:t>
            </a:r>
            <a:r>
              <a:rPr lang="ru-RU" dirty="0" err="1"/>
              <a:t>в.поворотные</a:t>
            </a:r>
            <a:r>
              <a:rPr lang="ru-RU" dirty="0"/>
              <a:t> полосы</a:t>
            </a:r>
          </a:p>
          <a:p>
            <a:r>
              <a:rPr lang="ru-RU" dirty="0"/>
              <a:t>     </a:t>
            </a:r>
            <a:r>
              <a:rPr lang="ru-RU" dirty="0" err="1"/>
              <a:t>г.Середина</a:t>
            </a:r>
            <a:endParaRPr lang="ru-RU" dirty="0"/>
          </a:p>
          <a:p>
            <a:r>
              <a:rPr lang="ru-RU" dirty="0"/>
              <a:t>3</a:t>
            </a:r>
            <a:r>
              <a:rPr lang="ru-RU" dirty="0" smtClean="0"/>
              <a:t>.Разбить </a:t>
            </a:r>
            <a:r>
              <a:rPr lang="ru-RU" dirty="0"/>
              <a:t>поле на загоны</a:t>
            </a:r>
          </a:p>
          <a:p>
            <a:endParaRPr lang="ru-RU" dirty="0"/>
          </a:p>
        </p:txBody>
      </p:sp>
    </p:spTree>
    <p:extLst>
      <p:ext uri="{BB962C8B-B14F-4D97-AF65-F5344CB8AC3E}">
        <p14:creationId xmlns:p14="http://schemas.microsoft.com/office/powerpoint/2010/main" val="8606556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Способ движения</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348471" y="1683668"/>
            <a:ext cx="5704539" cy="4765257"/>
          </a:xfrm>
        </p:spPr>
      </p:pic>
      <p:sp>
        <p:nvSpPr>
          <p:cNvPr id="5" name="TextBox 4"/>
          <p:cNvSpPr txBox="1"/>
          <p:nvPr/>
        </p:nvSpPr>
        <p:spPr>
          <a:xfrm>
            <a:off x="597397" y="1683669"/>
            <a:ext cx="4295446" cy="2677656"/>
          </a:xfrm>
          <a:prstGeom prst="rect">
            <a:avLst/>
          </a:prstGeom>
          <a:noFill/>
        </p:spPr>
        <p:txBody>
          <a:bodyPr wrap="square" rtlCol="0">
            <a:spAutoFit/>
          </a:bodyPr>
          <a:lstStyle/>
          <a:p>
            <a:r>
              <a:rPr lang="ru-RU" sz="2800" dirty="0" smtClean="0"/>
              <a:t>При выполнении операции </a:t>
            </a:r>
          </a:p>
          <a:p>
            <a:r>
              <a:rPr lang="ru-RU" sz="2800" dirty="0" smtClean="0"/>
              <a:t>«посев» я выбираю</a:t>
            </a:r>
          </a:p>
          <a:p>
            <a:r>
              <a:rPr lang="ru-RU" sz="2800" dirty="0" smtClean="0"/>
              <a:t>Челночный способ движения</a:t>
            </a:r>
          </a:p>
          <a:p>
            <a:r>
              <a:rPr lang="ru-RU" sz="2800" dirty="0" smtClean="0"/>
              <a:t>МТА.</a:t>
            </a:r>
            <a:endParaRPr lang="ru-RU" sz="2800" dirty="0"/>
          </a:p>
        </p:txBody>
      </p:sp>
    </p:spTree>
    <p:extLst>
      <p:ext uri="{BB962C8B-B14F-4D97-AF65-F5344CB8AC3E}">
        <p14:creationId xmlns:p14="http://schemas.microsoft.com/office/powerpoint/2010/main" val="37016991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Оценка качества</a:t>
            </a:r>
            <a:endParaRPr lang="ru-RU" dirty="0"/>
          </a:p>
        </p:txBody>
      </p:sp>
      <p:sp>
        <p:nvSpPr>
          <p:cNvPr id="3" name="Объект 2"/>
          <p:cNvSpPr>
            <a:spLocks noGrp="1"/>
          </p:cNvSpPr>
          <p:nvPr>
            <p:ph idx="1"/>
          </p:nvPr>
        </p:nvSpPr>
        <p:spPr>
          <a:xfrm>
            <a:off x="160421" y="1283368"/>
            <a:ext cx="10299031" cy="5261811"/>
          </a:xfrm>
        </p:spPr>
        <p:txBody>
          <a:bodyPr/>
          <a:lstStyle/>
          <a:p>
            <a:r>
              <a:rPr lang="ru-RU" dirty="0"/>
              <a:t>1 Посевная годность семян составляет 98%</a:t>
            </a:r>
          </a:p>
          <a:p>
            <a:r>
              <a:rPr lang="ru-RU" dirty="0"/>
              <a:t>2 Очистка, сортировка и протравливание проведено правильно</a:t>
            </a:r>
          </a:p>
          <a:p>
            <a:r>
              <a:rPr lang="ru-RU" dirty="0"/>
              <a:t>3 Для озимых проводим посадку за 50-60 дней до мороза , для яровых при физической спелости земли</a:t>
            </a:r>
          </a:p>
          <a:p>
            <a:r>
              <a:rPr lang="ru-RU" dirty="0"/>
              <a:t>4 Отклонение от заданной нормы высева семян не должно превышать ± 3,</a:t>
            </a:r>
          </a:p>
          <a:p>
            <a:r>
              <a:rPr lang="ru-RU" dirty="0"/>
              <a:t>5 Глубина заделки семян не должна отклоняться более чем на ±15%</a:t>
            </a:r>
          </a:p>
          <a:p>
            <a:r>
              <a:rPr lang="ru-RU" dirty="0"/>
              <a:t>6 отклонения от равномерной посадки которой от заданной лежат в пределах ±4 %</a:t>
            </a:r>
          </a:p>
          <a:p>
            <a:endParaRPr lang="ru-RU" dirty="0"/>
          </a:p>
        </p:txBody>
      </p:sp>
    </p:spTree>
    <p:extLst>
      <p:ext uri="{BB962C8B-B14F-4D97-AF65-F5344CB8AC3E}">
        <p14:creationId xmlns:p14="http://schemas.microsoft.com/office/powerpoint/2010/main" val="26904036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a:t>Охрана труда и техника безопасности</a:t>
            </a:r>
          </a:p>
        </p:txBody>
      </p:sp>
      <p:sp>
        <p:nvSpPr>
          <p:cNvPr id="3" name="Объект 2"/>
          <p:cNvSpPr>
            <a:spLocks noGrp="1"/>
          </p:cNvSpPr>
          <p:nvPr>
            <p:ph idx="1"/>
          </p:nvPr>
        </p:nvSpPr>
        <p:spPr>
          <a:xfrm>
            <a:off x="224590" y="1853248"/>
            <a:ext cx="11069052" cy="4395151"/>
          </a:xfrm>
        </p:spPr>
        <p:txBody>
          <a:bodyPr>
            <a:normAutofit fontScale="70000" lnSpcReduction="20000"/>
          </a:bodyPr>
          <a:lstStyle/>
          <a:p>
            <a:r>
              <a:rPr lang="ru-RU" dirty="0"/>
              <a:t>При неправильном хранении и применении некоторых минеральных удобрений они представляют большую опасность. Так, хранение аммиачной селитры вместе с органическими материалами (торфом, соломой, жмыхом, опилками и др.) может быть причиной взрыва. Смесь селитры с древесным углем самовоспламеняется, а бумажные мешки из-под аммиачной селитры загораются под действием солнечных лучей. Выделяющийся из аммиачной селитры аммиак в смеси с воздухом взрывоопасен.</a:t>
            </a:r>
          </a:p>
          <a:p>
            <a:r>
              <a:rPr lang="ru-RU" dirty="0"/>
              <a:t>Попадание на кожу жидкого аммиака вызывает ожог, в глаза — слепоту, а вдыхание паров аммиака высокой концентрации может привести к летальному исходу.</a:t>
            </a:r>
          </a:p>
          <a:p>
            <a:r>
              <a:rPr lang="ru-RU" dirty="0"/>
              <a:t>Некоторые виды минеральных удобрений (суперфосфат, хлористый калий, аммофос и т. д.) вызывают раздражение слизистой оболочки носа.</a:t>
            </a:r>
          </a:p>
          <a:p>
            <a:r>
              <a:rPr lang="ru-RU" dirty="0"/>
              <a:t>При транспортировке жидкого аммиака и аммиачной воды нужно ежедневно проверять техническое состояние автоцистерн, обращая особое внимание на плотность закрытия всех вентилей, заглушек, показания манометра, уровень жидкости. Каждый автомобиль или трактор, транспортирующий цистерну, должен быть оснащен двумя углекисло-бром этиловыми огнетушителями, цепочкой для заземления, бачком с водой (не менее 10 л), искрогасителем на выпускной трубе. Во время движения транспорта запрещается курить.</a:t>
            </a:r>
          </a:p>
          <a:p>
            <a:endParaRPr lang="ru-RU" dirty="0"/>
          </a:p>
        </p:txBody>
      </p:sp>
    </p:spTree>
    <p:extLst>
      <p:ext uri="{BB962C8B-B14F-4D97-AF65-F5344CB8AC3E}">
        <p14:creationId xmlns:p14="http://schemas.microsoft.com/office/powerpoint/2010/main" val="30850484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t>Содержание</a:t>
            </a:r>
            <a:endParaRPr lang="ru-RU" dirty="0"/>
          </a:p>
        </p:txBody>
      </p:sp>
      <p:sp>
        <p:nvSpPr>
          <p:cNvPr id="3" name="Объект 2"/>
          <p:cNvSpPr>
            <a:spLocks noGrp="1"/>
          </p:cNvSpPr>
          <p:nvPr>
            <p:ph idx="1"/>
          </p:nvPr>
        </p:nvSpPr>
        <p:spPr>
          <a:xfrm>
            <a:off x="144380" y="994610"/>
            <a:ext cx="11758862" cy="5863389"/>
          </a:xfrm>
        </p:spPr>
        <p:txBody>
          <a:bodyPr>
            <a:normAutofit fontScale="85000" lnSpcReduction="20000"/>
          </a:bodyPr>
          <a:lstStyle/>
          <a:p>
            <a:r>
              <a:rPr lang="ru-RU" sz="2600" dirty="0" smtClean="0"/>
              <a:t>Введение</a:t>
            </a:r>
          </a:p>
          <a:p>
            <a:r>
              <a:rPr lang="ru-RU" sz="2600" dirty="0" smtClean="0"/>
              <a:t>Аналитическая часть. Обзор технологии возделывания</a:t>
            </a:r>
          </a:p>
          <a:p>
            <a:r>
              <a:rPr lang="ru-RU" sz="2600" dirty="0" smtClean="0"/>
              <a:t>Значение культуры ячмень</a:t>
            </a:r>
          </a:p>
          <a:p>
            <a:r>
              <a:rPr lang="ru-RU" sz="2600" dirty="0" smtClean="0"/>
              <a:t>Морфологические особенности</a:t>
            </a:r>
          </a:p>
          <a:p>
            <a:r>
              <a:rPr lang="ru-RU" sz="2600" dirty="0" smtClean="0"/>
              <a:t>Биологические особенности</a:t>
            </a:r>
          </a:p>
          <a:p>
            <a:r>
              <a:rPr lang="ru-RU" sz="2600" dirty="0" smtClean="0"/>
              <a:t>Технологическая карта</a:t>
            </a:r>
          </a:p>
          <a:p>
            <a:r>
              <a:rPr lang="ru-RU" sz="2600" dirty="0" smtClean="0"/>
              <a:t>Ротационная таблица</a:t>
            </a:r>
          </a:p>
          <a:p>
            <a:r>
              <a:rPr lang="ru-RU" sz="2600" dirty="0" smtClean="0"/>
              <a:t>Технологическая часть</a:t>
            </a:r>
            <a:endParaRPr lang="ru-RU" sz="2600" dirty="0"/>
          </a:p>
          <a:p>
            <a:r>
              <a:rPr lang="ru-RU" sz="2600" dirty="0" smtClean="0"/>
              <a:t>Агротехнические требования</a:t>
            </a:r>
          </a:p>
          <a:p>
            <a:r>
              <a:rPr lang="ru-RU" sz="2600" dirty="0" smtClean="0"/>
              <a:t>Комплектование МТА</a:t>
            </a:r>
          </a:p>
          <a:p>
            <a:r>
              <a:rPr lang="ru-RU" sz="2600" dirty="0" smtClean="0"/>
              <a:t>Подготовка поля</a:t>
            </a:r>
          </a:p>
          <a:p>
            <a:r>
              <a:rPr lang="ru-RU" sz="2600" dirty="0" smtClean="0"/>
              <a:t>Способ движения</a:t>
            </a:r>
          </a:p>
          <a:p>
            <a:r>
              <a:rPr lang="ru-RU" sz="2600" dirty="0" smtClean="0"/>
              <a:t>Оценка качества</a:t>
            </a:r>
          </a:p>
          <a:p>
            <a:r>
              <a:rPr lang="ru-RU" sz="2600" dirty="0" smtClean="0"/>
              <a:t>Охрана труда и техника безопасности</a:t>
            </a:r>
          </a:p>
          <a:p>
            <a:r>
              <a:rPr lang="ru-RU" sz="2600" dirty="0" smtClean="0"/>
              <a:t>заключение</a:t>
            </a:r>
          </a:p>
          <a:p>
            <a:r>
              <a:rPr lang="ru-RU" sz="2600" dirty="0" smtClean="0"/>
              <a:t>Список литературы</a:t>
            </a:r>
          </a:p>
          <a:p>
            <a:endParaRPr lang="ru-RU" dirty="0" smtClean="0"/>
          </a:p>
          <a:p>
            <a:endParaRPr lang="ru-RU" dirty="0" smtClean="0"/>
          </a:p>
          <a:p>
            <a:endParaRPr lang="ru-RU" dirty="0" smtClean="0"/>
          </a:p>
          <a:p>
            <a:endParaRPr lang="ru-RU" dirty="0" smtClean="0"/>
          </a:p>
          <a:p>
            <a:endParaRPr lang="ru-RU" dirty="0"/>
          </a:p>
        </p:txBody>
      </p:sp>
    </p:spTree>
    <p:extLst>
      <p:ext uri="{BB962C8B-B14F-4D97-AF65-F5344CB8AC3E}">
        <p14:creationId xmlns:p14="http://schemas.microsoft.com/office/powerpoint/2010/main" val="11325420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заключение</a:t>
            </a:r>
            <a:endParaRPr lang="ru-RU" dirty="0"/>
          </a:p>
        </p:txBody>
      </p:sp>
      <p:sp>
        <p:nvSpPr>
          <p:cNvPr id="3" name="Объект 2"/>
          <p:cNvSpPr>
            <a:spLocks noGrp="1"/>
          </p:cNvSpPr>
          <p:nvPr>
            <p:ph idx="1"/>
          </p:nvPr>
        </p:nvSpPr>
        <p:spPr/>
        <p:txBody>
          <a:bodyPr>
            <a:normAutofit fontScale="92500" lnSpcReduction="20000"/>
          </a:bodyPr>
          <a:lstStyle/>
          <a:p>
            <a:r>
              <a:rPr lang="ru-RU" b="1" dirty="0"/>
              <a:t>	Заключение</a:t>
            </a:r>
          </a:p>
          <a:p>
            <a:r>
              <a:rPr lang="ru-RU" dirty="0"/>
              <a:t>В результате выполнения данного алгоритма, были освоены материалы и проведены расчеты по проектированию операционных технологий, включая выбор трактора и сельхозмашин, соответствующих агротехническим требованиям рассматриваемого </a:t>
            </a:r>
            <a:r>
              <a:rPr lang="ru-RU" dirty="0" err="1"/>
              <a:t>агроприема</a:t>
            </a:r>
            <a:r>
              <a:rPr lang="ru-RU" dirty="0"/>
              <a:t> посев, комплектование агрегата, агротехнические регулировки машин в агрегате, определение эксплуатационной производительности агрегата, внедрение рациональных способов движения агрегатов, обеспечивающих высокие показатели, методы подготовки поля, контроля и оценки качества операций.</a:t>
            </a:r>
          </a:p>
          <a:p>
            <a:r>
              <a:rPr lang="ru-RU" dirty="0"/>
              <a:t>Из предложенных машинно-тракторных агрегатов наиболее эффективными оказались трактор МТЗ-82 и сеялка СЗП-3.6, так как я считаю их более эффективными агрегатами для работы с с/х культурами, а также более экономичными</a:t>
            </a:r>
            <a:r>
              <a:rPr lang="ru-RU" dirty="0" smtClean="0"/>
              <a:t>.</a:t>
            </a:r>
            <a:endParaRPr lang="ru-RU" dirty="0"/>
          </a:p>
        </p:txBody>
      </p:sp>
    </p:spTree>
    <p:extLst>
      <p:ext uri="{BB962C8B-B14F-4D97-AF65-F5344CB8AC3E}">
        <p14:creationId xmlns:p14="http://schemas.microsoft.com/office/powerpoint/2010/main" val="23414442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Литература</a:t>
            </a:r>
            <a:endParaRPr lang="ru-RU" dirty="0"/>
          </a:p>
        </p:txBody>
      </p:sp>
      <p:sp>
        <p:nvSpPr>
          <p:cNvPr id="3" name="Объект 2"/>
          <p:cNvSpPr>
            <a:spLocks noGrp="1"/>
          </p:cNvSpPr>
          <p:nvPr>
            <p:ph idx="1"/>
          </p:nvPr>
        </p:nvSpPr>
        <p:spPr>
          <a:xfrm>
            <a:off x="288758" y="1251284"/>
            <a:ext cx="11566358" cy="5358063"/>
          </a:xfrm>
        </p:spPr>
        <p:txBody>
          <a:bodyPr>
            <a:normAutofit fontScale="92500" lnSpcReduction="10000"/>
          </a:bodyPr>
          <a:lstStyle/>
          <a:p>
            <a:r>
              <a:rPr lang="ru-RU" dirty="0"/>
              <a:t>1.Бубнов В.З., Кузьмин М.В. Эксплуатация машинно-тракторного парка / В.З. Бубнов - М.: </a:t>
            </a:r>
            <a:r>
              <a:rPr lang="ru-RU" dirty="0" err="1"/>
              <a:t>Агропромиздат</a:t>
            </a:r>
            <a:r>
              <a:rPr lang="ru-RU" dirty="0"/>
              <a:t>, 1980</a:t>
            </a:r>
          </a:p>
          <a:p>
            <a:r>
              <a:rPr lang="ru-RU" dirty="0"/>
              <a:t>2. Верещагин Н.И. Организация и технология механизированных работ в растениеводстве, 2014</a:t>
            </a:r>
          </a:p>
          <a:p>
            <a:r>
              <a:rPr lang="ru-RU" dirty="0"/>
              <a:t>3.Иофинов С.А. Справочник по эксплуатации МТП/ С.А. </a:t>
            </a:r>
            <a:r>
              <a:rPr lang="ru-RU" dirty="0" err="1"/>
              <a:t>Иофинов</a:t>
            </a:r>
            <a:r>
              <a:rPr lang="ru-RU" dirty="0"/>
              <a:t>, Е.Ц. Бабенко, Ю.А. Зуев, - М.: </a:t>
            </a:r>
            <a:r>
              <a:rPr lang="ru-RU" dirty="0" err="1"/>
              <a:t>Агропромиздат</a:t>
            </a:r>
            <a:r>
              <a:rPr lang="ru-RU" dirty="0"/>
              <a:t>, 1978</a:t>
            </a:r>
          </a:p>
          <a:p>
            <a:r>
              <a:rPr lang="ru-RU" dirty="0"/>
              <a:t>4. Дробышев А.Н., </a:t>
            </a:r>
            <a:r>
              <a:rPr lang="ru-RU" dirty="0" err="1"/>
              <a:t>Долматов</a:t>
            </a:r>
            <a:r>
              <a:rPr lang="ru-RU" dirty="0"/>
              <a:t> Г.Г., </a:t>
            </a:r>
            <a:r>
              <a:rPr lang="ru-RU" dirty="0" err="1"/>
              <a:t>Гузанов</a:t>
            </a:r>
            <a:r>
              <a:rPr lang="ru-RU" dirty="0"/>
              <a:t> О.В., Организация и технология механизированных работ в сельском хозяйстве, 2005</a:t>
            </a:r>
          </a:p>
          <a:p>
            <a:r>
              <a:rPr lang="ru-RU" dirty="0"/>
              <a:t>5.Коренев Г.В. Интенсивные технологии возделывания сельскохозяйственных культур/ Г.В. Корнеев и др. - </a:t>
            </a:r>
            <a:r>
              <a:rPr lang="ru-RU" dirty="0" err="1"/>
              <a:t>Агропромиздат</a:t>
            </a:r>
            <a:r>
              <a:rPr lang="ru-RU" dirty="0"/>
              <a:t>, 1988</a:t>
            </a:r>
          </a:p>
          <a:p>
            <a:r>
              <a:rPr lang="ru-RU" dirty="0"/>
              <a:t>6. </a:t>
            </a:r>
            <a:r>
              <a:rPr lang="ru-RU" dirty="0" err="1"/>
              <a:t>Тургиев</a:t>
            </a:r>
            <a:r>
              <a:rPr lang="ru-RU" dirty="0"/>
              <a:t> А.К., Охрана труда в сельском хозяйстве, 2013</a:t>
            </a:r>
          </a:p>
          <a:p>
            <a:r>
              <a:rPr lang="ru-RU" dirty="0"/>
              <a:t>7.Оценка качества механизированных работ в полеводстве, - М,: </a:t>
            </a:r>
            <a:r>
              <a:rPr lang="ru-RU" dirty="0" err="1"/>
              <a:t>Россельхозиздат</a:t>
            </a:r>
            <a:r>
              <a:rPr lang="ru-RU" dirty="0"/>
              <a:t>, 1976</a:t>
            </a:r>
          </a:p>
          <a:p>
            <a:r>
              <a:rPr lang="ru-RU" dirty="0"/>
              <a:t>8.Правила производства механизированных работ в полеводстве/ сост. </a:t>
            </a:r>
            <a:r>
              <a:rPr lang="ru-RU" dirty="0" err="1"/>
              <a:t>К.С.Орманжи</a:t>
            </a:r>
            <a:r>
              <a:rPr lang="ru-RU" dirty="0"/>
              <a:t>, - М,: </a:t>
            </a:r>
            <a:r>
              <a:rPr lang="ru-RU" dirty="0" err="1"/>
              <a:t>Россельхозиздат</a:t>
            </a:r>
            <a:r>
              <a:rPr lang="ru-RU" dirty="0"/>
              <a:t>, 1983</a:t>
            </a:r>
          </a:p>
          <a:p>
            <a:endParaRPr lang="ru-RU" dirty="0"/>
          </a:p>
        </p:txBody>
      </p:sp>
    </p:spTree>
    <p:extLst>
      <p:ext uri="{BB962C8B-B14F-4D97-AF65-F5344CB8AC3E}">
        <p14:creationId xmlns:p14="http://schemas.microsoft.com/office/powerpoint/2010/main" val="4278850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8336" y="2534653"/>
            <a:ext cx="11930900" cy="2013669"/>
          </a:xfrm>
        </p:spPr>
        <p:txBody>
          <a:bodyPr>
            <a:normAutofit fontScale="90000"/>
          </a:bodyPr>
          <a:lstStyle/>
          <a:p>
            <a:pPr algn="ctr"/>
            <a:r>
              <a:rPr lang="ru-RU" sz="7200" dirty="0" smtClean="0"/>
              <a:t>Спасибо за внимание!</a:t>
            </a:r>
            <a:endParaRPr lang="ru-RU" sz="7200" dirty="0"/>
          </a:p>
        </p:txBody>
      </p:sp>
    </p:spTree>
    <p:extLst>
      <p:ext uri="{BB962C8B-B14F-4D97-AF65-F5344CB8AC3E}">
        <p14:creationId xmlns:p14="http://schemas.microsoft.com/office/powerpoint/2010/main" val="37856518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Введение</a:t>
            </a:r>
            <a:endParaRPr lang="ru-RU" dirty="0"/>
          </a:p>
        </p:txBody>
      </p:sp>
      <p:sp>
        <p:nvSpPr>
          <p:cNvPr id="3" name="Объект 2"/>
          <p:cNvSpPr>
            <a:spLocks noGrp="1"/>
          </p:cNvSpPr>
          <p:nvPr>
            <p:ph idx="1"/>
          </p:nvPr>
        </p:nvSpPr>
        <p:spPr>
          <a:xfrm>
            <a:off x="354874" y="1690688"/>
            <a:ext cx="10515600" cy="4351338"/>
          </a:xfrm>
        </p:spPr>
        <p:txBody>
          <a:bodyPr>
            <a:normAutofit fontScale="92500" lnSpcReduction="20000"/>
          </a:bodyPr>
          <a:lstStyle/>
          <a:p>
            <a:r>
              <a:rPr lang="ru-RU" dirty="0" smtClean="0"/>
              <a:t>Тему </a:t>
            </a:r>
            <a:r>
              <a:rPr lang="ru-RU" dirty="0"/>
              <a:t>своей работы считаю актуальной, </a:t>
            </a:r>
            <a:r>
              <a:rPr lang="ru-RU" dirty="0" smtClean="0"/>
              <a:t>так как </a:t>
            </a:r>
            <a:r>
              <a:rPr lang="ru-RU" dirty="0"/>
              <a:t>з</a:t>
            </a:r>
            <a:r>
              <a:rPr lang="ru-RU" dirty="0" smtClean="0"/>
              <a:t>ерновые </a:t>
            </a:r>
            <a:r>
              <a:rPr lang="ru-RU" dirty="0"/>
              <a:t>культуры имеют огромное значение как источник важнейших продуктов питания для населения и концентрированных кормов для сельскохозяйственных животных.</a:t>
            </a:r>
            <a:endParaRPr lang="ru-RU" dirty="0" smtClean="0"/>
          </a:p>
          <a:p>
            <a:r>
              <a:rPr lang="ru-RU" dirty="0" smtClean="0"/>
              <a:t>Цели</a:t>
            </a:r>
            <a:r>
              <a:rPr lang="ru-RU" dirty="0"/>
              <a:t>: Разработка интенсивной технологии возделывания и уборки </a:t>
            </a:r>
            <a:r>
              <a:rPr lang="ru-RU" dirty="0" smtClean="0"/>
              <a:t>ячменя </a:t>
            </a:r>
            <a:r>
              <a:rPr lang="ru-RU" dirty="0"/>
              <a:t>с детальной разработкой операции </a:t>
            </a:r>
            <a:r>
              <a:rPr lang="ru-RU" dirty="0" smtClean="0"/>
              <a:t>«посев»</a:t>
            </a:r>
            <a:endParaRPr lang="ru-RU" dirty="0"/>
          </a:p>
          <a:p>
            <a:r>
              <a:rPr lang="ru-RU" dirty="0"/>
              <a:t>Задачи работы:</a:t>
            </a:r>
          </a:p>
          <a:p>
            <a:pPr marL="0" indent="0">
              <a:buNone/>
            </a:pPr>
            <a:r>
              <a:rPr lang="ru-RU" dirty="0" smtClean="0"/>
              <a:t>-разработать </a:t>
            </a:r>
            <a:r>
              <a:rPr lang="ru-RU" dirty="0"/>
              <a:t>технологию возделывания и уборку основных с/х культур</a:t>
            </a:r>
          </a:p>
          <a:p>
            <a:pPr marL="0" indent="0">
              <a:buNone/>
            </a:pPr>
            <a:r>
              <a:rPr lang="ru-RU" dirty="0"/>
              <a:t>-Изучить культуру </a:t>
            </a:r>
            <a:r>
              <a:rPr lang="ru-RU" dirty="0" smtClean="0"/>
              <a:t>ячмень</a:t>
            </a:r>
            <a:endParaRPr lang="ru-RU" dirty="0"/>
          </a:p>
          <a:p>
            <a:pPr marL="0" indent="0">
              <a:buNone/>
            </a:pPr>
            <a:r>
              <a:rPr lang="ru-RU" dirty="0"/>
              <a:t>-Рассмотреть технологию возделывания и уборки </a:t>
            </a:r>
            <a:r>
              <a:rPr lang="ru-RU" dirty="0" smtClean="0"/>
              <a:t>ячменя</a:t>
            </a:r>
            <a:endParaRPr lang="ru-RU" dirty="0"/>
          </a:p>
          <a:p>
            <a:pPr marL="0" indent="0">
              <a:buNone/>
            </a:pPr>
            <a:r>
              <a:rPr lang="ru-RU" dirty="0"/>
              <a:t>-Описание операционно-технологической карты по операции </a:t>
            </a:r>
            <a:r>
              <a:rPr lang="ru-RU" dirty="0" smtClean="0"/>
              <a:t>посев</a:t>
            </a:r>
            <a:endParaRPr lang="ru-RU" dirty="0"/>
          </a:p>
          <a:p>
            <a:pPr marL="0" indent="0">
              <a:buNone/>
            </a:pPr>
            <a:r>
              <a:rPr lang="ru-RU" dirty="0"/>
              <a:t>-Рассмотрение охраны труда и техники безопасности при выполнении с/х работ</a:t>
            </a:r>
          </a:p>
          <a:p>
            <a:endParaRPr lang="ru-RU" dirty="0" smtClean="0"/>
          </a:p>
          <a:p>
            <a:endParaRPr lang="ru-RU" dirty="0"/>
          </a:p>
          <a:p>
            <a:endParaRPr lang="ru-RU" dirty="0"/>
          </a:p>
        </p:txBody>
      </p:sp>
    </p:spTree>
    <p:extLst>
      <p:ext uri="{BB962C8B-B14F-4D97-AF65-F5344CB8AC3E}">
        <p14:creationId xmlns:p14="http://schemas.microsoft.com/office/powerpoint/2010/main" val="8382283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3840" y="1597153"/>
            <a:ext cx="11728704" cy="3277820"/>
          </a:xfrm>
          <a:prstGeom prst="rect">
            <a:avLst/>
          </a:prstGeom>
        </p:spPr>
        <p:txBody>
          <a:bodyPr wrap="square">
            <a:spAutoFit/>
          </a:bodyPr>
          <a:lstStyle/>
          <a:p>
            <a:pPr algn="just">
              <a:lnSpc>
                <a:spcPct val="115000"/>
              </a:lnSpc>
              <a:spcAft>
                <a:spcPts val="1200"/>
              </a:spcAft>
            </a:pP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Сельское хозяйство</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данная отрасль является одной из самых важных, используемой практически во всех странах мира, а также такая отрасль обеспечивает население сырьем и продовольствием. От состояния отрасли зависит продовольственная безопасность государства. С сельским хозяйством прямо или косвенно связаны такие науки, как животноводство, агрономия, растениеводство, мелиорация и т.д. Начиная с 2000 года, такая отрасль начинает становиться единственной отраслью, которая является самой активно развивающейся в стране. Сельское хозяйство производит свыше 12% валового общественного продукта и более 15% национального дохода России, сосредоточивает 15,7% производственных основных фондов. Как следствие нужно уделить внимание возделыванию культуры «Ячмень». Поэтому тему своей работы считаю актуальной, в связи с добычей кормовых трав, скармливания их скоту, для дальнейшей добычи мяса и ведении фермы крупно - рогатого скота, а также для производства для человека в </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целом</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660190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Аналитическая часть.</a:t>
            </a:r>
            <a:br>
              <a:rPr lang="ru-RU" dirty="0" smtClean="0"/>
            </a:br>
            <a:r>
              <a:rPr lang="ru-RU" dirty="0" smtClean="0"/>
              <a:t>Обзор технологии возделывания</a:t>
            </a:r>
            <a:endParaRPr lang="ru-RU" dirty="0"/>
          </a:p>
        </p:txBody>
      </p:sp>
      <p:sp>
        <p:nvSpPr>
          <p:cNvPr id="3" name="Объект 2"/>
          <p:cNvSpPr>
            <a:spLocks noGrp="1"/>
          </p:cNvSpPr>
          <p:nvPr>
            <p:ph idx="1"/>
          </p:nvPr>
        </p:nvSpPr>
        <p:spPr/>
        <p:txBody>
          <a:bodyPr>
            <a:normAutofit fontScale="47500" lnSpcReduction="20000"/>
          </a:bodyPr>
          <a:lstStyle/>
          <a:p>
            <a:r>
              <a:rPr lang="ru-RU" b="1" u="sng" dirty="0"/>
              <a:t>Технология возделывания </a:t>
            </a:r>
            <a:r>
              <a:rPr lang="ru-RU" b="1" dirty="0"/>
              <a:t>- </a:t>
            </a:r>
            <a:r>
              <a:rPr lang="ru-RU" dirty="0"/>
              <a:t>совокупность технологических приемов, способов обработки, изменения состояния или свойств почвы, технических материалов или растений, в определенные моменты, соблюдение последовательности и агротехнических требований.</a:t>
            </a:r>
          </a:p>
          <a:p>
            <a:r>
              <a:rPr lang="ru-RU" b="1" u="sng" dirty="0"/>
              <a:t>Севооборот</a:t>
            </a:r>
            <a:r>
              <a:rPr lang="ru-RU" dirty="0"/>
              <a:t> - научно обоснованное чередование сельскохозяйственных культур и паров во времени и на территории или только во времени.</a:t>
            </a:r>
          </a:p>
          <a:p>
            <a:r>
              <a:rPr lang="ru-RU" b="1" dirty="0"/>
              <a:t>Причины введения севооборота</a:t>
            </a:r>
            <a:endParaRPr lang="ru-RU" dirty="0"/>
          </a:p>
          <a:p>
            <a:r>
              <a:rPr lang="ru-RU" b="1" i="1" dirty="0"/>
              <a:t>Основными причинами являются:</a:t>
            </a:r>
            <a:endParaRPr lang="ru-RU" dirty="0"/>
          </a:p>
          <a:p>
            <a:r>
              <a:rPr lang="ru-RU" b="1" dirty="0"/>
              <a:t>Химические</a:t>
            </a:r>
            <a:r>
              <a:rPr lang="ru-RU" dirty="0"/>
              <a:t> – культуры в процессе своего роста и развития потребляют неодинаковое количество питательных веществ. Зерновые культуры, кукуруза, злаковые травы требуют больше азота, бобовые – фосфора, картофель – калия. При чередовании же более рационально используются питательные вещества, предотвращается одностороннее обеднение почвы элементами питания.</a:t>
            </a:r>
          </a:p>
          <a:p>
            <a:r>
              <a:rPr lang="ru-RU" b="1" dirty="0"/>
              <a:t>Биологические</a:t>
            </a:r>
            <a:r>
              <a:rPr lang="ru-RU" dirty="0"/>
              <a:t> – заключаются в том, что при длительном возделывании различных культур на одном поле отмечается рост засоренности посевов сорняками, вредителями и возбудителями болезней.  </a:t>
            </a:r>
          </a:p>
          <a:p>
            <a:r>
              <a:rPr lang="ru-RU" dirty="0"/>
              <a:t>Различные культуры и приемы их возделывания создают неодинаковые условия для развития сорняков. Озимые и зимующие сорняки приспособились к культуре озимых зерновых. Яровые культуры засоряются яровыми сорняками. Таким образом, при чередовании озимых и яровых культур создаются неблагоприятные условия для произрастания данных групп сорняков.  </a:t>
            </a:r>
          </a:p>
          <a:p>
            <a:r>
              <a:rPr lang="ru-RU" b="1" dirty="0"/>
              <a:t>Физические</a:t>
            </a:r>
            <a:r>
              <a:rPr lang="ru-RU" dirty="0"/>
              <a:t> – обусловлены различным влиянием с.-х. культур на агрофизические свойства почвы (структуру, плотность, строение и мощность пахотного слоя).</a:t>
            </a:r>
          </a:p>
          <a:p>
            <a:r>
              <a:rPr lang="ru-RU" dirty="0"/>
              <a:t>С/х культуры по-разному влияют на структуру почвы. Например, возделывание бобовых культур способствует образованию водопрочных агрегатов. Пропашные же приводят к механическому разрушению структуры почвы.</a:t>
            </a:r>
          </a:p>
          <a:p>
            <a:r>
              <a:rPr lang="ru-RU" b="1" dirty="0"/>
              <a:t>Экономические</a:t>
            </a:r>
            <a:r>
              <a:rPr lang="ru-RU" dirty="0"/>
              <a:t> – обусловлены тем, что в результате повышения урожайности культур в севообороте по сравнению с повторными и бессменными посевами увеличивается выход продукции с 1 га севооборотной площади в денежном выражении, повышается чистый доход, снижается себестоимость продукции. В севообороте более рационально и эффективно используется рабочая сила и с/х техника.</a:t>
            </a:r>
          </a:p>
          <a:p>
            <a:r>
              <a:rPr lang="ru-RU" b="1" dirty="0"/>
              <a:t>Виды севооборота:</a:t>
            </a:r>
            <a:endParaRPr lang="ru-RU" dirty="0"/>
          </a:p>
          <a:p>
            <a:r>
              <a:rPr lang="ru-RU" b="1" dirty="0"/>
              <a:t>Полевой</a:t>
            </a:r>
            <a:r>
              <a:rPr lang="ru-RU" dirty="0"/>
              <a:t> – более 50% площади отводится для выращивания зерновых, картофельных, свеклы, моркови и т.д. (человеку)</a:t>
            </a:r>
          </a:p>
          <a:p>
            <a:r>
              <a:rPr lang="ru-RU" b="1" dirty="0"/>
              <a:t>Кормовой</a:t>
            </a:r>
            <a:r>
              <a:rPr lang="ru-RU" dirty="0"/>
              <a:t> – для выращивания кормовых культур (скоту)</a:t>
            </a:r>
          </a:p>
          <a:p>
            <a:r>
              <a:rPr lang="ru-RU" b="1" dirty="0"/>
              <a:t>Специальные</a:t>
            </a:r>
            <a:r>
              <a:rPr lang="ru-RU" dirty="0"/>
              <a:t> – для выращивания культур, требующие специальных условий (плодовые деревья, чай и т.п.)</a:t>
            </a:r>
          </a:p>
          <a:p>
            <a:endParaRPr lang="ru-RU" dirty="0"/>
          </a:p>
        </p:txBody>
      </p:sp>
    </p:spTree>
    <p:extLst>
      <p:ext uri="{BB962C8B-B14F-4D97-AF65-F5344CB8AC3E}">
        <p14:creationId xmlns:p14="http://schemas.microsoft.com/office/powerpoint/2010/main" val="22119612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6719" y="329184"/>
            <a:ext cx="11375137" cy="1272943"/>
          </a:xfrm>
        </p:spPr>
        <p:txBody>
          <a:bodyPr/>
          <a:lstStyle/>
          <a:p>
            <a:r>
              <a:rPr lang="en-US" b="1" dirty="0" smtClean="0">
                <a:solidFill>
                  <a:schemeClr val="bg1"/>
                </a:solidFill>
                <a:latin typeface="Times New Roman" pitchFamily="18" charset="0"/>
                <a:cs typeface="Times New Roman" pitchFamily="18" charset="0"/>
              </a:rPr>
              <a:t>I</a:t>
            </a:r>
            <a:r>
              <a:rPr lang="ru-RU" b="1" dirty="0" smtClean="0">
                <a:solidFill>
                  <a:schemeClr val="bg1"/>
                </a:solidFill>
                <a:latin typeface="Times New Roman" pitchFamily="18" charset="0"/>
                <a:cs typeface="Times New Roman" pitchFamily="18" charset="0"/>
              </a:rPr>
              <a:t>. </a:t>
            </a:r>
            <a:r>
              <a:rPr lang="ru-RU" b="1" dirty="0" smtClean="0">
                <a:solidFill>
                  <a:srgbClr val="FF0000"/>
                </a:solidFill>
                <a:latin typeface="Times New Roman" pitchFamily="18" charset="0"/>
                <a:cs typeface="Times New Roman" pitchFamily="18" charset="0"/>
              </a:rPr>
              <a:t>Значение культуры ячмень</a:t>
            </a:r>
            <a:r>
              <a:rPr lang="ru-RU" b="1" dirty="0" smtClean="0">
                <a:solidFill>
                  <a:schemeClr val="bg1"/>
                </a:solidFill>
                <a:latin typeface="Times New Roman" pitchFamily="18" charset="0"/>
                <a:cs typeface="Times New Roman" pitchFamily="18" charset="0"/>
              </a:rPr>
              <a:t>.</a:t>
            </a:r>
            <a:endParaRPr lang="ru-RU" b="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243922" y="1408639"/>
            <a:ext cx="11704157" cy="5991414"/>
          </a:xfrm>
        </p:spPr>
        <p:txBody>
          <a:bodyPr>
            <a:normAutofit/>
          </a:bodyPr>
          <a:lstStyle/>
          <a:p>
            <a:pPr>
              <a:buNone/>
            </a:pPr>
            <a:r>
              <a:rPr lang="ru-RU" dirty="0"/>
              <a:t> </a:t>
            </a:r>
            <a:r>
              <a:rPr lang="ru-RU" sz="2400" b="1" u="sng" dirty="0" err="1"/>
              <a:t>Ячме́нь</a:t>
            </a:r>
            <a:r>
              <a:rPr lang="ru-RU" sz="2400" dirty="0"/>
              <a:t> </a:t>
            </a:r>
            <a:r>
              <a:rPr lang="ru-RU" sz="2400" dirty="0" smtClean="0"/>
              <a:t> </a:t>
            </a:r>
            <a:r>
              <a:rPr lang="ru-RU" sz="2400" dirty="0"/>
              <a:t>— род однолетних и многолетних травянистых растений семейства злаков. Исследователи склонны считать его предком дикий ячмень, который сохранился до наших дней. Средняя урожайность зерна 15-30 ц с 1 га, наивысшая 45-65ц.</a:t>
            </a:r>
            <a:endParaRPr lang="ru-RU" sz="2800" dirty="0"/>
          </a:p>
          <a:p>
            <a:pPr>
              <a:buNone/>
            </a:pPr>
            <a:endParaRPr lang="ru-RU" sz="2800" b="1" dirty="0">
              <a:latin typeface="Times New Roman" pitchFamily="18" charset="0"/>
              <a:cs typeface="Times New Roman" pitchFamily="18" charset="0"/>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37376" y="3230880"/>
            <a:ext cx="5462015" cy="36271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9681558"/>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 y="572628"/>
            <a:ext cx="10972800" cy="1029499"/>
          </a:xfrm>
        </p:spPr>
        <p:txBody>
          <a:bodyPr/>
          <a:lstStyle/>
          <a:p>
            <a:pPr algn="ctr"/>
            <a:r>
              <a:rPr lang="ru-RU" b="1" dirty="0" err="1" smtClean="0">
                <a:solidFill>
                  <a:schemeClr val="bg1"/>
                </a:solidFill>
                <a:latin typeface="Times New Roman" pitchFamily="18" charset="0"/>
                <a:cs typeface="Times New Roman" pitchFamily="18" charset="0"/>
              </a:rPr>
              <a:t>Значеы</a:t>
            </a:r>
            <a:endParaRPr lang="ru-RU" b="1" dirty="0">
              <a:solidFill>
                <a:schemeClr val="bg1"/>
              </a:solidFill>
              <a:latin typeface="Times New Roman" pitchFamily="18" charset="0"/>
              <a:cs typeface="Times New Roman" pitchFamily="18" charset="0"/>
            </a:endParaRPr>
          </a:p>
        </p:txBody>
      </p:sp>
      <p:sp>
        <p:nvSpPr>
          <p:cNvPr id="3" name="Содержимое 2"/>
          <p:cNvSpPr>
            <a:spLocks noGrp="1"/>
          </p:cNvSpPr>
          <p:nvPr>
            <p:ph idx="1"/>
          </p:nvPr>
        </p:nvSpPr>
        <p:spPr>
          <a:xfrm>
            <a:off x="243923" y="1408639"/>
            <a:ext cx="11370562" cy="4446729"/>
          </a:xfrm>
        </p:spPr>
        <p:txBody>
          <a:bodyPr>
            <a:normAutofit/>
          </a:bodyPr>
          <a:lstStyle/>
          <a:p>
            <a:pPr>
              <a:buNone/>
            </a:pPr>
            <a:r>
              <a:rPr lang="ru-RU" dirty="0" smtClean="0">
                <a:latin typeface="Times New Roman" pitchFamily="18" charset="0"/>
                <a:cs typeface="Times New Roman" pitchFamily="18" charset="0"/>
              </a:rPr>
              <a:t> </a:t>
            </a:r>
            <a:endParaRPr lang="ru-RU" sz="2400" b="1" dirty="0">
              <a:latin typeface="Times New Roman" pitchFamily="18" charset="0"/>
              <a:cs typeface="Times New Roman" pitchFamily="18" charset="0"/>
            </a:endParaRPr>
          </a:p>
        </p:txBody>
      </p:sp>
      <p:sp>
        <p:nvSpPr>
          <p:cNvPr id="4" name="Прямоугольник 3"/>
          <p:cNvSpPr/>
          <p:nvPr/>
        </p:nvSpPr>
        <p:spPr>
          <a:xfrm>
            <a:off x="487680" y="1451182"/>
            <a:ext cx="10960608" cy="4801314"/>
          </a:xfrm>
          <a:prstGeom prst="rect">
            <a:avLst/>
          </a:prstGeom>
        </p:spPr>
        <p:txBody>
          <a:bodyPr wrap="square">
            <a:spAutoFit/>
          </a:bodyPr>
          <a:lstStyle/>
          <a:p>
            <a:pPr marL="285750" indent="-285750">
              <a:buFont typeface="Arial" pitchFamily="34" charset="0"/>
              <a:buChar char="•"/>
            </a:pPr>
            <a:r>
              <a:rPr lang="ru-RU" b="1" dirty="0"/>
              <a:t>Продовольственное значение </a:t>
            </a:r>
            <a:endParaRPr lang="ru-RU" dirty="0"/>
          </a:p>
          <a:p>
            <a:r>
              <a:rPr lang="ru-RU" dirty="0"/>
              <a:t>Из зерна ячменя вырабатывают перловую и ячневую крупы, ячменную муку, добавляемую </a:t>
            </a:r>
            <a:r>
              <a:rPr lang="ru-RU" i="1" dirty="0"/>
              <a:t>к </a:t>
            </a:r>
            <a:r>
              <a:rPr lang="ru-RU" dirty="0"/>
              <a:t>пшеничной при выпечке специальных сортов хлеба</a:t>
            </a:r>
          </a:p>
          <a:p>
            <a:r>
              <a:rPr lang="ru-RU" dirty="0"/>
              <a:t>углеводов 65 %, воды 13 %, белка 12 %, клетчатки 5, 5 %, зольных элементов 3 %, жира 2 %</a:t>
            </a:r>
          </a:p>
          <a:p>
            <a:pPr marL="285750" indent="-285750">
              <a:buFont typeface="Arial" pitchFamily="34" charset="0"/>
              <a:buChar char="•"/>
            </a:pPr>
            <a:r>
              <a:rPr lang="ru-RU" b="1" dirty="0"/>
              <a:t>Кормовое значение 	</a:t>
            </a:r>
            <a:endParaRPr lang="ru-RU" dirty="0"/>
          </a:p>
          <a:p>
            <a:r>
              <a:rPr lang="ru-RU" dirty="0"/>
              <a:t>концентрированный корм для скота</a:t>
            </a:r>
          </a:p>
          <a:p>
            <a:r>
              <a:rPr lang="ru-RU" dirty="0"/>
              <a:t>(К концентрированным кормам относятся зерновые корма и побочные продукты переработки зерна и масличных семян, такие корма отличаются высокой питательностью и содержат до 16% воды и до 15% клетчатки, перевариваются они в пределах 70—90%. Общая питательность концентрированных кормов 0,7—1,3 корм. ед. в 1 кг.)</a:t>
            </a:r>
          </a:p>
          <a:p>
            <a:pPr marL="285750" indent="-285750">
              <a:buFont typeface="Arial" pitchFamily="34" charset="0"/>
              <a:buChar char="•"/>
            </a:pPr>
            <a:r>
              <a:rPr lang="ru-RU" b="1" dirty="0"/>
              <a:t>Техническое значение</a:t>
            </a:r>
            <a:r>
              <a:rPr lang="ru-RU" dirty="0"/>
              <a:t> </a:t>
            </a:r>
          </a:p>
          <a:p>
            <a:r>
              <a:rPr lang="ru-RU" dirty="0"/>
              <a:t>Продукты, извлекаемые из зерна ячменя в форме солодовых вытяжек (</a:t>
            </a:r>
            <a:r>
              <a:rPr lang="ru-RU" dirty="0" err="1"/>
              <a:t>мальцэкстракты</a:t>
            </a:r>
            <a:r>
              <a:rPr lang="ru-RU" dirty="0"/>
              <a:t>), находят применение в текстильном, кондитерском и фармацевтическом производствах.</a:t>
            </a:r>
          </a:p>
          <a:p>
            <a:pPr marL="285750" indent="-285750">
              <a:buFont typeface="Arial" pitchFamily="34" charset="0"/>
              <a:buChar char="•"/>
            </a:pPr>
            <a:r>
              <a:rPr lang="ru-RU" b="1" dirty="0"/>
              <a:t>Агротехническое значение </a:t>
            </a:r>
            <a:endParaRPr lang="ru-RU" dirty="0"/>
          </a:p>
          <a:p>
            <a:r>
              <a:rPr lang="ru-RU" dirty="0"/>
              <a:t>Ячмень, как скороспелая культура, сам служит хорошим предшественником для яровых, а в некоторых районах и для озимых культур. Благодаря ранним срокам уборки ячмень более ценен как покровная культура, чем другие яровые зерновые хлеба</a:t>
            </a:r>
          </a:p>
        </p:txBody>
      </p:sp>
    </p:spTree>
    <p:extLst>
      <p:ext uri="{BB962C8B-B14F-4D97-AF65-F5344CB8AC3E}">
        <p14:creationId xmlns:p14="http://schemas.microsoft.com/office/powerpoint/2010/main" val="2127487003"/>
      </p:ext>
    </p:extLst>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Морфологические особенности</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920847015"/>
              </p:ext>
            </p:extLst>
          </p:nvPr>
        </p:nvGraphicFramePr>
        <p:xfrm>
          <a:off x="790489" y="1652336"/>
          <a:ext cx="10102100" cy="4203031"/>
        </p:xfrm>
        <a:graphic>
          <a:graphicData uri="http://schemas.openxmlformats.org/drawingml/2006/table">
            <a:tbl>
              <a:tblPr firstRow="1" firstCol="1" bandRow="1">
                <a:tableStyleId>{5C22544A-7EE6-4342-B048-85BDC9FD1C3A}</a:tableStyleId>
              </a:tblPr>
              <a:tblGrid>
                <a:gridCol w="1781469">
                  <a:extLst>
                    <a:ext uri="{9D8B030D-6E8A-4147-A177-3AD203B41FA5}">
                      <a16:colId xmlns:a16="http://schemas.microsoft.com/office/drawing/2014/main" xmlns="" val="3465259197"/>
                    </a:ext>
                  </a:extLst>
                </a:gridCol>
                <a:gridCol w="1793202">
                  <a:extLst>
                    <a:ext uri="{9D8B030D-6E8A-4147-A177-3AD203B41FA5}">
                      <a16:colId xmlns:a16="http://schemas.microsoft.com/office/drawing/2014/main" xmlns="" val="2095374201"/>
                    </a:ext>
                  </a:extLst>
                </a:gridCol>
                <a:gridCol w="1596922">
                  <a:extLst>
                    <a:ext uri="{9D8B030D-6E8A-4147-A177-3AD203B41FA5}">
                      <a16:colId xmlns:a16="http://schemas.microsoft.com/office/drawing/2014/main" xmlns="" val="2998710534"/>
                    </a:ext>
                  </a:extLst>
                </a:gridCol>
                <a:gridCol w="1599055">
                  <a:extLst>
                    <a:ext uri="{9D8B030D-6E8A-4147-A177-3AD203B41FA5}">
                      <a16:colId xmlns:a16="http://schemas.microsoft.com/office/drawing/2014/main" xmlns="" val="2993174900"/>
                    </a:ext>
                  </a:extLst>
                </a:gridCol>
                <a:gridCol w="1595854">
                  <a:extLst>
                    <a:ext uri="{9D8B030D-6E8A-4147-A177-3AD203B41FA5}">
                      <a16:colId xmlns:a16="http://schemas.microsoft.com/office/drawing/2014/main" xmlns="" val="2202939253"/>
                    </a:ext>
                  </a:extLst>
                </a:gridCol>
                <a:gridCol w="1735598">
                  <a:extLst>
                    <a:ext uri="{9D8B030D-6E8A-4147-A177-3AD203B41FA5}">
                      <a16:colId xmlns:a16="http://schemas.microsoft.com/office/drawing/2014/main" xmlns="" val="3977035055"/>
                    </a:ext>
                  </a:extLst>
                </a:gridCol>
              </a:tblGrid>
              <a:tr h="1765942">
                <a:tc>
                  <a:txBody>
                    <a:bodyPr/>
                    <a:lstStyle/>
                    <a:p>
                      <a:pPr algn="ctr">
                        <a:lnSpc>
                          <a:spcPct val="115000"/>
                        </a:lnSpc>
                        <a:spcAft>
                          <a:spcPts val="1000"/>
                        </a:spcAft>
                      </a:pPr>
                      <a:r>
                        <a:rPr lang="ru-RU" sz="2800" b="1" dirty="0">
                          <a:effectLst/>
                        </a:rPr>
                        <a:t>Корень</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dirty="0">
                          <a:effectLst/>
                        </a:rPr>
                        <a:t>Стебель</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dirty="0">
                          <a:effectLst/>
                        </a:rPr>
                        <a:t>Лист</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a:effectLst/>
                        </a:rPr>
                        <a:t>Соцветие</a:t>
                      </a:r>
                      <a:endParaRPr lang="ru-RU" sz="2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a:effectLst/>
                        </a:rPr>
                        <a:t>Плод</a:t>
                      </a:r>
                      <a:endParaRPr lang="ru-RU" sz="2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a:effectLst/>
                        </a:rPr>
                        <a:t>Семена</a:t>
                      </a:r>
                      <a:endParaRPr lang="ru-RU" sz="2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716710490"/>
                  </a:ext>
                </a:extLst>
              </a:tr>
              <a:tr h="2437089">
                <a:tc>
                  <a:txBody>
                    <a:bodyPr/>
                    <a:lstStyle/>
                    <a:p>
                      <a:pPr algn="ctr">
                        <a:lnSpc>
                          <a:spcPct val="115000"/>
                        </a:lnSpc>
                        <a:spcAft>
                          <a:spcPts val="1000"/>
                        </a:spcAft>
                      </a:pPr>
                      <a:r>
                        <a:rPr lang="ru-RU" sz="2800" b="1">
                          <a:effectLst/>
                        </a:rPr>
                        <a:t>Мочковатый</a:t>
                      </a:r>
                      <a:endParaRPr lang="ru-RU" sz="28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dirty="0" smtClean="0">
                          <a:effectLst/>
                          <a:latin typeface="Calibri" panose="020F0502020204030204" pitchFamily="34" charset="0"/>
                          <a:ea typeface="Calibri" panose="020F0502020204030204" pitchFamily="34" charset="0"/>
                          <a:cs typeface="Times New Roman" panose="02020603050405020304" pitchFamily="18" charset="0"/>
                        </a:rPr>
                        <a:t>соломина</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dirty="0" smtClean="0">
                          <a:effectLst/>
                          <a:latin typeface="Calibri" panose="020F0502020204030204" pitchFamily="34" charset="0"/>
                          <a:ea typeface="Calibri" panose="020F0502020204030204" pitchFamily="34" charset="0"/>
                          <a:cs typeface="Times New Roman" panose="02020603050405020304" pitchFamily="18" charset="0"/>
                        </a:rPr>
                        <a:t>простой</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dirty="0" smtClean="0">
                          <a:effectLst/>
                          <a:latin typeface="Calibri" panose="020F0502020204030204" pitchFamily="34" charset="0"/>
                          <a:ea typeface="Calibri" panose="020F0502020204030204" pitchFamily="34" charset="0"/>
                          <a:cs typeface="Times New Roman" panose="02020603050405020304" pitchFamily="18" charset="0"/>
                        </a:rPr>
                        <a:t>колос</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dirty="0">
                          <a:effectLst/>
                        </a:rPr>
                        <a:t>Зерновка</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800" b="1" dirty="0" smtClean="0">
                          <a:effectLst/>
                          <a:latin typeface="Calibri" panose="020F0502020204030204" pitchFamily="34" charset="0"/>
                          <a:ea typeface="Calibri" panose="020F0502020204030204" pitchFamily="34" charset="0"/>
                          <a:cs typeface="Times New Roman" panose="02020603050405020304" pitchFamily="18" charset="0"/>
                        </a:rPr>
                        <a:t>40-60</a:t>
                      </a:r>
                      <a:r>
                        <a:rPr lang="ru-RU" sz="2800" b="1" baseline="0" dirty="0" smtClean="0">
                          <a:effectLst/>
                          <a:latin typeface="Calibri" panose="020F0502020204030204" pitchFamily="34" charset="0"/>
                          <a:ea typeface="Calibri" panose="020F0502020204030204" pitchFamily="34" charset="0"/>
                          <a:cs typeface="Times New Roman" panose="02020603050405020304" pitchFamily="18" charset="0"/>
                        </a:rPr>
                        <a:t> г</a:t>
                      </a:r>
                      <a:endParaRPr lang="ru-RU" sz="2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649796490"/>
                  </a:ext>
                </a:extLst>
              </a:tr>
            </a:tbl>
          </a:graphicData>
        </a:graphic>
      </p:graphicFrame>
    </p:spTree>
    <p:extLst>
      <p:ext uri="{BB962C8B-B14F-4D97-AF65-F5344CB8AC3E}">
        <p14:creationId xmlns:p14="http://schemas.microsoft.com/office/powerpoint/2010/main" val="12184304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Биологические особенности</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789743171"/>
              </p:ext>
            </p:extLst>
          </p:nvPr>
        </p:nvGraphicFramePr>
        <p:xfrm>
          <a:off x="646111" y="1642256"/>
          <a:ext cx="10390856" cy="4848793"/>
        </p:xfrm>
        <a:graphic>
          <a:graphicData uri="http://schemas.openxmlformats.org/drawingml/2006/table">
            <a:tbl>
              <a:tblPr firstRow="1" firstCol="1" bandRow="1">
                <a:tableStyleId>{5C22544A-7EE6-4342-B048-85BDC9FD1C3A}</a:tableStyleId>
              </a:tblPr>
              <a:tblGrid>
                <a:gridCol w="2207423">
                  <a:extLst>
                    <a:ext uri="{9D8B030D-6E8A-4147-A177-3AD203B41FA5}">
                      <a16:colId xmlns:a16="http://schemas.microsoft.com/office/drawing/2014/main" xmlns="" val="3520648266"/>
                    </a:ext>
                  </a:extLst>
                </a:gridCol>
                <a:gridCol w="1375594">
                  <a:extLst>
                    <a:ext uri="{9D8B030D-6E8A-4147-A177-3AD203B41FA5}">
                      <a16:colId xmlns:a16="http://schemas.microsoft.com/office/drawing/2014/main" xmlns="" val="1134952929"/>
                    </a:ext>
                  </a:extLst>
                </a:gridCol>
                <a:gridCol w="2332575">
                  <a:extLst>
                    <a:ext uri="{9D8B030D-6E8A-4147-A177-3AD203B41FA5}">
                      <a16:colId xmlns:a16="http://schemas.microsoft.com/office/drawing/2014/main" xmlns="" val="1875858194"/>
                    </a:ext>
                  </a:extLst>
                </a:gridCol>
                <a:gridCol w="1641002">
                  <a:extLst>
                    <a:ext uri="{9D8B030D-6E8A-4147-A177-3AD203B41FA5}">
                      <a16:colId xmlns:a16="http://schemas.microsoft.com/office/drawing/2014/main" xmlns="" val="966069948"/>
                    </a:ext>
                  </a:extLst>
                </a:gridCol>
                <a:gridCol w="2834262">
                  <a:extLst>
                    <a:ext uri="{9D8B030D-6E8A-4147-A177-3AD203B41FA5}">
                      <a16:colId xmlns:a16="http://schemas.microsoft.com/office/drawing/2014/main" xmlns="" val="125284209"/>
                    </a:ext>
                  </a:extLst>
                </a:gridCol>
              </a:tblGrid>
              <a:tr h="459673">
                <a:tc>
                  <a:txBody>
                    <a:bodyPr/>
                    <a:lstStyle/>
                    <a:p>
                      <a:pPr algn="ctr">
                        <a:lnSpc>
                          <a:spcPct val="115000"/>
                        </a:lnSpc>
                        <a:spcAft>
                          <a:spcPts val="1000"/>
                        </a:spcAft>
                      </a:pPr>
                      <a:r>
                        <a:rPr lang="ru-RU" sz="2400" b="1">
                          <a:effectLst/>
                        </a:rPr>
                        <a:t>Свет</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400" b="1">
                          <a:effectLst/>
                        </a:rPr>
                        <a:t>Тепло</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400" b="1">
                          <a:effectLst/>
                        </a:rPr>
                        <a:t>Влага</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400" b="1">
                          <a:effectLst/>
                        </a:rPr>
                        <a:t>Питание</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15000"/>
                        </a:lnSpc>
                        <a:spcAft>
                          <a:spcPts val="1000"/>
                        </a:spcAft>
                      </a:pPr>
                      <a:r>
                        <a:rPr lang="ru-RU" sz="2400" b="1">
                          <a:effectLst/>
                        </a:rPr>
                        <a:t>Фаза развития</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xmlns="" val="3078432763"/>
                  </a:ext>
                </a:extLst>
              </a:tr>
              <a:tr h="3528850">
                <a:tc>
                  <a:txBody>
                    <a:bodyPr/>
                    <a:lstStyle/>
                    <a:p>
                      <a:pPr algn="l">
                        <a:lnSpc>
                          <a:spcPct val="115000"/>
                        </a:lnSpc>
                        <a:spcAft>
                          <a:spcPts val="1000"/>
                        </a:spcAft>
                      </a:pPr>
                      <a:r>
                        <a:rPr lang="ru-RU" sz="2400" b="1">
                          <a:effectLst/>
                        </a:rPr>
                        <a:t>Короткодневный, светолюбивый</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1000"/>
                        </a:spcAft>
                      </a:pPr>
                      <a:r>
                        <a:rPr lang="ru-RU" sz="2400" b="1">
                          <a:effectLst/>
                        </a:rPr>
                        <a:t>Мин - 10°С, опт. – 20-30°С</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1000"/>
                        </a:spcAft>
                      </a:pPr>
                      <a:r>
                        <a:rPr lang="ru-RU" sz="2400" b="1" dirty="0">
                          <a:effectLst/>
                        </a:rPr>
                        <a:t>Засухоустойчивый</a:t>
                      </a:r>
                      <a:endParaRPr lang="ru-RU"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lnSpc>
                          <a:spcPct val="115000"/>
                        </a:lnSpc>
                        <a:spcAft>
                          <a:spcPts val="1000"/>
                        </a:spcAft>
                      </a:pPr>
                      <a:r>
                        <a:rPr lang="ru-RU" sz="2400" b="1">
                          <a:effectLst/>
                        </a:rPr>
                        <a:t>Легкие песчаные тяжелые глин. почвы</a:t>
                      </a:r>
                      <a:endParaRPr lang="ru-RU" sz="2400" b="1">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l">
                        <a:spcAft>
                          <a:spcPts val="1425"/>
                        </a:spcAft>
                      </a:pPr>
                      <a:r>
                        <a:rPr lang="ru-RU" sz="2400" b="1" dirty="0">
                          <a:effectLst/>
                        </a:rPr>
                        <a:t>Набухание и прорастание семян, Всходы, Кущение, Выход в трубку, Выметывание, Цветение, Формирование зерна,  Налив зерна, Созревание зерна</a:t>
                      </a:r>
                      <a:endParaRPr lang="ru-RU" sz="2400" b="1" dirty="0">
                        <a:effectLst/>
                        <a:latin typeface="Calibri" panose="020F0502020204030204" pitchFamily="34" charset="0"/>
                        <a:ea typeface="Times New Roman" panose="02020603050405020304" pitchFamily="18" charset="0"/>
                      </a:endParaRPr>
                    </a:p>
                  </a:txBody>
                  <a:tcPr marL="68580" marR="68580" marT="0" marB="0"/>
                </a:tc>
                <a:extLst>
                  <a:ext uri="{0D108BD9-81ED-4DB2-BD59-A6C34878D82A}">
                    <a16:rowId xmlns:a16="http://schemas.microsoft.com/office/drawing/2014/main" xmlns="" val="2054535240"/>
                  </a:ext>
                </a:extLst>
              </a:tr>
            </a:tbl>
          </a:graphicData>
        </a:graphic>
      </p:graphicFrame>
    </p:spTree>
    <p:extLst>
      <p:ext uri="{BB962C8B-B14F-4D97-AF65-F5344CB8AC3E}">
        <p14:creationId xmlns:p14="http://schemas.microsoft.com/office/powerpoint/2010/main" val="2637523884"/>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238</TotalTime>
  <Words>1738</Words>
  <Application>Microsoft Office PowerPoint</Application>
  <PresentationFormat>Широкоэкранный</PresentationFormat>
  <Paragraphs>376</Paragraphs>
  <Slides>22</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22</vt:i4>
      </vt:variant>
    </vt:vector>
  </HeadingPairs>
  <TitlesOfParts>
    <vt:vector size="30" baseType="lpstr">
      <vt:lpstr>SimSun</vt:lpstr>
      <vt:lpstr>Arial</vt:lpstr>
      <vt:lpstr>Book Antiqua</vt:lpstr>
      <vt:lpstr>Calibri</vt:lpstr>
      <vt:lpstr>Century Gothic</vt:lpstr>
      <vt:lpstr>Tahoma</vt:lpstr>
      <vt:lpstr>Times New Roman</vt:lpstr>
      <vt:lpstr>Аптека</vt:lpstr>
      <vt:lpstr>Презентация PowerPoint</vt:lpstr>
      <vt:lpstr>Содержание</vt:lpstr>
      <vt:lpstr>Введение</vt:lpstr>
      <vt:lpstr>Презентация PowerPoint</vt:lpstr>
      <vt:lpstr>Аналитическая часть. Обзор технологии возделывания</vt:lpstr>
      <vt:lpstr>I. Значение культуры ячмень.</vt:lpstr>
      <vt:lpstr>Значеы</vt:lpstr>
      <vt:lpstr>Морфологические особенности</vt:lpstr>
      <vt:lpstr>Биологические особенности</vt:lpstr>
      <vt:lpstr>Технологическая карта</vt:lpstr>
      <vt:lpstr>Ротационная таблица</vt:lpstr>
      <vt:lpstr>II. Технологическая часть Технология посева для  ячменя</vt:lpstr>
      <vt:lpstr>Агротехнические требования</vt:lpstr>
      <vt:lpstr>Технические характеристики МТЗ-82</vt:lpstr>
      <vt:lpstr>Технические характеристика СЗП3-6</vt:lpstr>
      <vt:lpstr>Подготовка поля</vt:lpstr>
      <vt:lpstr>Способ движения</vt:lpstr>
      <vt:lpstr>Оценка качества</vt:lpstr>
      <vt:lpstr>Охрана труда и техника безопасности</vt:lpstr>
      <vt:lpstr>заключение</vt:lpstr>
      <vt:lpstr>Литература</vt:lpstr>
      <vt:lpstr>Спасибо за внимание!</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killboxable</dc:creator>
  <cp:lastModifiedBy>Колледж</cp:lastModifiedBy>
  <cp:revision>43</cp:revision>
  <dcterms:created xsi:type="dcterms:W3CDTF">2019-05-14T18:08:58Z</dcterms:created>
  <dcterms:modified xsi:type="dcterms:W3CDTF">2019-12-23T08:21:15Z</dcterms:modified>
</cp:coreProperties>
</file>