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7"/>
  </p:notesMasterIdLst>
  <p:sldIdLst>
    <p:sldId id="256" r:id="rId2"/>
    <p:sldId id="258" r:id="rId3"/>
    <p:sldId id="264" r:id="rId4"/>
    <p:sldId id="265" r:id="rId5"/>
    <p:sldId id="266" r:id="rId6"/>
    <p:sldId id="267" r:id="rId7"/>
    <p:sldId id="270" r:id="rId8"/>
    <p:sldId id="272" r:id="rId9"/>
    <p:sldId id="273" r:id="rId10"/>
    <p:sldId id="275" r:id="rId11"/>
    <p:sldId id="276" r:id="rId12"/>
    <p:sldId id="277" r:id="rId13"/>
    <p:sldId id="278" r:id="rId14"/>
    <p:sldId id="279" r:id="rId15"/>
    <p:sldId id="274" r:id="rId16"/>
  </p:sldIdLst>
  <p:sldSz cx="9144000" cy="5143500" type="screen16x9"/>
  <p:notesSz cx="6858000" cy="9144000"/>
  <p:embeddedFontLst>
    <p:embeddedFont>
      <p:font typeface="Amatic SC" panose="020B0604020202020204" charset="-79"/>
      <p:regular r:id="rId18"/>
      <p:bold r:id="rId19"/>
    </p:embeddedFont>
    <p:embeddedFont>
      <p:font typeface="Source Code Pro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756" y="84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" name="Google Shape;5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63d28db9f1_0_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63d28db9f1_0_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63d28db9f1_0_9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63d28db9f1_0_9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63d28db9f1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63d28db9f1_0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63d28db9f1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63d28db9f1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63d28db9f1_0_1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" name="Google Shape;121;g63d28db9f1_0_1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3429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311700" y="3890400"/>
            <a:ext cx="8520600" cy="7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sz="2100" b="1">
                <a:solidFill>
                  <a:schemeClr val="accent1"/>
                </a:solidFill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40275"/>
            <a:ext cx="8520600" cy="1981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>
            <a:spLocks noGrp="1"/>
          </p:cNvSpPr>
          <p:nvPr>
            <p:ph type="body" idx="1"/>
          </p:nvPr>
        </p:nvSpPr>
        <p:spPr>
          <a:xfrm>
            <a:off x="311700" y="33046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>
            <a:spLocks noGrp="1"/>
          </p:cNvSpPr>
          <p:nvPr>
            <p:ph type="title"/>
          </p:nvPr>
        </p:nvSpPr>
        <p:spPr>
          <a:xfrm>
            <a:off x="2802750" y="802500"/>
            <a:ext cx="3538500" cy="3538500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2"/>
          </p:nvPr>
        </p:nvSpPr>
        <p:spPr>
          <a:xfrm>
            <a:off x="4832400" y="1228675"/>
            <a:ext cx="39999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>
            <a:spLocks noGrp="1"/>
          </p:cNvSpPr>
          <p:nvPr>
            <p:ph type="title"/>
          </p:nvPr>
        </p:nvSpPr>
        <p:spPr>
          <a:xfrm>
            <a:off x="304800" y="309350"/>
            <a:ext cx="8537700" cy="748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28" name="Google Shape;28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5" name="Google Shape;35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" name="Google Shape;39;p9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ubTitle" idx="1"/>
          </p:nvPr>
        </p:nvSpPr>
        <p:spPr>
          <a:xfrm>
            <a:off x="265500" y="2845223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sz="24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>
            <a:endParaRPr/>
          </a:p>
        </p:txBody>
      </p:sp>
      <p:sp>
        <p:nvSpPr>
          <p:cNvPr id="45" name="Google Shape;45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beach-day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sz="4200" b="1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3"/>
          <p:cNvSpPr txBox="1">
            <a:spLocks noGrp="1"/>
          </p:cNvSpPr>
          <p:nvPr>
            <p:ph type="ctrTitle"/>
          </p:nvPr>
        </p:nvSpPr>
        <p:spPr>
          <a:xfrm>
            <a:off x="311700" y="392150"/>
            <a:ext cx="8520600" cy="2690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200" dirty="0">
                <a:solidFill>
                  <a:srgbClr val="7030A0"/>
                </a:solidFill>
              </a:rPr>
              <a:t>авторские пособия  для сенсомоторного развития детей в группе раннего возраста</a:t>
            </a:r>
            <a:endParaRPr sz="4200">
              <a:solidFill>
                <a:srgbClr val="7030A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30684" y="3757353"/>
            <a:ext cx="41646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Выполнили: Воспитатель  первой квалификационной категории  </a:t>
            </a:r>
            <a:r>
              <a:rPr lang="ru-RU" sz="1800" b="1" dirty="0" err="1">
                <a:solidFill>
                  <a:srgbClr val="7030A0"/>
                </a:solidFill>
                <a:latin typeface="Amatic SC" charset="-79"/>
                <a:cs typeface="Amatic SC" charset="-79"/>
              </a:rPr>
              <a:t>Костылева</a:t>
            </a:r>
            <a:r>
              <a:rPr lang="ru-RU" sz="18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</a:t>
            </a:r>
            <a:r>
              <a:rPr lang="ru-RU" sz="1800" b="1" dirty="0" err="1">
                <a:solidFill>
                  <a:srgbClr val="7030A0"/>
                </a:solidFill>
                <a:latin typeface="Amatic SC" charset="-79"/>
                <a:cs typeface="Amatic SC" charset="-79"/>
              </a:rPr>
              <a:t>ю.а</a:t>
            </a:r>
            <a:r>
              <a:rPr lang="ru-RU" sz="18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. и воспитатель первой квалификационной категории </a:t>
            </a:r>
            <a:r>
              <a:rPr lang="ru-RU" sz="1800" b="1" dirty="0" err="1">
                <a:solidFill>
                  <a:srgbClr val="7030A0"/>
                </a:solidFill>
                <a:latin typeface="Amatic SC" charset="-79"/>
                <a:cs typeface="Amatic SC" charset="-79"/>
              </a:rPr>
              <a:t>утяганова</a:t>
            </a:r>
            <a:r>
              <a:rPr lang="ru-RU" sz="18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</a:t>
            </a:r>
            <a:r>
              <a:rPr lang="ru-RU" sz="1800" b="1" dirty="0" err="1">
                <a:solidFill>
                  <a:srgbClr val="7030A0"/>
                </a:solidFill>
                <a:latin typeface="Amatic SC" charset="-79"/>
                <a:cs typeface="Amatic SC" charset="-79"/>
              </a:rPr>
              <a:t>е.р</a:t>
            </a:r>
            <a:endParaRPr lang="ru-RU" sz="1800" b="1" dirty="0">
              <a:solidFill>
                <a:srgbClr val="7030A0"/>
              </a:solidFill>
              <a:latin typeface="Amatic SC" charset="-79"/>
              <a:cs typeface="Amatic SC" charset="-79"/>
            </a:endParaRPr>
          </a:p>
          <a:p>
            <a:r>
              <a:rPr lang="ru-RU" sz="1800" b="1" dirty="0" err="1">
                <a:solidFill>
                  <a:srgbClr val="7030A0"/>
                </a:solidFill>
                <a:latin typeface="Amatic SC" charset="-79"/>
                <a:cs typeface="Amatic SC" charset="-79"/>
              </a:rPr>
              <a:t>мбдоу</a:t>
            </a:r>
            <a:r>
              <a:rPr lang="ru-RU" sz="18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№60 «Теремок»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515390"/>
            <a:ext cx="8520600" cy="324196"/>
          </a:xfrm>
        </p:spPr>
        <p:txBody>
          <a:bodyPr/>
          <a:lstStyle/>
          <a:p>
            <a:pPr>
              <a:buNone/>
            </a:pPr>
            <a:r>
              <a:rPr lang="ru-RU" sz="44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</a:t>
            </a:r>
          </a:p>
          <a:p>
            <a:pPr>
              <a:buNone/>
            </a:pPr>
            <a:r>
              <a:rPr lang="ru-RU" sz="44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98516" y="0"/>
            <a:ext cx="789709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                   «чудо-елочка!»</a:t>
            </a:r>
          </a:p>
        </p:txBody>
      </p:sp>
      <p:pic>
        <p:nvPicPr>
          <p:cNvPr id="4" name="Рисунок 3" descr="X0g8NgExKcY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5592" y="781396"/>
            <a:ext cx="2967643" cy="40711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 descr="geMm8CJ_e7Y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6759" y="814648"/>
            <a:ext cx="2959590" cy="40129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515390"/>
            <a:ext cx="8520600" cy="324196"/>
          </a:xfrm>
        </p:spPr>
        <p:txBody>
          <a:bodyPr/>
          <a:lstStyle/>
          <a:p>
            <a:pPr>
              <a:buNone/>
            </a:pPr>
            <a:r>
              <a:rPr lang="ru-RU" sz="44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</a:t>
            </a:r>
          </a:p>
          <a:p>
            <a:pPr>
              <a:buNone/>
            </a:pPr>
            <a:r>
              <a:rPr lang="ru-RU" sz="44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8022" y="0"/>
            <a:ext cx="74565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                  </a:t>
            </a:r>
            <a:r>
              <a:rPr lang="ru-RU" sz="42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сенсорные книги</a:t>
            </a:r>
          </a:p>
        </p:txBody>
      </p:sp>
      <p:pic>
        <p:nvPicPr>
          <p:cNvPr id="6" name="Рисунок 5" descr="_KqCjIUw9U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61943" y="764772"/>
            <a:ext cx="2876464" cy="390490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Рисунок 7" descr="X0XS2gE5fi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8226" y="773084"/>
            <a:ext cx="2809702" cy="388204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515390"/>
            <a:ext cx="8520600" cy="324196"/>
          </a:xfrm>
        </p:spPr>
        <p:txBody>
          <a:bodyPr/>
          <a:lstStyle/>
          <a:p>
            <a:pPr>
              <a:buNone/>
            </a:pPr>
            <a:r>
              <a:rPr lang="ru-RU" sz="44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</a:t>
            </a:r>
          </a:p>
          <a:p>
            <a:pPr>
              <a:buNone/>
            </a:pPr>
            <a:r>
              <a:rPr lang="ru-RU" sz="44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98022" y="0"/>
            <a:ext cx="745651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Развивающие</a:t>
            </a:r>
            <a:r>
              <a:rPr lang="ru-RU" sz="4200" b="1" dirty="0">
                <a:latin typeface="Amatic SC" charset="-79"/>
                <a:cs typeface="Amatic SC" charset="-79"/>
              </a:rPr>
              <a:t>  </a:t>
            </a:r>
            <a:r>
              <a:rPr lang="ru-RU" sz="42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панно  «Домик в деревне»</a:t>
            </a:r>
            <a:r>
              <a:rPr lang="ru-RU" sz="42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</a:t>
            </a:r>
          </a:p>
        </p:txBody>
      </p:sp>
      <p:pic>
        <p:nvPicPr>
          <p:cNvPr id="5" name="Рисунок 4" descr="xKUBKtTd-YU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8636" y="798020"/>
            <a:ext cx="5914505" cy="416467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515390"/>
            <a:ext cx="8520600" cy="324196"/>
          </a:xfrm>
        </p:spPr>
        <p:txBody>
          <a:bodyPr/>
          <a:lstStyle/>
          <a:p>
            <a:pPr>
              <a:buNone/>
            </a:pPr>
            <a:r>
              <a:rPr lang="ru-RU" sz="44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</a:t>
            </a:r>
          </a:p>
          <a:p>
            <a:pPr>
              <a:buNone/>
            </a:pPr>
            <a:r>
              <a:rPr lang="ru-RU" sz="44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54233" y="2"/>
            <a:ext cx="47798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   </a:t>
            </a:r>
            <a:r>
              <a:rPr lang="ru-RU" sz="4200" b="1" dirty="0" err="1">
                <a:solidFill>
                  <a:srgbClr val="7030A0"/>
                </a:solidFill>
                <a:latin typeface="Amatic SC" charset="-79"/>
                <a:cs typeface="Amatic SC" charset="-79"/>
              </a:rPr>
              <a:t>бизиборд</a:t>
            </a:r>
            <a:r>
              <a:rPr lang="ru-RU" sz="42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клоун</a:t>
            </a:r>
          </a:p>
          <a:p>
            <a:endParaRPr lang="ru-RU" dirty="0"/>
          </a:p>
        </p:txBody>
      </p:sp>
      <p:pic>
        <p:nvPicPr>
          <p:cNvPr id="4" name="Рисунок 3" descr="b5nSBIfU0Vo (1)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1884" y="731520"/>
            <a:ext cx="2984269" cy="40628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515390"/>
            <a:ext cx="8520600" cy="324196"/>
          </a:xfrm>
        </p:spPr>
        <p:txBody>
          <a:bodyPr/>
          <a:lstStyle/>
          <a:p>
            <a:pPr>
              <a:buNone/>
            </a:pPr>
            <a:r>
              <a:rPr lang="ru-RU" sz="44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</a:t>
            </a:r>
          </a:p>
          <a:p>
            <a:pPr>
              <a:buNone/>
            </a:pPr>
            <a:r>
              <a:rPr lang="ru-RU" sz="44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54233" y="2"/>
            <a:ext cx="477981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         вывод: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74320" y="1039091"/>
            <a:ext cx="8404167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Дидактические игры из фетра и текстиля – это замечательная развивающая среда для ребенка: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49382" y="1778924"/>
            <a:ext cx="824268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1.у детей формируется интерес к </a:t>
            </a:r>
            <a:r>
              <a:rPr lang="ru-RU" sz="2800" b="1" dirty="0" err="1">
                <a:solidFill>
                  <a:srgbClr val="7030A0"/>
                </a:solidFill>
                <a:latin typeface="Amatic SC" charset="-79"/>
                <a:cs typeface="Amatic SC" charset="-79"/>
              </a:rPr>
              <a:t>ноД</a:t>
            </a:r>
            <a:r>
              <a:rPr lang="ru-RU" sz="28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; </a:t>
            </a:r>
          </a:p>
          <a:p>
            <a:r>
              <a:rPr lang="ru-RU" sz="28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2. формируются умения и навыки в различных образовательных областях; </a:t>
            </a:r>
          </a:p>
          <a:p>
            <a:r>
              <a:rPr lang="ru-RU" sz="28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3. у детей развивается речь, память, внимание, мы</a:t>
            </a:r>
            <a:r>
              <a:rPr lang="ru-RU" sz="28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ш</a:t>
            </a:r>
            <a:r>
              <a:rPr lang="ru-RU" sz="28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ление, воображение; </a:t>
            </a:r>
          </a:p>
          <a:p>
            <a:r>
              <a:rPr lang="ru-RU" sz="28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4. ребенок становится психологически более раскован; </a:t>
            </a:r>
          </a:p>
          <a:p>
            <a:r>
              <a:rPr lang="ru-RU" sz="28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5. повы</a:t>
            </a:r>
            <a:r>
              <a:rPr lang="ru-RU" sz="28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ш</a:t>
            </a:r>
            <a:r>
              <a:rPr lang="ru-RU" sz="28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ается уровень навыков свободного общения со взрослыми и детьми;</a:t>
            </a:r>
          </a:p>
          <a:p>
            <a:r>
              <a:rPr lang="ru-RU" sz="28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6. рас</a:t>
            </a:r>
            <a:r>
              <a:rPr lang="ru-RU" sz="28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ш</a:t>
            </a:r>
            <a:r>
              <a:rPr lang="ru-RU" sz="28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иряется кругозор детей, обогащается словарный запас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515390"/>
            <a:ext cx="8520600" cy="324196"/>
          </a:xfrm>
        </p:spPr>
        <p:txBody>
          <a:bodyPr/>
          <a:lstStyle/>
          <a:p>
            <a:pPr>
              <a:buNone/>
            </a:pPr>
            <a:r>
              <a:rPr lang="ru-RU" sz="44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</a:t>
            </a:r>
          </a:p>
          <a:p>
            <a:pPr>
              <a:buNone/>
            </a:pPr>
            <a:r>
              <a:rPr lang="ru-RU" sz="44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7818" y="1039092"/>
            <a:ext cx="837091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вам, уважаемые коллеги, мы желаем творческого         вдохновения и новых интересных идей! </a:t>
            </a:r>
          </a:p>
          <a:p>
            <a:r>
              <a:rPr lang="ru-RU" sz="42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                спасибо за внимание!</a:t>
            </a:r>
          </a:p>
          <a:p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 </a:t>
            </a:r>
            <a:r>
              <a:rPr lang="ru-RU" dirty="0"/>
              <a:t>         </a:t>
            </a:r>
            <a:r>
              <a:rPr lang="ru-RU" dirty="0">
                <a:solidFill>
                  <a:srgbClr val="7030A0"/>
                </a:solidFill>
              </a:rPr>
              <a:t>сенсорная коробка (тематическая)</a:t>
            </a:r>
            <a:endParaRPr>
              <a:solidFill>
                <a:srgbClr val="7030A0"/>
              </a:solidFill>
            </a:endParaRPr>
          </a:p>
        </p:txBody>
      </p:sp>
      <p:sp>
        <p:nvSpPr>
          <p:cNvPr id="70" name="Google Shape;70;p15"/>
          <p:cNvSpPr txBox="1">
            <a:spLocks noGrp="1"/>
          </p:cNvSpPr>
          <p:nvPr>
            <p:ph type="body" idx="1"/>
          </p:nvPr>
        </p:nvSpPr>
        <p:spPr>
          <a:xfrm>
            <a:off x="311701" y="1155469"/>
            <a:ext cx="3661783" cy="222781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7030A0"/>
                </a:solidFill>
                <a:latin typeface="Amatic SC" charset="-79"/>
                <a:ea typeface="Times New Roman"/>
                <a:cs typeface="Amatic SC" charset="-79"/>
                <a:sym typeface="Times New Roman"/>
              </a:rPr>
              <a:t>это  ёмкость с наполнителем, предназначенная для игры, главное назначение которой – дать возможность детям трогать, пересыпать, переливать, исследовать, изучать то, что находится внутри неё, обучая и развивая ребёнка.</a:t>
            </a:r>
            <a:endParaRPr b="1">
              <a:solidFill>
                <a:srgbClr val="7030A0"/>
              </a:solidFill>
              <a:latin typeface="Amatic SC" charset="-79"/>
              <a:ea typeface="Times New Roman"/>
              <a:cs typeface="Amatic SC" charset="-79"/>
              <a:sym typeface="Times New Roman"/>
            </a:endParaRPr>
          </a:p>
          <a:p>
            <a:pPr marL="0" lvl="0" indent="0" algn="l" rtl="0">
              <a:spcBef>
                <a:spcPts val="12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" name="Рисунок 3" descr="3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8175" y="1138844"/>
            <a:ext cx="4638502" cy="34830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>
            <a:spLocks noGrp="1"/>
          </p:cNvSpPr>
          <p:nvPr>
            <p:ph type="title"/>
          </p:nvPr>
        </p:nvSpPr>
        <p:spPr>
          <a:xfrm flipV="1">
            <a:off x="311700" y="141316"/>
            <a:ext cx="8520600" cy="49877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br>
              <a:rPr lang="ru-RU" sz="4400" dirty="0">
                <a:solidFill>
                  <a:srgbClr val="7030A0"/>
                </a:solidFill>
                <a:highlight>
                  <a:srgbClr val="FFFFFF"/>
                </a:highlight>
                <a:latin typeface="Amatic SC" charset="-79"/>
                <a:ea typeface="Times New Roman"/>
                <a:cs typeface="Amatic SC" charset="-79"/>
                <a:sym typeface="Times New Roman"/>
              </a:rPr>
            </a:br>
            <a:endParaRPr>
              <a:solidFill>
                <a:srgbClr val="7030A0"/>
              </a:solidFill>
              <a:latin typeface="Amatic SC" charset="-79"/>
              <a:cs typeface="Amatic SC" charset="-79"/>
            </a:endParaRPr>
          </a:p>
        </p:txBody>
      </p:sp>
      <p:sp>
        <p:nvSpPr>
          <p:cNvPr id="106" name="Google Shape;106;p21"/>
          <p:cNvSpPr txBox="1">
            <a:spLocks noGrp="1"/>
          </p:cNvSpPr>
          <p:nvPr>
            <p:ph type="body" idx="1"/>
          </p:nvPr>
        </p:nvSpPr>
        <p:spPr>
          <a:xfrm>
            <a:off x="311700" y="1080655"/>
            <a:ext cx="8520600" cy="348822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7030A0"/>
                </a:solidFill>
                <a:latin typeface="Amatic SC" charset="-79"/>
                <a:ea typeface="Times New Roman"/>
                <a:cs typeface="Amatic SC" charset="-79"/>
                <a:sym typeface="Times New Roman"/>
              </a:rPr>
              <a:t>             </a:t>
            </a:r>
            <a:endParaRPr b="1">
              <a:solidFill>
                <a:srgbClr val="7030A0"/>
              </a:solidFill>
              <a:latin typeface="Amatic SC" charset="-79"/>
              <a:cs typeface="Amatic SC" charset="-79"/>
            </a:endParaRPr>
          </a:p>
        </p:txBody>
      </p:sp>
      <p:pic>
        <p:nvPicPr>
          <p:cNvPr id="4" name="Рисунок 3" descr="8dbe2887ab31a7445bf328cc24fe8f6c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9571" y="1775096"/>
            <a:ext cx="3885334" cy="27615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7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0411" y="1787237"/>
            <a:ext cx="4051589" cy="276450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005840" y="266007"/>
            <a:ext cx="638417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   сенсорная коробка «ферма»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>
            <a:spLocks noGrp="1"/>
          </p:cNvSpPr>
          <p:nvPr>
            <p:ph type="title"/>
          </p:nvPr>
        </p:nvSpPr>
        <p:spPr>
          <a:xfrm>
            <a:off x="311700" y="127000"/>
            <a:ext cx="8520600" cy="96685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ru-RU" dirty="0">
                <a:solidFill>
                  <a:srgbClr val="7030A0"/>
                </a:solidFill>
              </a:rPr>
              <a:t>сенсорная коробка «огород»</a:t>
            </a:r>
            <a:endParaRPr>
              <a:solidFill>
                <a:srgbClr val="7030A0"/>
              </a:solidFill>
            </a:endParaRPr>
          </a:p>
        </p:txBody>
      </p:sp>
      <p:sp>
        <p:nvSpPr>
          <p:cNvPr id="112" name="Google Shape;112;p22"/>
          <p:cNvSpPr txBox="1">
            <a:spLocks noGrp="1"/>
          </p:cNvSpPr>
          <p:nvPr>
            <p:ph type="body" idx="1"/>
          </p:nvPr>
        </p:nvSpPr>
        <p:spPr>
          <a:xfrm>
            <a:off x="257696" y="1188720"/>
            <a:ext cx="8319038" cy="293957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" name="Рисунок 3" descr="L2tR2IyI-a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4315" y="1312333"/>
            <a:ext cx="3911292" cy="271995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0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1295399"/>
            <a:ext cx="3852333" cy="272626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r>
              <a:rPr lang="ru-RU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сенсорная коробка «дикие животные»</a:t>
            </a:r>
            <a:endParaRPr>
              <a:solidFill>
                <a:srgbClr val="7030A0"/>
              </a:solidFill>
              <a:latin typeface="Amatic SC" charset="-79"/>
              <a:cs typeface="Amatic SC" charset="-79"/>
            </a:endParaRPr>
          </a:p>
        </p:txBody>
      </p:sp>
      <p:sp>
        <p:nvSpPr>
          <p:cNvPr id="118" name="Google Shape;118;p23"/>
          <p:cNvSpPr txBox="1">
            <a:spLocks noGrp="1"/>
          </p:cNvSpPr>
          <p:nvPr>
            <p:ph type="body" idx="1"/>
          </p:nvPr>
        </p:nvSpPr>
        <p:spPr>
          <a:xfrm>
            <a:off x="311700" y="1228675"/>
            <a:ext cx="8520600" cy="3340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" name="Рисунок 3" descr="cIu1bZJlMb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3811" y="1544165"/>
            <a:ext cx="4110490" cy="30828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юг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792" y="1554479"/>
            <a:ext cx="3603567" cy="30757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4"/>
          <p:cNvSpPr txBox="1">
            <a:spLocks noGrp="1"/>
          </p:cNvSpPr>
          <p:nvPr>
            <p:ph type="title"/>
          </p:nvPr>
        </p:nvSpPr>
        <p:spPr>
          <a:xfrm>
            <a:off x="311700" y="292850"/>
            <a:ext cx="8520600" cy="80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ctr"/>
            <a:br>
              <a:rPr lang="ru-RU" sz="4400" dirty="0">
                <a:solidFill>
                  <a:srgbClr val="7030A0"/>
                </a:solidFill>
                <a:highlight>
                  <a:srgbClr val="FFFFFF"/>
                </a:highlight>
                <a:latin typeface="Amatic SC" charset="-79"/>
                <a:ea typeface="Times New Roman"/>
                <a:cs typeface="Amatic SC" charset="-79"/>
                <a:sym typeface="Times New Roman"/>
              </a:rPr>
            </a:br>
            <a:endParaRPr>
              <a:solidFill>
                <a:srgbClr val="7030A0"/>
              </a:solidFill>
              <a:latin typeface="Amatic SC" charset="-79"/>
              <a:cs typeface="Amatic SC" charset="-79"/>
            </a:endParaRPr>
          </a:p>
        </p:txBody>
      </p:sp>
      <p:sp>
        <p:nvSpPr>
          <p:cNvPr id="124" name="Google Shape;124;p24"/>
          <p:cNvSpPr txBox="1">
            <a:spLocks noGrp="1"/>
          </p:cNvSpPr>
          <p:nvPr>
            <p:ph type="body" idx="1"/>
          </p:nvPr>
        </p:nvSpPr>
        <p:spPr>
          <a:xfrm>
            <a:off x="311700" y="972589"/>
            <a:ext cx="8520600" cy="3596286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120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4" name="Рисунок 3" descr="037b78e06dc4fbda10acd520c0c7e46f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3862" y="1195623"/>
            <a:ext cx="4808047" cy="321029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chemeClr val="bg1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73578" y="108065"/>
            <a:ext cx="74731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       сенсорная коробка «море»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00" y="0"/>
            <a:ext cx="8520600" cy="1093850"/>
          </a:xfrm>
        </p:spPr>
        <p:txBody>
          <a:bodyPr/>
          <a:lstStyle/>
          <a:p>
            <a:r>
              <a:rPr lang="ru-RU" dirty="0">
                <a:solidFill>
                  <a:srgbClr val="7030A0"/>
                </a:solidFill>
              </a:rPr>
              <a:t>                              Д/и«Кто что ест?»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</a:t>
            </a:r>
            <a:endParaRPr lang="ru-RU" dirty="0"/>
          </a:p>
        </p:txBody>
      </p:sp>
      <p:pic>
        <p:nvPicPr>
          <p:cNvPr id="4" name="Рисунок 3" descr="0Qf2Y_JRsn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9215" y="864523"/>
            <a:ext cx="2917767" cy="38654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4" descr="si-6_iVa-DQ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4469" y="1305100"/>
            <a:ext cx="3819698" cy="29510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1228675"/>
            <a:ext cx="8520600" cy="600125"/>
          </a:xfrm>
        </p:spPr>
        <p:txBody>
          <a:bodyPr/>
          <a:lstStyle/>
          <a:p>
            <a:pPr>
              <a:buNone/>
            </a:pPr>
            <a:r>
              <a:rPr lang="ru-RU" sz="44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</a:t>
            </a:r>
          </a:p>
          <a:p>
            <a:pPr>
              <a:buNone/>
            </a:pPr>
            <a:r>
              <a:rPr lang="ru-RU" sz="44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  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778924" y="274320"/>
            <a:ext cx="581601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сенсорные дорожки для пальчиков</a:t>
            </a:r>
          </a:p>
          <a:p>
            <a:endParaRPr lang="ru-RU" dirty="0">
              <a:latin typeface="Amatic SC" charset="-79"/>
              <a:cs typeface="Amatic SC" charset="-79"/>
            </a:endParaRPr>
          </a:p>
        </p:txBody>
      </p:sp>
      <p:pic>
        <p:nvPicPr>
          <p:cNvPr id="5" name="Рисунок 4" descr="2VTwElKrmjc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2837" y="1770611"/>
            <a:ext cx="3466407" cy="21093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6" descr="DSC08758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9002" y="1762298"/>
            <a:ext cx="3185660" cy="21031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1700" y="515390"/>
            <a:ext cx="8520600" cy="324196"/>
          </a:xfrm>
        </p:spPr>
        <p:txBody>
          <a:bodyPr/>
          <a:lstStyle/>
          <a:p>
            <a:pPr>
              <a:buNone/>
            </a:pPr>
            <a:r>
              <a:rPr lang="ru-RU" sz="44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</a:t>
            </a:r>
          </a:p>
          <a:p>
            <a:pPr>
              <a:buNone/>
            </a:pPr>
            <a:r>
              <a:rPr lang="ru-RU" sz="4400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       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72837" y="166255"/>
            <a:ext cx="76548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2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    Пальчиковые куклы «</a:t>
            </a:r>
            <a:r>
              <a:rPr lang="ru-RU" sz="4200" b="1" dirty="0" err="1">
                <a:solidFill>
                  <a:srgbClr val="7030A0"/>
                </a:solidFill>
                <a:latin typeface="Amatic SC" charset="-79"/>
                <a:cs typeface="Amatic SC" charset="-79"/>
              </a:rPr>
              <a:t>Тантамарески</a:t>
            </a:r>
            <a:r>
              <a:rPr lang="ru-RU" sz="4200" b="1" dirty="0">
                <a:solidFill>
                  <a:srgbClr val="7030A0"/>
                </a:solidFill>
                <a:latin typeface="Amatic SC" charset="-79"/>
                <a:cs typeface="Amatic SC" charset="-79"/>
              </a:rPr>
              <a:t>»</a:t>
            </a:r>
          </a:p>
          <a:p>
            <a:endParaRPr lang="ru-RU" dirty="0"/>
          </a:p>
        </p:txBody>
      </p:sp>
      <p:pic>
        <p:nvPicPr>
          <p:cNvPr id="6" name="Рисунок 5" descr="E9P-oqkAFrg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8707" y="1080655"/>
            <a:ext cx="2726835" cy="367214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6" descr="UVVS3igncw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8569" y="1097281"/>
            <a:ext cx="2793337" cy="36575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1058</TotalTime>
  <Words>261</Words>
  <Application>Microsoft Office PowerPoint</Application>
  <PresentationFormat>Экран (16:9)</PresentationFormat>
  <Paragraphs>47</Paragraphs>
  <Slides>15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Source Code Pro</vt:lpstr>
      <vt:lpstr>Amatic SC</vt:lpstr>
      <vt:lpstr>Beach Day</vt:lpstr>
      <vt:lpstr>авторские пособия  для сенсомоторного развития детей в группе раннего возраста</vt:lpstr>
      <vt:lpstr>          сенсорная коробка (тематическая)</vt:lpstr>
      <vt:lpstr> </vt:lpstr>
      <vt:lpstr>сенсорная коробка «огород»</vt:lpstr>
      <vt:lpstr>сенсорная коробка «дикие животные»</vt:lpstr>
      <vt:lpstr> </vt:lpstr>
      <vt:lpstr>                              Д/и«Кто что ест?»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yllev</dc:creator>
  <cp:lastModifiedBy>USER</cp:lastModifiedBy>
  <cp:revision>16</cp:revision>
  <dcterms:modified xsi:type="dcterms:W3CDTF">2019-12-24T10:34:04Z</dcterms:modified>
</cp:coreProperties>
</file>