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5" r:id="rId20"/>
    <p:sldId id="276" r:id="rId21"/>
    <p:sldId id="278" r:id="rId22"/>
    <p:sldId id="281" r:id="rId23"/>
    <p:sldId id="280" r:id="rId24"/>
    <p:sldId id="279" r:id="rId25"/>
    <p:sldId id="277" r:id="rId26"/>
    <p:sldId id="286" r:id="rId27"/>
    <p:sldId id="287" r:id="rId28"/>
    <p:sldId id="283" r:id="rId29"/>
    <p:sldId id="284" r:id="rId30"/>
    <p:sldId id="285" r:id="rId31"/>
    <p:sldId id="282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301" r:id="rId44"/>
    <p:sldId id="300" r:id="rId45"/>
    <p:sldId id="299" r:id="rId46"/>
    <p:sldId id="302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8BE4-11C8-4898-8027-0763C27DC44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F35A3F-D2D4-45DA-B785-57B9B82361E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8BE4-11C8-4898-8027-0763C27DC44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A3F-D2D4-45DA-B785-57B9B8236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8BE4-11C8-4898-8027-0763C27DC44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A3F-D2D4-45DA-B785-57B9B8236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8BE4-11C8-4898-8027-0763C27DC44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A3F-D2D4-45DA-B785-57B9B8236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8BE4-11C8-4898-8027-0763C27DC44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A3F-D2D4-45DA-B785-57B9B82361E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8BE4-11C8-4898-8027-0763C27DC44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A3F-D2D4-45DA-B785-57B9B82361E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8BE4-11C8-4898-8027-0763C27DC44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A3F-D2D4-45DA-B785-57B9B82361E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8BE4-11C8-4898-8027-0763C27DC44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A3F-D2D4-45DA-B785-57B9B8236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8BE4-11C8-4898-8027-0763C27DC44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A3F-D2D4-45DA-B785-57B9B8236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8BE4-11C8-4898-8027-0763C27DC44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A3F-D2D4-45DA-B785-57B9B8236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8BE4-11C8-4898-8027-0763C27DC44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35A3F-D2D4-45DA-B785-57B9B82361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1278BE4-11C8-4898-8027-0763C27DC44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4F35A3F-D2D4-45DA-B785-57B9B82361E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6192687"/>
          </a:xfrm>
        </p:spPr>
        <p:txBody>
          <a:bodyPr/>
          <a:lstStyle/>
          <a:p>
            <a:r>
              <a:rPr lang="ru-RU" sz="4400" b="1" i="1" dirty="0" smtClean="0">
                <a:effectLst/>
              </a:rPr>
              <a:t>… </a:t>
            </a:r>
            <a:r>
              <a:rPr lang="ru-RU" sz="4400" b="1" i="1" dirty="0">
                <a:effectLst/>
              </a:rPr>
              <a:t>– самая </a:t>
            </a:r>
            <a:r>
              <a:rPr lang="ru-RU" sz="4400" b="1" i="1" dirty="0" err="1">
                <a:effectLst/>
              </a:rPr>
              <a:t>огнепышущая</a:t>
            </a:r>
            <a:r>
              <a:rPr lang="ru-RU" sz="4400" b="1" i="1" dirty="0">
                <a:effectLst/>
              </a:rPr>
              <a:t>, самая живая часть речи. </a:t>
            </a:r>
            <a:r>
              <a:rPr lang="ru-RU" sz="4400" b="1" i="1" dirty="0" smtClean="0">
                <a:effectLst/>
              </a:rPr>
              <a:t/>
            </a:r>
            <a:br>
              <a:rPr lang="ru-RU" sz="4400" b="1" i="1" dirty="0" smtClean="0">
                <a:effectLst/>
              </a:rPr>
            </a:br>
            <a:r>
              <a:rPr lang="ru-RU" sz="4400" b="1" i="1" dirty="0" smtClean="0">
                <a:effectLst/>
              </a:rPr>
              <a:t>В … </a:t>
            </a:r>
            <a:r>
              <a:rPr lang="ru-RU" sz="4400" b="1" i="1" dirty="0">
                <a:effectLst/>
              </a:rPr>
              <a:t>струится самая свежая, артериальная кровь языка. </a:t>
            </a:r>
            <a:r>
              <a:rPr lang="ru-RU" sz="4400" b="1" i="1" dirty="0" smtClean="0">
                <a:effectLst/>
              </a:rPr>
              <a:t/>
            </a:r>
            <a:br>
              <a:rPr lang="ru-RU" sz="4400" b="1" i="1" dirty="0" smtClean="0">
                <a:effectLst/>
              </a:rPr>
            </a:br>
            <a:r>
              <a:rPr lang="ru-RU" sz="4400" b="1" i="1" dirty="0" smtClean="0">
                <a:effectLst/>
              </a:rPr>
              <a:t>Да </a:t>
            </a:r>
            <a:r>
              <a:rPr lang="ru-RU" sz="4400" b="1" i="1" dirty="0">
                <a:effectLst/>
              </a:rPr>
              <a:t>ведь и назначение </a:t>
            </a:r>
            <a:r>
              <a:rPr lang="ru-RU" sz="4400" b="1" i="1" dirty="0" smtClean="0">
                <a:effectLst/>
              </a:rPr>
              <a:t>… </a:t>
            </a:r>
            <a:r>
              <a:rPr lang="ru-RU" sz="4400" b="1" i="1" dirty="0">
                <a:effectLst/>
              </a:rPr>
              <a:t>– выражать само действие!</a:t>
            </a:r>
            <a:r>
              <a:rPr lang="ru-RU" sz="4000" dirty="0">
                <a:effectLst/>
              </a:rPr>
              <a:t/>
            </a:r>
            <a:br>
              <a:rPr lang="ru-RU" sz="4000" dirty="0">
                <a:effectLst/>
              </a:rPr>
            </a:br>
            <a:r>
              <a:rPr lang="ru-RU" sz="4000" dirty="0" err="1">
                <a:effectLst/>
              </a:rPr>
              <a:t>А.Югов</a:t>
            </a:r>
            <a:r>
              <a:rPr lang="ru-RU" sz="4000" dirty="0">
                <a:effectLst/>
              </a:rPr>
              <a:t/>
            </a:r>
            <a:br>
              <a:rPr lang="ru-RU" sz="4000" dirty="0">
                <a:effectLst/>
              </a:rPr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0793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Распределите слова на два столбика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Учить</a:t>
            </a:r>
            <a:r>
              <a:rPr lang="ru-RU" sz="2800" dirty="0">
                <a:solidFill>
                  <a:schemeClr val="tx1"/>
                </a:solidFill>
              </a:rPr>
              <a:t>, кормить, одевать, дышать, обидеть, жалеть, полоть, бороться, мерзнуть, веять, мыть, посмотреть, </a:t>
            </a:r>
            <a:r>
              <a:rPr lang="ru-RU" sz="2800" dirty="0" smtClean="0">
                <a:solidFill>
                  <a:schemeClr val="tx1"/>
                </a:solidFill>
              </a:rPr>
              <a:t>вытерпеть, хрустнет, усиливаются.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79512" y="620688"/>
            <a:ext cx="4227896" cy="597666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dirty="0"/>
              <a:t> </a:t>
            </a:r>
            <a:r>
              <a:rPr lang="ru-RU" b="1" dirty="0" smtClean="0">
                <a:solidFill>
                  <a:schemeClr val="tx1"/>
                </a:solidFill>
              </a:rPr>
              <a:t>Какие </a:t>
            </a:r>
            <a:r>
              <a:rPr lang="ru-RU" b="1" dirty="0">
                <a:solidFill>
                  <a:schemeClr val="tx1"/>
                </a:solidFill>
              </a:rPr>
              <a:t>гласные нужно выбрать, если известно спряжение глагола? Запишите слова. Подчеркните гласную в личном окончании глагола.</a:t>
            </a: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Реж(</a:t>
            </a:r>
            <a:r>
              <a:rPr lang="ru-RU" dirty="0" err="1">
                <a:solidFill>
                  <a:schemeClr val="tx1"/>
                </a:solidFill>
              </a:rPr>
              <a:t>е,и</a:t>
            </a:r>
            <a:r>
              <a:rPr lang="ru-RU" dirty="0">
                <a:solidFill>
                  <a:schemeClr val="tx1"/>
                </a:solidFill>
              </a:rPr>
              <a:t>)</a:t>
            </a:r>
            <a:r>
              <a:rPr lang="ru-RU" dirty="0" err="1">
                <a:solidFill>
                  <a:schemeClr val="tx1"/>
                </a:solidFill>
              </a:rPr>
              <a:t>шь</a:t>
            </a:r>
            <a:r>
              <a:rPr lang="ru-RU" dirty="0">
                <a:solidFill>
                  <a:schemeClr val="tx1"/>
                </a:solidFill>
              </a:rPr>
              <a:t> (I </a:t>
            </a:r>
            <a:r>
              <a:rPr lang="ru-RU" dirty="0" err="1">
                <a:solidFill>
                  <a:schemeClr val="tx1"/>
                </a:solidFill>
              </a:rPr>
              <a:t>спр</a:t>
            </a:r>
            <a:r>
              <a:rPr lang="ru-RU" dirty="0">
                <a:solidFill>
                  <a:schemeClr val="tx1"/>
                </a:solidFill>
              </a:rPr>
              <a:t>.), </a:t>
            </a:r>
            <a:r>
              <a:rPr lang="ru-RU" dirty="0" err="1">
                <a:solidFill>
                  <a:schemeClr val="tx1"/>
                </a:solidFill>
              </a:rPr>
              <a:t>отвеча</a:t>
            </a:r>
            <a:r>
              <a:rPr lang="ru-RU" dirty="0">
                <a:solidFill>
                  <a:schemeClr val="tx1"/>
                </a:solidFill>
              </a:rPr>
              <a:t>(</a:t>
            </a:r>
            <a:r>
              <a:rPr lang="ru-RU" dirty="0" err="1">
                <a:solidFill>
                  <a:schemeClr val="tx1"/>
                </a:solidFill>
              </a:rPr>
              <a:t>е,и</a:t>
            </a:r>
            <a:r>
              <a:rPr lang="ru-RU" dirty="0">
                <a:solidFill>
                  <a:schemeClr val="tx1"/>
                </a:solidFill>
              </a:rPr>
              <a:t>)</a:t>
            </a:r>
            <a:r>
              <a:rPr lang="ru-RU" dirty="0" err="1">
                <a:solidFill>
                  <a:schemeClr val="tx1"/>
                </a:solidFill>
              </a:rPr>
              <a:t>шь</a:t>
            </a:r>
            <a:r>
              <a:rPr lang="ru-RU" dirty="0">
                <a:solidFill>
                  <a:schemeClr val="tx1"/>
                </a:solidFill>
              </a:rPr>
              <a:t> (I </a:t>
            </a:r>
            <a:r>
              <a:rPr lang="ru-RU" dirty="0" err="1">
                <a:solidFill>
                  <a:schemeClr val="tx1"/>
                </a:solidFill>
              </a:rPr>
              <a:t>спр</a:t>
            </a:r>
            <a:r>
              <a:rPr lang="ru-RU" dirty="0">
                <a:solidFill>
                  <a:schemeClr val="tx1"/>
                </a:solidFill>
              </a:rPr>
              <a:t>.), </a:t>
            </a:r>
            <a:r>
              <a:rPr lang="ru-RU" dirty="0" err="1">
                <a:solidFill>
                  <a:schemeClr val="tx1"/>
                </a:solidFill>
              </a:rPr>
              <a:t>ман</a:t>
            </a:r>
            <a:r>
              <a:rPr lang="ru-RU" dirty="0">
                <a:solidFill>
                  <a:schemeClr val="tx1"/>
                </a:solidFill>
              </a:rPr>
              <a:t>(</a:t>
            </a:r>
            <a:r>
              <a:rPr lang="ru-RU" dirty="0" err="1">
                <a:solidFill>
                  <a:schemeClr val="tx1"/>
                </a:solidFill>
              </a:rPr>
              <a:t>е,и</a:t>
            </a:r>
            <a:r>
              <a:rPr lang="ru-RU" dirty="0">
                <a:solidFill>
                  <a:schemeClr val="tx1"/>
                </a:solidFill>
              </a:rPr>
              <a:t>)</a:t>
            </a:r>
            <a:r>
              <a:rPr lang="ru-RU" dirty="0" err="1">
                <a:solidFill>
                  <a:schemeClr val="tx1"/>
                </a:solidFill>
              </a:rPr>
              <a:t>шь</a:t>
            </a:r>
            <a:r>
              <a:rPr lang="ru-RU" dirty="0">
                <a:solidFill>
                  <a:schemeClr val="tx1"/>
                </a:solidFill>
              </a:rPr>
              <a:t> (II </a:t>
            </a:r>
            <a:r>
              <a:rPr lang="ru-RU" dirty="0" err="1">
                <a:solidFill>
                  <a:schemeClr val="tx1"/>
                </a:solidFill>
              </a:rPr>
              <a:t>спр</a:t>
            </a:r>
            <a:r>
              <a:rPr lang="ru-RU" dirty="0">
                <a:solidFill>
                  <a:schemeClr val="tx1"/>
                </a:solidFill>
              </a:rPr>
              <a:t>.).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tx1"/>
                </a:solidFill>
              </a:rPr>
              <a:t>Верт</a:t>
            </a:r>
            <a:r>
              <a:rPr lang="ru-RU" dirty="0">
                <a:solidFill>
                  <a:schemeClr val="tx1"/>
                </a:solidFill>
              </a:rPr>
              <a:t>(</a:t>
            </a:r>
            <a:r>
              <a:rPr lang="ru-RU" dirty="0" err="1">
                <a:solidFill>
                  <a:schemeClr val="tx1"/>
                </a:solidFill>
              </a:rPr>
              <a:t>е,и</a:t>
            </a:r>
            <a:r>
              <a:rPr lang="ru-RU" dirty="0">
                <a:solidFill>
                  <a:schemeClr val="tx1"/>
                </a:solidFill>
              </a:rPr>
              <a:t>)те (II </a:t>
            </a:r>
            <a:r>
              <a:rPr lang="ru-RU" dirty="0" err="1">
                <a:solidFill>
                  <a:schemeClr val="tx1"/>
                </a:solidFill>
              </a:rPr>
              <a:t>спр</a:t>
            </a:r>
            <a:r>
              <a:rPr lang="ru-RU" dirty="0">
                <a:solidFill>
                  <a:schemeClr val="tx1"/>
                </a:solidFill>
              </a:rPr>
              <a:t>.), крут(</a:t>
            </a:r>
            <a:r>
              <a:rPr lang="ru-RU" dirty="0" err="1">
                <a:solidFill>
                  <a:schemeClr val="tx1"/>
                </a:solidFill>
              </a:rPr>
              <a:t>е,и</a:t>
            </a:r>
            <a:r>
              <a:rPr lang="ru-RU" dirty="0">
                <a:solidFill>
                  <a:schemeClr val="tx1"/>
                </a:solidFill>
              </a:rPr>
              <a:t>)те (II </a:t>
            </a:r>
            <a:r>
              <a:rPr lang="ru-RU" dirty="0" err="1">
                <a:solidFill>
                  <a:schemeClr val="tx1"/>
                </a:solidFill>
              </a:rPr>
              <a:t>спр</a:t>
            </a:r>
            <a:r>
              <a:rPr lang="ru-RU" dirty="0">
                <a:solidFill>
                  <a:schemeClr val="tx1"/>
                </a:solidFill>
              </a:rPr>
              <a:t>.), дума(</a:t>
            </a:r>
            <a:r>
              <a:rPr lang="ru-RU" dirty="0" err="1">
                <a:solidFill>
                  <a:schemeClr val="tx1"/>
                </a:solidFill>
              </a:rPr>
              <a:t>е,и</a:t>
            </a:r>
            <a:r>
              <a:rPr lang="ru-RU" dirty="0">
                <a:solidFill>
                  <a:schemeClr val="tx1"/>
                </a:solidFill>
              </a:rPr>
              <a:t>)те (I </a:t>
            </a:r>
            <a:r>
              <a:rPr lang="ru-RU" dirty="0" err="1">
                <a:solidFill>
                  <a:schemeClr val="tx1"/>
                </a:solidFill>
              </a:rPr>
              <a:t>спр</a:t>
            </a:r>
            <a:r>
              <a:rPr lang="ru-RU" dirty="0">
                <a:solidFill>
                  <a:schemeClr val="tx1"/>
                </a:solidFill>
              </a:rPr>
              <a:t>.).</a:t>
            </a:r>
          </a:p>
          <a:p>
            <a:pPr marL="0" indent="0">
              <a:buNone/>
            </a:pPr>
            <a:r>
              <a:rPr lang="ru-RU" dirty="0" err="1">
                <a:solidFill>
                  <a:schemeClr val="tx1"/>
                </a:solidFill>
              </a:rPr>
              <a:t>Терп</a:t>
            </a:r>
            <a:r>
              <a:rPr lang="ru-RU" dirty="0">
                <a:solidFill>
                  <a:schemeClr val="tx1"/>
                </a:solidFill>
              </a:rPr>
              <a:t>(</a:t>
            </a:r>
            <a:r>
              <a:rPr lang="ru-RU" dirty="0" err="1">
                <a:solidFill>
                  <a:schemeClr val="tx1"/>
                </a:solidFill>
              </a:rPr>
              <a:t>ю,я</a:t>
            </a:r>
            <a:r>
              <a:rPr lang="ru-RU" dirty="0">
                <a:solidFill>
                  <a:schemeClr val="tx1"/>
                </a:solidFill>
              </a:rPr>
              <a:t>)т (II </a:t>
            </a:r>
            <a:r>
              <a:rPr lang="ru-RU" dirty="0" err="1">
                <a:solidFill>
                  <a:schemeClr val="tx1"/>
                </a:solidFill>
              </a:rPr>
              <a:t>спр</a:t>
            </a:r>
            <a:r>
              <a:rPr lang="ru-RU" dirty="0">
                <a:solidFill>
                  <a:schemeClr val="tx1"/>
                </a:solidFill>
              </a:rPr>
              <a:t>.), </a:t>
            </a:r>
            <a:r>
              <a:rPr lang="ru-RU" dirty="0" err="1">
                <a:solidFill>
                  <a:schemeClr val="tx1"/>
                </a:solidFill>
              </a:rPr>
              <a:t>кле</a:t>
            </a:r>
            <a:r>
              <a:rPr lang="ru-RU" dirty="0">
                <a:solidFill>
                  <a:schemeClr val="tx1"/>
                </a:solidFill>
              </a:rPr>
              <a:t>(</a:t>
            </a:r>
            <a:r>
              <a:rPr lang="ru-RU" dirty="0" err="1">
                <a:solidFill>
                  <a:schemeClr val="tx1"/>
                </a:solidFill>
              </a:rPr>
              <a:t>ю,я</a:t>
            </a:r>
            <a:r>
              <a:rPr lang="ru-RU" dirty="0">
                <a:solidFill>
                  <a:schemeClr val="tx1"/>
                </a:solidFill>
              </a:rPr>
              <a:t>)т (II </a:t>
            </a:r>
            <a:r>
              <a:rPr lang="ru-RU" dirty="0" err="1">
                <a:solidFill>
                  <a:schemeClr val="tx1"/>
                </a:solidFill>
              </a:rPr>
              <a:t>спр</a:t>
            </a:r>
            <a:r>
              <a:rPr lang="ru-RU" dirty="0">
                <a:solidFill>
                  <a:schemeClr val="tx1"/>
                </a:solidFill>
              </a:rPr>
              <a:t>.), бор(</a:t>
            </a:r>
            <a:r>
              <a:rPr lang="ru-RU" dirty="0" err="1">
                <a:solidFill>
                  <a:schemeClr val="tx1"/>
                </a:solidFill>
              </a:rPr>
              <a:t>ю,я</a:t>
            </a:r>
            <a:r>
              <a:rPr lang="ru-RU" dirty="0">
                <a:solidFill>
                  <a:schemeClr val="tx1"/>
                </a:solidFill>
              </a:rPr>
              <a:t>)</a:t>
            </a:r>
            <a:r>
              <a:rPr lang="ru-RU" dirty="0" err="1">
                <a:solidFill>
                  <a:schemeClr val="tx1"/>
                </a:solidFill>
              </a:rPr>
              <a:t>тся</a:t>
            </a:r>
            <a:r>
              <a:rPr lang="ru-RU" dirty="0">
                <a:solidFill>
                  <a:schemeClr val="tx1"/>
                </a:solidFill>
              </a:rPr>
              <a:t> (I </a:t>
            </a:r>
            <a:r>
              <a:rPr lang="ru-RU" dirty="0" err="1">
                <a:solidFill>
                  <a:schemeClr val="tx1"/>
                </a:solidFill>
              </a:rPr>
              <a:t>спр</a:t>
            </a:r>
            <a:r>
              <a:rPr lang="ru-RU" dirty="0">
                <a:solidFill>
                  <a:schemeClr val="tx1"/>
                </a:solidFill>
              </a:rPr>
              <a:t>.).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89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63488"/>
          </a:xfrm>
        </p:spPr>
        <p:txBody>
          <a:bodyPr/>
          <a:lstStyle/>
          <a:p>
            <a:r>
              <a:rPr lang="ru-RU" dirty="0" smtClean="0"/>
              <a:t>ВОЗВРАТНОСТЬ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2842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tx1"/>
                </a:solidFill>
              </a:rPr>
              <a:t>Беречь (</a:t>
            </a:r>
            <a:r>
              <a:rPr lang="ru-RU" sz="2800" dirty="0" err="1">
                <a:solidFill>
                  <a:schemeClr val="tx1"/>
                </a:solidFill>
              </a:rPr>
              <a:t>невозвр</a:t>
            </a:r>
            <a:r>
              <a:rPr lang="ru-RU" sz="2800" dirty="0">
                <a:solidFill>
                  <a:schemeClr val="tx1"/>
                </a:solidFill>
              </a:rPr>
              <a:t>.) – </a:t>
            </a:r>
            <a:r>
              <a:rPr lang="ru-RU" sz="2800" dirty="0" err="1">
                <a:solidFill>
                  <a:schemeClr val="tx1"/>
                </a:solidFill>
              </a:rPr>
              <a:t>беречьСЯ</a:t>
            </a:r>
            <a:r>
              <a:rPr lang="ru-RU" sz="2800" dirty="0">
                <a:solidFill>
                  <a:schemeClr val="tx1"/>
                </a:solidFill>
              </a:rPr>
              <a:t> (</a:t>
            </a:r>
            <a:r>
              <a:rPr lang="ru-RU" sz="2800" dirty="0" err="1">
                <a:solidFill>
                  <a:schemeClr val="tx1"/>
                </a:solidFill>
              </a:rPr>
              <a:t>возвр</a:t>
            </a:r>
            <a:r>
              <a:rPr lang="ru-RU" sz="2800" dirty="0">
                <a:solidFill>
                  <a:schemeClr val="tx1"/>
                </a:solidFill>
              </a:rPr>
              <a:t>) </a:t>
            </a:r>
            <a:endParaRPr lang="ru-RU" sz="2800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Держаться, </a:t>
            </a: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не спеши, присядь, наблюдай, растет, хочется, узнаешь, </a:t>
            </a: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буду лечиться</a:t>
            </a:r>
            <a:endParaRPr lang="ru-RU" sz="32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107504" y="1124744"/>
            <a:ext cx="4299904" cy="54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u="sng" dirty="0" smtClean="0">
                <a:solidFill>
                  <a:schemeClr val="tx1"/>
                </a:solidFill>
              </a:rPr>
              <a:t>ВОЗВРАТНОСТЬ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ГЛАГОЛ + -СЯ (-СЬ)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800" dirty="0" err="1" smtClean="0">
                <a:solidFill>
                  <a:schemeClr val="tx1"/>
                </a:solidFill>
              </a:rPr>
              <a:t>учитьСЯ</a:t>
            </a:r>
            <a:r>
              <a:rPr lang="ru-RU" sz="2800" dirty="0" smtClean="0">
                <a:solidFill>
                  <a:schemeClr val="tx1"/>
                </a:solidFill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</a:rPr>
              <a:t>женитьСЯ</a:t>
            </a:r>
            <a:r>
              <a:rPr lang="ru-RU" sz="2800" dirty="0" smtClean="0">
                <a:solidFill>
                  <a:schemeClr val="tx1"/>
                </a:solidFill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</a:rPr>
              <a:t>вернуСЬ</a:t>
            </a:r>
            <a:r>
              <a:rPr lang="ru-RU" sz="2800" dirty="0" smtClean="0">
                <a:solidFill>
                  <a:schemeClr val="tx1"/>
                </a:solidFill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</a:rPr>
              <a:t>решуСЬ</a:t>
            </a:r>
            <a:endParaRPr lang="ru-RU" sz="2800" dirty="0" smtClean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51520" y="4124366"/>
            <a:ext cx="4032448" cy="2304256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ВСЕ ОСТАЛЬНЫЕ ГЛАГОЛЫ - НЕВОЗВРАТНЫЕ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886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dirty="0" smtClean="0"/>
              <a:t>ПЕРЕХОДНОСТЬ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764704"/>
            <a:ext cx="4320480" cy="5904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u="sng" dirty="0" smtClean="0">
                <a:solidFill>
                  <a:schemeClr val="tx1"/>
                </a:solidFill>
              </a:rPr>
              <a:t>ПЕРЕХОДНЫЙ ГЛАГОЛ</a:t>
            </a:r>
            <a:endParaRPr lang="ru-RU" b="1" u="sng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 Действие направлено на </a:t>
            </a:r>
            <a:r>
              <a:rPr lang="ru-RU" dirty="0" smtClean="0">
                <a:solidFill>
                  <a:schemeClr val="tx1"/>
                </a:solidFill>
              </a:rPr>
              <a:t>предмет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Сочетается </a:t>
            </a:r>
            <a:r>
              <a:rPr lang="ru-RU" dirty="0">
                <a:solidFill>
                  <a:schemeClr val="tx1"/>
                </a:solidFill>
              </a:rPr>
              <a:t>с существительным  в </a:t>
            </a:r>
            <a:r>
              <a:rPr lang="ru-RU" dirty="0" err="1">
                <a:solidFill>
                  <a:schemeClr val="tx1"/>
                </a:solidFill>
              </a:rPr>
              <a:t>В.п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smtClean="0">
                <a:solidFill>
                  <a:schemeClr val="tx1"/>
                </a:solidFill>
              </a:rPr>
              <a:t>без предлога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Писать (что?) стихи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Любить (кого?) </a:t>
            </a:r>
            <a:r>
              <a:rPr lang="ru-RU" dirty="0" smtClean="0">
                <a:solidFill>
                  <a:schemeClr val="tx1"/>
                </a:solidFill>
              </a:rPr>
              <a:t>маму</a:t>
            </a:r>
          </a:p>
          <a:p>
            <a:pPr marL="0" indent="0" algn="ctr">
              <a:buNone/>
            </a:pPr>
            <a:r>
              <a:rPr lang="ru-RU" b="1" u="sng" dirty="0" smtClean="0">
                <a:solidFill>
                  <a:schemeClr val="tx1"/>
                </a:solidFill>
              </a:rPr>
              <a:t>ВНИМАНИЕ на </a:t>
            </a:r>
            <a:r>
              <a:rPr lang="ru-RU" b="1" u="sng" dirty="0" err="1" smtClean="0">
                <a:solidFill>
                  <a:schemeClr val="tx1"/>
                </a:solidFill>
              </a:rPr>
              <a:t>Р.п</a:t>
            </a:r>
            <a:r>
              <a:rPr lang="ru-RU" b="1" u="sng" dirty="0" smtClean="0">
                <a:solidFill>
                  <a:schemeClr val="tx1"/>
                </a:solidFill>
              </a:rPr>
              <a:t>.</a:t>
            </a:r>
          </a:p>
          <a:p>
            <a:pPr algn="ctr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При указании на часть предмета (принести дров)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 - При отрицании (не прочитал рассказа)</a:t>
            </a:r>
          </a:p>
          <a:p>
            <a:pPr marL="0" indent="0" algn="ctr">
              <a:buNone/>
            </a:pP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95536" y="836712"/>
            <a:ext cx="4041648" cy="452628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u="sng" dirty="0" smtClean="0">
                <a:solidFill>
                  <a:schemeClr val="tx1"/>
                </a:solidFill>
              </a:rPr>
              <a:t>НЕПЕРЕХОДНЫЙ ГЛАГОЛ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Действие НЕ направлено на предмет</a:t>
            </a:r>
          </a:p>
          <a:p>
            <a:pPr marL="0" indent="0" algn="ctr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</a:rPr>
              <a:t>НЕ</a:t>
            </a:r>
            <a:r>
              <a:rPr lang="ru-RU" dirty="0" smtClean="0">
                <a:solidFill>
                  <a:schemeClr val="tx1"/>
                </a:solidFill>
              </a:rPr>
              <a:t> сочетается </a:t>
            </a:r>
            <a:r>
              <a:rPr lang="ru-RU" dirty="0">
                <a:solidFill>
                  <a:schemeClr val="tx1"/>
                </a:solidFill>
              </a:rPr>
              <a:t>с существительным  в </a:t>
            </a:r>
            <a:r>
              <a:rPr lang="ru-RU" dirty="0" err="1">
                <a:solidFill>
                  <a:schemeClr val="tx1"/>
                </a:solidFill>
              </a:rPr>
              <a:t>В.п</a:t>
            </a:r>
            <a:r>
              <a:rPr lang="ru-RU" dirty="0">
                <a:solidFill>
                  <a:schemeClr val="tx1"/>
                </a:solidFill>
              </a:rPr>
              <a:t>. без предлога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tx1"/>
                </a:solidFill>
              </a:rPr>
              <a:t>Бежать (что?) кино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Бежать </a:t>
            </a:r>
            <a:r>
              <a:rPr lang="ru-RU" b="1" dirty="0" smtClean="0">
                <a:solidFill>
                  <a:schemeClr val="tx1"/>
                </a:solidFill>
              </a:rPr>
              <a:t>В</a:t>
            </a:r>
            <a:r>
              <a:rPr lang="ru-RU" dirty="0" smtClean="0">
                <a:solidFill>
                  <a:schemeClr val="tx1"/>
                </a:solidFill>
              </a:rPr>
              <a:t> кино</a:t>
            </a:r>
            <a:endParaRPr lang="ru-RU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59293" y="5085184"/>
            <a:ext cx="4608512" cy="1584176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ВСЕ ВОЗВРАТНЫЕ И БЕЗЛИЧНЫЕ ГЛАГОЛЫ </a:t>
            </a:r>
            <a:endParaRPr lang="ru-RU" sz="2400" b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2195736" y="3789040"/>
            <a:ext cx="72008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745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Algorit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85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Обидеться на шутку, встретить подругу, отвыкнуть от привычки, не брал тетради, повеяло весной, нарисовать пейзаж, верила в судьбу.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56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 smtClean="0"/>
              <a:t>Безличные глаголы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Обозначают действие, происходящее само по себе, без действующего лица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Уже </a:t>
            </a:r>
            <a:r>
              <a:rPr lang="ru-RU" sz="2800" u="sng" dirty="0" smtClean="0">
                <a:solidFill>
                  <a:schemeClr val="tx1"/>
                </a:solidFill>
              </a:rPr>
              <a:t>светает</a:t>
            </a:r>
            <a:r>
              <a:rPr lang="ru-RU" sz="2800" dirty="0" smtClean="0">
                <a:solidFill>
                  <a:schemeClr val="tx1"/>
                </a:solidFill>
              </a:rPr>
              <a:t>. Мне </a:t>
            </a:r>
            <a:r>
              <a:rPr lang="ru-RU" sz="2800" u="sng" dirty="0" smtClean="0">
                <a:solidFill>
                  <a:schemeClr val="tx1"/>
                </a:solidFill>
              </a:rPr>
              <a:t>нездоровится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Внимание! Сравни!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u="sng" dirty="0">
                <a:solidFill>
                  <a:schemeClr val="tx1"/>
                </a:solidFill>
              </a:rPr>
              <a:t>Н</a:t>
            </a:r>
            <a:r>
              <a:rPr lang="ru-RU" sz="2800" u="sng" dirty="0" smtClean="0">
                <a:solidFill>
                  <a:schemeClr val="tx1"/>
                </a:solidFill>
              </a:rPr>
              <a:t>ебо</a:t>
            </a:r>
            <a:r>
              <a:rPr lang="ru-RU" sz="2800" dirty="0" smtClean="0">
                <a:solidFill>
                  <a:schemeClr val="tx1"/>
                </a:solidFill>
              </a:rPr>
              <a:t> заметно </a:t>
            </a:r>
            <a:r>
              <a:rPr lang="ru-RU" sz="2800" u="sng" dirty="0" smtClean="0">
                <a:solidFill>
                  <a:schemeClr val="tx1"/>
                </a:solidFill>
              </a:rPr>
              <a:t>темнеет</a:t>
            </a:r>
            <a:r>
              <a:rPr lang="ru-RU" sz="2800" dirty="0" smtClean="0">
                <a:solidFill>
                  <a:schemeClr val="tx1"/>
                </a:solidFill>
              </a:rPr>
              <a:t>. Уже </a:t>
            </a:r>
            <a:r>
              <a:rPr lang="ru-RU" sz="2800" u="sng" dirty="0" smtClean="0">
                <a:solidFill>
                  <a:schemeClr val="tx1"/>
                </a:solidFill>
              </a:rPr>
              <a:t>темнеет.</a:t>
            </a:r>
          </a:p>
          <a:p>
            <a:pPr marL="0" indent="0" algn="just">
              <a:buNone/>
            </a:pPr>
            <a:r>
              <a:rPr lang="ru-RU" sz="2800" u="sng" dirty="0" smtClean="0">
                <a:solidFill>
                  <a:schemeClr val="tx1"/>
                </a:solidFill>
              </a:rPr>
              <a:t>Солнце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u="sng" dirty="0" smtClean="0">
                <a:solidFill>
                  <a:schemeClr val="tx1"/>
                </a:solidFill>
              </a:rPr>
              <a:t>пекло</a:t>
            </a:r>
            <a:r>
              <a:rPr lang="ru-RU" sz="2800" dirty="0" smtClean="0">
                <a:solidFill>
                  <a:schemeClr val="tx1"/>
                </a:solidFill>
              </a:rPr>
              <a:t> все сильнее. Сверху так </a:t>
            </a:r>
            <a:r>
              <a:rPr lang="ru-RU" sz="2800" u="sng" dirty="0" smtClean="0">
                <a:solidFill>
                  <a:schemeClr val="tx1"/>
                </a:solidFill>
              </a:rPr>
              <a:t>пекло</a:t>
            </a: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Если в предложении  НЕТ ПОДЛЕЖАЩЕГО, то СКАЗУЕМОЕ выражено БЕЗЛИЧНЫМ ГЛАГОЛОМ.</a:t>
            </a:r>
            <a:endParaRPr lang="ru-RU" sz="2800" dirty="0">
              <a:solidFill>
                <a:schemeClr val="tx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004048" y="3068960"/>
            <a:ext cx="23762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555776" y="3068960"/>
            <a:ext cx="129614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03848" y="4221088"/>
            <a:ext cx="158417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868144" y="4221088"/>
            <a:ext cx="151216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39552" y="5157192"/>
            <a:ext cx="10801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267744" y="4725144"/>
            <a:ext cx="10801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86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 smtClean="0"/>
              <a:t>Что лишнее?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chemeClr val="tx1"/>
                </a:solidFill>
              </a:rPr>
              <a:t>Возвратность</a:t>
            </a:r>
          </a:p>
          <a:p>
            <a:pPr marL="0" indent="0" algn="ctr">
              <a:buNone/>
            </a:pPr>
            <a:r>
              <a:rPr lang="ru-RU" sz="4400" b="1" dirty="0">
                <a:solidFill>
                  <a:schemeClr val="tx1"/>
                </a:solidFill>
              </a:rPr>
              <a:t>Безличность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chemeClr val="tx1"/>
                </a:solidFill>
              </a:rPr>
              <a:t>Переходность 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chemeClr val="tx1"/>
                </a:solidFill>
              </a:rPr>
              <a:t>Спряжение</a:t>
            </a:r>
          </a:p>
          <a:p>
            <a:pPr marL="0" indent="0" algn="ctr">
              <a:buNone/>
            </a:pPr>
            <a:r>
              <a:rPr lang="ru-RU" sz="4400" b="1" dirty="0" smtClean="0">
                <a:solidFill>
                  <a:schemeClr val="tx1"/>
                </a:solidFill>
              </a:rPr>
              <a:t>Вид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958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НЕПОСТОЯННЫЙ МОРФОЛОГИЧЕСКИЙ ПРИЗНАК</a:t>
            </a:r>
            <a:endParaRPr lang="ru-RU" sz="3600" dirty="0"/>
          </a:p>
        </p:txBody>
      </p:sp>
      <p:pic>
        <p:nvPicPr>
          <p:cNvPr id="1026" name="Picture 2" descr="C:\Users\User\Desktop\Nakloneniya-glagola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0530"/>
            <a:ext cx="9144000" cy="5147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6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404664"/>
            <a:ext cx="4038600" cy="604867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u="sng" dirty="0" smtClean="0">
                <a:solidFill>
                  <a:schemeClr val="tx1"/>
                </a:solidFill>
              </a:rPr>
              <a:t>УСЛОВНОЕ НАКЛОНЕНИЕ</a:t>
            </a:r>
          </a:p>
          <a:p>
            <a:r>
              <a:rPr lang="ru-RU" sz="3000" dirty="0" smtClean="0">
                <a:solidFill>
                  <a:schemeClr val="tx1"/>
                </a:solidFill>
              </a:rPr>
              <a:t>Желательное или возможное действие</a:t>
            </a:r>
          </a:p>
          <a:p>
            <a:r>
              <a:rPr lang="ru-RU" sz="3000" dirty="0" smtClean="0">
                <a:solidFill>
                  <a:schemeClr val="tx1"/>
                </a:solidFill>
              </a:rPr>
              <a:t>Частица бы 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chemeClr val="tx1"/>
                </a:solidFill>
              </a:rPr>
              <a:t>Хотел </a:t>
            </a:r>
            <a:r>
              <a:rPr lang="ru-RU" sz="3000" b="1" dirty="0" smtClean="0">
                <a:solidFill>
                  <a:schemeClr val="tx1"/>
                </a:solidFill>
              </a:rPr>
              <a:t>бы</a:t>
            </a:r>
            <a:r>
              <a:rPr lang="ru-RU" sz="3000" dirty="0" smtClean="0">
                <a:solidFill>
                  <a:schemeClr val="tx1"/>
                </a:solidFill>
              </a:rPr>
              <a:t>, спала </a:t>
            </a:r>
            <a:r>
              <a:rPr lang="ru-RU" sz="3000" b="1" dirty="0" smtClean="0">
                <a:solidFill>
                  <a:schemeClr val="tx1"/>
                </a:solidFill>
              </a:rPr>
              <a:t>б</a:t>
            </a:r>
            <a:r>
              <a:rPr lang="ru-RU" sz="3000" dirty="0" smtClean="0">
                <a:solidFill>
                  <a:schemeClr val="tx1"/>
                </a:solidFill>
              </a:rPr>
              <a:t>ы, взошло </a:t>
            </a:r>
            <a:r>
              <a:rPr lang="ru-RU" sz="3000" b="1" dirty="0" smtClean="0">
                <a:solidFill>
                  <a:schemeClr val="tx1"/>
                </a:solidFill>
              </a:rPr>
              <a:t>бы</a:t>
            </a:r>
            <a:r>
              <a:rPr lang="ru-RU" sz="3000" dirty="0" smtClean="0">
                <a:solidFill>
                  <a:schemeClr val="tx1"/>
                </a:solidFill>
              </a:rPr>
              <a:t>, ушли </a:t>
            </a:r>
            <a:r>
              <a:rPr lang="ru-RU" sz="3000" b="1" dirty="0" smtClean="0">
                <a:solidFill>
                  <a:schemeClr val="tx1"/>
                </a:solidFill>
              </a:rPr>
              <a:t>бы</a:t>
            </a:r>
          </a:p>
          <a:p>
            <a:endParaRPr lang="ru-RU" sz="3000" dirty="0" smtClean="0">
              <a:solidFill>
                <a:schemeClr val="tx1"/>
              </a:solidFill>
            </a:endParaRPr>
          </a:p>
          <a:p>
            <a:r>
              <a:rPr lang="ru-RU" sz="3000" dirty="0">
                <a:solidFill>
                  <a:schemeClr val="tx1"/>
                </a:solidFill>
              </a:rPr>
              <a:t>Единственное и множественное число</a:t>
            </a:r>
          </a:p>
          <a:p>
            <a:r>
              <a:rPr lang="ru-RU" sz="3000" dirty="0" smtClean="0">
                <a:solidFill>
                  <a:schemeClr val="tx1"/>
                </a:solidFill>
              </a:rPr>
              <a:t>Род  </a:t>
            </a:r>
            <a:r>
              <a:rPr lang="ru-RU" sz="3000" b="1" dirty="0" smtClean="0">
                <a:solidFill>
                  <a:schemeClr val="tx1"/>
                </a:solidFill>
              </a:rPr>
              <a:t>только</a:t>
            </a:r>
            <a:r>
              <a:rPr lang="ru-RU" sz="3000" dirty="0" smtClean="0">
                <a:solidFill>
                  <a:schemeClr val="tx1"/>
                </a:solidFill>
              </a:rPr>
              <a:t> в единственном числе</a:t>
            </a:r>
            <a:endParaRPr lang="ru-RU" sz="3000" dirty="0">
              <a:solidFill>
                <a:schemeClr val="tx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>
          <a:xfrm>
            <a:off x="365760" y="116632"/>
            <a:ext cx="4041648" cy="640871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u="sng" dirty="0" smtClean="0">
                <a:solidFill>
                  <a:schemeClr val="tx1"/>
                </a:solidFill>
              </a:rPr>
              <a:t>ПОВЕЛИТЕЛЬНОЕ НАКЛОНЕНИЕ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Побуждение к действию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Суффикс – и- или без суффикса</a:t>
            </a:r>
          </a:p>
          <a:p>
            <a:pPr marL="0" indent="0">
              <a:buNone/>
            </a:pPr>
            <a:r>
              <a:rPr lang="ru-RU" sz="2800" dirty="0" err="1" smtClean="0">
                <a:solidFill>
                  <a:schemeClr val="tx1"/>
                </a:solidFill>
              </a:rPr>
              <a:t>Жив</a:t>
            </a:r>
            <a:r>
              <a:rPr lang="ru-RU" sz="3200" b="1" dirty="0" err="1" smtClean="0">
                <a:solidFill>
                  <a:schemeClr val="tx1"/>
                </a:solidFill>
              </a:rPr>
              <a:t>И</a:t>
            </a:r>
            <a:r>
              <a:rPr lang="ru-RU" sz="2800" dirty="0" smtClean="0">
                <a:solidFill>
                  <a:schemeClr val="tx1"/>
                </a:solidFill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</a:rPr>
              <a:t>пиш</a:t>
            </a:r>
            <a:r>
              <a:rPr lang="ru-RU" sz="3200" b="1" dirty="0" err="1" smtClean="0">
                <a:solidFill>
                  <a:schemeClr val="tx1"/>
                </a:solidFill>
              </a:rPr>
              <a:t>И</a:t>
            </a:r>
            <a:r>
              <a:rPr lang="ru-RU" sz="2800" dirty="0" smtClean="0">
                <a:solidFill>
                  <a:schemeClr val="tx1"/>
                </a:solidFill>
              </a:rPr>
              <a:t>, не </a:t>
            </a:r>
            <a:r>
              <a:rPr lang="ru-RU" sz="2800" dirty="0" err="1" smtClean="0">
                <a:solidFill>
                  <a:schemeClr val="tx1"/>
                </a:solidFill>
              </a:rPr>
              <a:t>но</a:t>
            </a:r>
            <a:r>
              <a:rPr lang="ru-RU" sz="2800" b="1" dirty="0" err="1" smtClean="0">
                <a:solidFill>
                  <a:schemeClr val="tx1"/>
                </a:solidFill>
              </a:rPr>
              <a:t>Й</a:t>
            </a:r>
            <a:r>
              <a:rPr lang="ru-RU" sz="2800" dirty="0" smtClean="0">
                <a:solidFill>
                  <a:schemeClr val="tx1"/>
                </a:solidFill>
              </a:rPr>
              <a:t>, верь</a:t>
            </a:r>
          </a:p>
          <a:p>
            <a:pPr marL="0" indent="0">
              <a:buNone/>
            </a:pPr>
            <a:r>
              <a:rPr lang="ru-RU" sz="2800" dirty="0" err="1" smtClean="0">
                <a:solidFill>
                  <a:schemeClr val="tx1"/>
                </a:solidFill>
              </a:rPr>
              <a:t>Жив</a:t>
            </a:r>
            <a:r>
              <a:rPr lang="ru-RU" sz="3200" b="1" dirty="0" err="1" smtClean="0">
                <a:solidFill>
                  <a:schemeClr val="tx1"/>
                </a:solidFill>
              </a:rPr>
              <a:t>И</a:t>
            </a:r>
            <a:r>
              <a:rPr lang="ru-RU" sz="2800" dirty="0" err="1" smtClean="0">
                <a:solidFill>
                  <a:schemeClr val="tx1"/>
                </a:solidFill>
              </a:rPr>
              <a:t>те</a:t>
            </a:r>
            <a:r>
              <a:rPr lang="ru-RU" sz="2800" dirty="0" smtClean="0">
                <a:solidFill>
                  <a:schemeClr val="tx1"/>
                </a:solidFill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</a:rPr>
              <a:t>пиш</a:t>
            </a:r>
            <a:r>
              <a:rPr lang="ru-RU" sz="3200" b="1" dirty="0" err="1" smtClean="0">
                <a:solidFill>
                  <a:schemeClr val="tx1"/>
                </a:solidFill>
              </a:rPr>
              <a:t>И</a:t>
            </a:r>
            <a:r>
              <a:rPr lang="ru-RU" sz="2800" dirty="0" err="1" smtClean="0">
                <a:solidFill>
                  <a:schemeClr val="tx1"/>
                </a:solidFill>
              </a:rPr>
              <a:t>те</a:t>
            </a:r>
            <a:r>
              <a:rPr lang="ru-RU" sz="2800" dirty="0" smtClean="0">
                <a:solidFill>
                  <a:schemeClr val="tx1"/>
                </a:solidFill>
              </a:rPr>
              <a:t>, не </a:t>
            </a:r>
            <a:r>
              <a:rPr lang="ru-RU" sz="2800" dirty="0" err="1" smtClean="0">
                <a:solidFill>
                  <a:schemeClr val="tx1"/>
                </a:solidFill>
              </a:rPr>
              <a:t>но</a:t>
            </a:r>
            <a:r>
              <a:rPr lang="ru-RU" sz="2800" b="1" dirty="0" err="1" smtClean="0">
                <a:solidFill>
                  <a:schemeClr val="tx1"/>
                </a:solidFill>
              </a:rPr>
              <a:t>Й</a:t>
            </a:r>
            <a:r>
              <a:rPr lang="ru-RU" sz="2800" dirty="0" err="1" smtClean="0">
                <a:solidFill>
                  <a:schemeClr val="tx1"/>
                </a:solidFill>
              </a:rPr>
              <a:t>те</a:t>
            </a:r>
            <a:r>
              <a:rPr lang="ru-RU" sz="2800" dirty="0" smtClean="0">
                <a:solidFill>
                  <a:schemeClr val="tx1"/>
                </a:solidFill>
              </a:rPr>
              <a:t>, верьте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Единственное и множественное число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0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08720"/>
          </a:xfrm>
        </p:spPr>
        <p:txBody>
          <a:bodyPr anchor="ctr"/>
          <a:lstStyle/>
          <a:p>
            <a:pPr lvl="0"/>
            <a:r>
              <a:rPr lang="ru-RU" sz="4400" b="1" dirty="0">
                <a:solidFill>
                  <a:schemeClr val="tx1"/>
                </a:solidFill>
              </a:rPr>
              <a:t>Изъявительное наклонение</a:t>
            </a:r>
            <a:br>
              <a:rPr lang="ru-RU" sz="4400" b="1" dirty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602128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ru-RU" sz="2600" b="1" u="sng" dirty="0" smtClean="0">
                <a:solidFill>
                  <a:schemeClr val="tx1"/>
                </a:solidFill>
              </a:rPr>
              <a:t>БУДУЩЕЕ ВРЕМЯ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600" b="1" dirty="0" smtClean="0">
                <a:solidFill>
                  <a:schemeClr val="tx1"/>
                </a:solidFill>
              </a:rPr>
              <a:t>Что </a:t>
            </a:r>
            <a:r>
              <a:rPr lang="ru-RU" sz="2600" b="1" dirty="0">
                <a:solidFill>
                  <a:schemeClr val="tx1"/>
                </a:solidFill>
              </a:rPr>
              <a:t>сделает? Что будет делать?</a:t>
            </a:r>
            <a:r>
              <a:rPr lang="ru-RU" sz="2600" dirty="0">
                <a:solidFill>
                  <a:schemeClr val="tx1"/>
                </a:solidFill>
              </a:rPr>
              <a:t/>
            </a:r>
            <a:br>
              <a:rPr lang="ru-RU" sz="2600" dirty="0">
                <a:solidFill>
                  <a:schemeClr val="tx1"/>
                </a:solidFill>
              </a:rPr>
            </a:br>
            <a:r>
              <a:rPr lang="ru-RU" sz="2600" dirty="0" smtClean="0">
                <a:solidFill>
                  <a:schemeClr val="tx1"/>
                </a:solidFill>
              </a:rPr>
              <a:t>Простое </a:t>
            </a:r>
            <a:r>
              <a:rPr lang="ru-RU" sz="2600" dirty="0">
                <a:solidFill>
                  <a:schemeClr val="tx1"/>
                </a:solidFill>
              </a:rPr>
              <a:t>и </a:t>
            </a:r>
            <a:r>
              <a:rPr lang="ru-RU" sz="2600" dirty="0" smtClean="0">
                <a:solidFill>
                  <a:schemeClr val="tx1"/>
                </a:solidFill>
              </a:rPr>
              <a:t>сложное</a:t>
            </a:r>
          </a:p>
          <a:p>
            <a:pPr>
              <a:lnSpc>
                <a:spcPct val="150000"/>
              </a:lnSpc>
            </a:pPr>
            <a:r>
              <a:rPr lang="ru-RU" sz="2600" dirty="0">
                <a:solidFill>
                  <a:schemeClr val="tx1"/>
                </a:solidFill>
              </a:rPr>
              <a:t>ТОЛЬКО ЛИЦО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600" dirty="0" smtClean="0">
                <a:solidFill>
                  <a:schemeClr val="tx1"/>
                </a:solidFill>
              </a:rPr>
              <a:t>Напишу, буду писать</a:t>
            </a:r>
          </a:p>
          <a:p>
            <a:pPr>
              <a:lnSpc>
                <a:spcPct val="150000"/>
              </a:lnSpc>
            </a:pPr>
            <a:endParaRPr lang="ru-RU" sz="26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600" b="1" u="sng" dirty="0" smtClean="0">
                <a:solidFill>
                  <a:schemeClr val="tx1"/>
                </a:solidFill>
              </a:rPr>
              <a:t>НАСТОЯЩЕЕ ВРЕМЯ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tx1"/>
                </a:solidFill>
              </a:rPr>
              <a:t>Что делаю? Что делают?</a:t>
            </a:r>
          </a:p>
          <a:p>
            <a:pPr>
              <a:lnSpc>
                <a:spcPct val="150000"/>
              </a:lnSpc>
            </a:pPr>
            <a:r>
              <a:rPr lang="ru-RU" sz="2600" dirty="0" smtClean="0">
                <a:solidFill>
                  <a:schemeClr val="tx1"/>
                </a:solidFill>
              </a:rPr>
              <a:t>НЕТ у совершенного вида</a:t>
            </a:r>
          </a:p>
          <a:p>
            <a:pPr>
              <a:lnSpc>
                <a:spcPct val="150000"/>
              </a:lnSpc>
            </a:pPr>
            <a:r>
              <a:rPr lang="ru-RU" sz="2600" dirty="0">
                <a:solidFill>
                  <a:schemeClr val="tx1"/>
                </a:solidFill>
              </a:rPr>
              <a:t>ТОЛЬКО ЛИЦО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600" dirty="0" smtClean="0">
                <a:solidFill>
                  <a:schemeClr val="tx1"/>
                </a:solidFill>
              </a:rPr>
              <a:t>Пишу, пишут</a:t>
            </a:r>
          </a:p>
          <a:p>
            <a:pPr>
              <a:lnSpc>
                <a:spcPct val="150000"/>
              </a:lnSpc>
              <a:buFontTx/>
              <a:buChar char="-"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5868144" y="1124744"/>
            <a:ext cx="3275856" cy="5544616"/>
          </a:xfrm>
        </p:spPr>
        <p:txBody>
          <a:bodyPr>
            <a:noAutofit/>
          </a:bodyPr>
          <a:lstStyle/>
          <a:p>
            <a:pPr lvl="0"/>
            <a:r>
              <a:rPr lang="ru-RU" b="1" u="sng" dirty="0">
                <a:solidFill>
                  <a:schemeClr val="tx1"/>
                </a:solidFill>
              </a:rPr>
              <a:t>ПРОШЕДШЕЕ время</a:t>
            </a:r>
          </a:p>
          <a:p>
            <a:pPr lvl="0"/>
            <a:r>
              <a:rPr lang="ru-RU" b="1" dirty="0">
                <a:solidFill>
                  <a:schemeClr val="tx1"/>
                </a:solidFill>
              </a:rPr>
              <a:t>Что делал? Что сделал? 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Нет лица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ТОЛЬКО род в </a:t>
            </a:r>
            <a:r>
              <a:rPr lang="ru-RU" dirty="0" err="1">
                <a:solidFill>
                  <a:schemeClr val="tx1"/>
                </a:solidFill>
              </a:rPr>
              <a:t>ед.ч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Ждал, ждала, ждало, ждали.</a:t>
            </a:r>
          </a:p>
          <a:p>
            <a:pPr lvl="0"/>
            <a:r>
              <a:rPr lang="ru-RU" dirty="0">
                <a:solidFill>
                  <a:schemeClr val="tx1"/>
                </a:solidFill>
              </a:rPr>
              <a:t>Позвал, позвала, позвало, позвали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2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5976663"/>
          </a:xfrm>
        </p:spPr>
        <p:txBody>
          <a:bodyPr/>
          <a:lstStyle/>
          <a:p>
            <a:r>
              <a:rPr lang="ru-RU" sz="4800" b="1" dirty="0">
                <a:solidFill>
                  <a:schemeClr val="tx1"/>
                </a:solidFill>
                <a:effectLst/>
                <a:latin typeface="Monotype Corsiva" pitchFamily="66" charset="0"/>
              </a:rPr>
              <a:t>Глагол</a:t>
            </a:r>
            <a:r>
              <a:rPr lang="ru-RU" sz="4800" dirty="0">
                <a:solidFill>
                  <a:schemeClr val="tx1"/>
                </a:solidFill>
                <a:effectLst/>
                <a:latin typeface="Monotype Corsiva" pitchFamily="66" charset="0"/>
              </a:rPr>
              <a:t> – самая </a:t>
            </a:r>
            <a:r>
              <a:rPr lang="ru-RU" sz="4800" dirty="0" err="1">
                <a:solidFill>
                  <a:schemeClr val="tx1"/>
                </a:solidFill>
                <a:effectLst/>
                <a:latin typeface="Monotype Corsiva" pitchFamily="66" charset="0"/>
              </a:rPr>
              <a:t>огнепышущая</a:t>
            </a:r>
            <a:r>
              <a:rPr lang="ru-RU" sz="4800" dirty="0">
                <a:solidFill>
                  <a:schemeClr val="tx1"/>
                </a:solidFill>
                <a:effectLst/>
                <a:latin typeface="Monotype Corsiva" pitchFamily="66" charset="0"/>
              </a:rPr>
              <a:t>, самая живая часть речи. </a:t>
            </a:r>
            <a:r>
              <a:rPr lang="ru-RU" sz="4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</a:br>
            <a:r>
              <a:rPr lang="ru-RU" sz="4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В </a:t>
            </a:r>
            <a:r>
              <a:rPr lang="ru-RU" sz="4800" b="1" dirty="0">
                <a:solidFill>
                  <a:schemeClr val="tx1"/>
                </a:solidFill>
                <a:effectLst/>
                <a:latin typeface="Monotype Corsiva" pitchFamily="66" charset="0"/>
              </a:rPr>
              <a:t>глаголе</a:t>
            </a:r>
            <a:r>
              <a:rPr lang="ru-RU" sz="4800" dirty="0">
                <a:solidFill>
                  <a:schemeClr val="tx1"/>
                </a:solidFill>
                <a:effectLst/>
                <a:latin typeface="Monotype Corsiva" pitchFamily="66" charset="0"/>
              </a:rPr>
              <a:t> струится самая свежая, артериальная кровь языка. </a:t>
            </a:r>
            <a:r>
              <a:rPr lang="ru-RU" sz="4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</a:br>
            <a:r>
              <a:rPr lang="ru-RU" sz="4800" dirty="0" smtClean="0">
                <a:solidFill>
                  <a:schemeClr val="tx1"/>
                </a:solidFill>
                <a:effectLst/>
                <a:latin typeface="Monotype Corsiva" pitchFamily="66" charset="0"/>
              </a:rPr>
              <a:t>Да </a:t>
            </a:r>
            <a:r>
              <a:rPr lang="ru-RU" sz="4800" dirty="0">
                <a:solidFill>
                  <a:schemeClr val="tx1"/>
                </a:solidFill>
                <a:effectLst/>
                <a:latin typeface="Monotype Corsiva" pitchFamily="66" charset="0"/>
              </a:rPr>
              <a:t>ведь и назначение </a:t>
            </a:r>
            <a:r>
              <a:rPr lang="ru-RU" sz="4800" b="1" dirty="0">
                <a:solidFill>
                  <a:schemeClr val="tx1"/>
                </a:solidFill>
                <a:effectLst/>
                <a:latin typeface="Monotype Corsiva" pitchFamily="66" charset="0"/>
              </a:rPr>
              <a:t>глагола</a:t>
            </a:r>
            <a:r>
              <a:rPr lang="ru-RU" sz="4800" dirty="0">
                <a:solidFill>
                  <a:schemeClr val="tx1"/>
                </a:solidFill>
                <a:effectLst/>
                <a:latin typeface="Monotype Corsiva" pitchFamily="66" charset="0"/>
              </a:rPr>
              <a:t> – выражать само действие!</a:t>
            </a:r>
            <a:r>
              <a:rPr lang="ru-RU" sz="4000" dirty="0">
                <a:solidFill>
                  <a:schemeClr val="tx1"/>
                </a:solidFill>
                <a:effectLst/>
                <a:latin typeface="Helvetica Neue"/>
              </a:rPr>
              <a:t/>
            </a:r>
            <a:br>
              <a:rPr lang="ru-RU" sz="4000" dirty="0">
                <a:solidFill>
                  <a:schemeClr val="tx1"/>
                </a:solidFill>
                <a:effectLst/>
                <a:latin typeface="Helvetica Neue"/>
              </a:rPr>
            </a:br>
            <a:r>
              <a:rPr lang="ru-RU" sz="3200" dirty="0" err="1">
                <a:solidFill>
                  <a:schemeClr val="tx1"/>
                </a:solidFill>
                <a:effectLst/>
                <a:latin typeface="Helvetica Neue"/>
              </a:rPr>
              <a:t>А.Югов</a:t>
            </a:r>
            <a:r>
              <a:rPr lang="ru-RU" sz="3200" dirty="0">
                <a:solidFill>
                  <a:srgbClr val="333333"/>
                </a:solidFill>
                <a:effectLst/>
                <a:latin typeface="Helvetica Neue"/>
              </a:rPr>
              <a:t/>
            </a:r>
            <a:br>
              <a:rPr lang="ru-RU" sz="3200" dirty="0">
                <a:solidFill>
                  <a:srgbClr val="333333"/>
                </a:solidFill>
                <a:effectLst/>
                <a:latin typeface="Helvetica Neue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5469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b="1" dirty="0" smtClean="0"/>
              <a:t>Синтаксическая роль</a:t>
            </a:r>
            <a:endParaRPr lang="ru-RU" b="1" dirty="0"/>
          </a:p>
        </p:txBody>
      </p:sp>
      <p:pic>
        <p:nvPicPr>
          <p:cNvPr id="2050" name="Picture 2" descr="C:\Users\User\Desktop\image004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9036496" cy="558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13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435280" cy="7056784"/>
          </a:xfrm>
        </p:spPr>
        <p:txBody>
          <a:bodyPr anchor="ctr">
            <a:normAutofit/>
          </a:bodyPr>
          <a:lstStyle/>
          <a:p>
            <a:pPr marL="0" indent="0" algn="just">
              <a:buNone/>
            </a:pPr>
            <a:endParaRPr lang="ru-RU" sz="3600" b="1" i="1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sz="3600" b="1" i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sz="3600" b="1" i="1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sz="5400" b="1" i="1" dirty="0" smtClean="0">
                <a:solidFill>
                  <a:schemeClr val="tx1"/>
                </a:solidFill>
              </a:rPr>
              <a:t>Сергей</a:t>
            </a:r>
            <a:r>
              <a:rPr lang="ru-RU" sz="5400" b="1" dirty="0">
                <a:solidFill>
                  <a:schemeClr val="tx1"/>
                </a:solidFill>
              </a:rPr>
              <a:t> старался слушать </a:t>
            </a:r>
            <a:r>
              <a:rPr lang="ru-RU" sz="5400" b="1" i="1" dirty="0">
                <a:solidFill>
                  <a:schemeClr val="tx1"/>
                </a:solidFill>
              </a:rPr>
              <a:t>учителя</a:t>
            </a:r>
            <a:r>
              <a:rPr lang="ru-RU" sz="5400" b="1" dirty="0">
                <a:solidFill>
                  <a:schemeClr val="tx1"/>
                </a:solidFill>
              </a:rPr>
              <a:t> очень внимательно, но вскоре понял, что не получается.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15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Старался</a:t>
            </a:r>
            <a:r>
              <a:rPr lang="ru-RU" sz="2800" dirty="0">
                <a:solidFill>
                  <a:schemeClr val="tx1"/>
                </a:solidFill>
              </a:rPr>
              <a:t> ( что делал?) – глагол, обозначает действие лица;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1</a:t>
            </a:r>
            <a:r>
              <a:rPr lang="ru-RU" sz="2800" i="1" dirty="0">
                <a:solidFill>
                  <a:schemeClr val="tx1"/>
                </a:solidFill>
              </a:rPr>
              <a:t>. </a:t>
            </a:r>
            <a:r>
              <a:rPr lang="ru-RU" sz="2800" b="1" i="1" dirty="0" err="1">
                <a:solidFill>
                  <a:schemeClr val="tx1"/>
                </a:solidFill>
              </a:rPr>
              <a:t>н.ф</a:t>
            </a:r>
            <a:r>
              <a:rPr lang="ru-RU" sz="2800" i="1" dirty="0">
                <a:solidFill>
                  <a:schemeClr val="tx1"/>
                </a:solidFill>
              </a:rPr>
              <a:t>.</a:t>
            </a:r>
            <a:r>
              <a:rPr lang="ru-RU" sz="2800" dirty="0">
                <a:solidFill>
                  <a:schemeClr val="tx1"/>
                </a:solidFill>
              </a:rPr>
              <a:t> (что делать?) – стараться;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2. </a:t>
            </a:r>
            <a:r>
              <a:rPr lang="ru-RU" sz="2800" b="1" i="1" dirty="0">
                <a:solidFill>
                  <a:schemeClr val="tx1"/>
                </a:solidFill>
              </a:rPr>
              <a:t>постоянные признаки</a:t>
            </a:r>
            <a:r>
              <a:rPr lang="ru-RU" sz="2800" dirty="0">
                <a:solidFill>
                  <a:schemeClr val="tx1"/>
                </a:solidFill>
              </a:rPr>
              <a:t>: непереходный, 1 спряжения, несовершенного вида, возвратный;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    </a:t>
            </a:r>
            <a:r>
              <a:rPr lang="ru-RU" sz="2800" b="1" i="1" dirty="0">
                <a:solidFill>
                  <a:schemeClr val="tx1"/>
                </a:solidFill>
              </a:rPr>
              <a:t>непостоянные признаки</a:t>
            </a:r>
            <a:r>
              <a:rPr lang="ru-RU" sz="2800" dirty="0">
                <a:solidFill>
                  <a:schemeClr val="tx1"/>
                </a:solidFill>
              </a:rPr>
              <a:t>: изъявительного наклонения, прошедшего  времени,  мужского рода, единственного числа;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3. сказуемое.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781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Слушать</a:t>
            </a:r>
            <a:r>
              <a:rPr lang="ru-RU" sz="3200" dirty="0">
                <a:solidFill>
                  <a:schemeClr val="tx1"/>
                </a:solidFill>
              </a:rPr>
              <a:t> ( что делать?) – глагол, обозначает действие лица;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1</a:t>
            </a:r>
            <a:r>
              <a:rPr lang="ru-RU" sz="3200" b="1" i="1" dirty="0">
                <a:solidFill>
                  <a:schemeClr val="tx1"/>
                </a:solidFill>
              </a:rPr>
              <a:t>. в </a:t>
            </a:r>
            <a:r>
              <a:rPr lang="ru-RU" sz="3200" b="1" i="1" dirty="0" err="1">
                <a:solidFill>
                  <a:schemeClr val="tx1"/>
                </a:solidFill>
              </a:rPr>
              <a:t>н.ф</a:t>
            </a:r>
            <a:r>
              <a:rPr lang="ru-RU" sz="3200" dirty="0">
                <a:solidFill>
                  <a:schemeClr val="tx1"/>
                </a:solidFill>
              </a:rPr>
              <a:t>.;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2. </a:t>
            </a:r>
            <a:r>
              <a:rPr lang="ru-RU" sz="3200" b="1" i="1" dirty="0">
                <a:solidFill>
                  <a:schemeClr val="tx1"/>
                </a:solidFill>
              </a:rPr>
              <a:t>постоянные признаки</a:t>
            </a:r>
            <a:r>
              <a:rPr lang="ru-RU" sz="3200" dirty="0">
                <a:solidFill>
                  <a:schemeClr val="tx1"/>
                </a:solidFill>
              </a:rPr>
              <a:t>: переходный, 1 спряжения,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                          несовершенного вида, невозвратный, неизменяемый;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      </a:t>
            </a:r>
            <a:r>
              <a:rPr lang="ru-RU" sz="3200" b="1" i="1" dirty="0">
                <a:solidFill>
                  <a:schemeClr val="tx1"/>
                </a:solidFill>
              </a:rPr>
              <a:t>непостоянные признаки</a:t>
            </a:r>
            <a:r>
              <a:rPr lang="ru-RU" sz="3200" dirty="0">
                <a:solidFill>
                  <a:schemeClr val="tx1"/>
                </a:solidFill>
              </a:rPr>
              <a:t>: нет;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3. сказуемое.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40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435280" cy="57214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tx1"/>
                </a:solidFill>
              </a:rPr>
              <a:t> (Не) получается</a:t>
            </a:r>
            <a:r>
              <a:rPr lang="ru-RU" sz="3200" dirty="0">
                <a:solidFill>
                  <a:schemeClr val="tx1"/>
                </a:solidFill>
              </a:rPr>
              <a:t> ( что делается?) – глагол, обозначает действие лица;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1. </a:t>
            </a:r>
            <a:r>
              <a:rPr lang="ru-RU" sz="3200" b="1" i="1" dirty="0" err="1">
                <a:solidFill>
                  <a:schemeClr val="tx1"/>
                </a:solidFill>
              </a:rPr>
              <a:t>н.ф</a:t>
            </a:r>
            <a:r>
              <a:rPr lang="ru-RU" sz="3200" dirty="0">
                <a:solidFill>
                  <a:schemeClr val="tx1"/>
                </a:solidFill>
              </a:rPr>
              <a:t>. (что делать?) – получаться;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2. </a:t>
            </a:r>
            <a:r>
              <a:rPr lang="ru-RU" sz="3200" b="1" i="1" dirty="0">
                <a:solidFill>
                  <a:schemeClr val="tx1"/>
                </a:solidFill>
              </a:rPr>
              <a:t>постоянные признаки</a:t>
            </a:r>
            <a:r>
              <a:rPr lang="ru-RU" sz="3200" dirty="0">
                <a:solidFill>
                  <a:schemeClr val="tx1"/>
                </a:solidFill>
              </a:rPr>
              <a:t>: непереходный, 1 спряжения,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                                           несовершенного вида, возвратный;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      </a:t>
            </a:r>
            <a:r>
              <a:rPr lang="ru-RU" sz="3200" b="1" i="1" dirty="0">
                <a:solidFill>
                  <a:schemeClr val="tx1"/>
                </a:solidFill>
              </a:rPr>
              <a:t>непостоянные признаки</a:t>
            </a:r>
            <a:r>
              <a:rPr lang="ru-RU" sz="3200" dirty="0">
                <a:solidFill>
                  <a:schemeClr val="tx1"/>
                </a:solidFill>
              </a:rPr>
              <a:t>: изъявительного наклонения, настоящего  времени,  3 лица, единственного числа;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3. сказуемое.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07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Домашнее задание</a:t>
            </a:r>
          </a:p>
          <a:p>
            <a:r>
              <a:rPr lang="ru-RU" sz="3200" dirty="0" err="1" smtClean="0">
                <a:solidFill>
                  <a:schemeClr val="tx1"/>
                </a:solidFill>
              </a:rPr>
              <a:t>Упр</a:t>
            </a:r>
            <a:r>
              <a:rPr lang="ru-RU" sz="3200" dirty="0" smtClean="0">
                <a:solidFill>
                  <a:schemeClr val="tx1"/>
                </a:solidFill>
              </a:rPr>
              <a:t> 308 устно</a:t>
            </a:r>
          </a:p>
          <a:p>
            <a:r>
              <a:rPr lang="ru-RU" sz="3200" dirty="0" err="1" smtClean="0">
                <a:solidFill>
                  <a:schemeClr val="tx1"/>
                </a:solidFill>
              </a:rPr>
              <a:t>Упр</a:t>
            </a:r>
            <a:r>
              <a:rPr lang="ru-RU" sz="3200" dirty="0" smtClean="0">
                <a:solidFill>
                  <a:schemeClr val="tx1"/>
                </a:solidFill>
              </a:rPr>
              <a:t> 307 – заполнить таблицу  своими примерами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+ три предложения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6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 anchor="ctr"/>
          <a:lstStyle/>
          <a:p>
            <a:r>
              <a:rPr lang="ru-RU" b="1" dirty="0" smtClean="0"/>
              <a:t>УДАРИЛАСЬ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Глагол. Обозначает действие. Отвечает на вопрос что сделала?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Начальная форма - </a:t>
            </a:r>
            <a:r>
              <a:rPr lang="ru-RU" sz="3200" dirty="0">
                <a:solidFill>
                  <a:schemeClr val="tx1"/>
                </a:solidFill>
              </a:rPr>
              <a:t>(что сделать?)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удариться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Пост. признаки: </a:t>
            </a:r>
            <a:r>
              <a:rPr lang="ru-RU" sz="3200" dirty="0" err="1" smtClean="0">
                <a:solidFill>
                  <a:schemeClr val="tx1"/>
                </a:solidFill>
              </a:rPr>
              <a:t>сов.вид</a:t>
            </a:r>
            <a:r>
              <a:rPr lang="ru-RU" sz="3200" dirty="0" smtClean="0">
                <a:solidFill>
                  <a:schemeClr val="tx1"/>
                </a:solidFill>
              </a:rPr>
              <a:t>, непереходный, возвратный, 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2 спряжение</a:t>
            </a:r>
          </a:p>
          <a:p>
            <a:pPr marL="0" indent="0">
              <a:buNone/>
            </a:pPr>
            <a:r>
              <a:rPr lang="ru-RU" sz="3200" b="1" dirty="0" err="1" smtClean="0">
                <a:solidFill>
                  <a:schemeClr val="tx1"/>
                </a:solidFill>
              </a:rPr>
              <a:t>Непост</a:t>
            </a:r>
            <a:r>
              <a:rPr lang="ru-RU" sz="3200" b="1" dirty="0" smtClean="0">
                <a:solidFill>
                  <a:schemeClr val="tx1"/>
                </a:solidFill>
              </a:rPr>
              <a:t>. </a:t>
            </a:r>
            <a:r>
              <a:rPr lang="ru-RU" sz="3200" b="1" dirty="0">
                <a:solidFill>
                  <a:schemeClr val="tx1"/>
                </a:solidFill>
              </a:rPr>
              <a:t>п</a:t>
            </a:r>
            <a:r>
              <a:rPr lang="ru-RU" sz="3200" b="1" dirty="0" smtClean="0">
                <a:solidFill>
                  <a:schemeClr val="tx1"/>
                </a:solidFill>
              </a:rPr>
              <a:t>ризнаки: </a:t>
            </a:r>
            <a:r>
              <a:rPr lang="ru-RU" sz="3200" dirty="0" smtClean="0">
                <a:solidFill>
                  <a:schemeClr val="tx1"/>
                </a:solidFill>
              </a:rPr>
              <a:t>изъявительное наклонение, прошедшее время, </a:t>
            </a:r>
            <a:r>
              <a:rPr lang="ru-RU" sz="3200" dirty="0" err="1" smtClean="0">
                <a:solidFill>
                  <a:schemeClr val="tx1"/>
                </a:solidFill>
              </a:rPr>
              <a:t>ед.число</a:t>
            </a:r>
            <a:r>
              <a:rPr lang="ru-RU" sz="3200" dirty="0" smtClean="0">
                <a:solidFill>
                  <a:schemeClr val="tx1"/>
                </a:solidFill>
              </a:rPr>
              <a:t>, </a:t>
            </a:r>
            <a:r>
              <a:rPr lang="ru-RU" sz="3200" dirty="0" err="1" smtClean="0">
                <a:solidFill>
                  <a:schemeClr val="tx1"/>
                </a:solidFill>
              </a:rPr>
              <a:t>ж.р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Синтаксическая роль: </a:t>
            </a:r>
            <a:r>
              <a:rPr lang="ru-RU" sz="3200" dirty="0" smtClean="0">
                <a:solidFill>
                  <a:schemeClr val="tx1"/>
                </a:solidFill>
              </a:rPr>
              <a:t>сказуемое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623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i="1" dirty="0">
                <a:solidFill>
                  <a:srgbClr val="2F5897"/>
                </a:solidFill>
                <a:effectLst/>
              </a:rPr>
              <a:t>Любишь кататься – люби и саночки возить</a:t>
            </a:r>
            <a:r>
              <a:rPr lang="ru-RU" sz="4400" b="1" dirty="0">
                <a:solidFill>
                  <a:srgbClr val="2F5897"/>
                </a:solidFill>
                <a:effectLst/>
              </a:rPr>
              <a:t> (пословица).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9251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Значение: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</a:rPr>
              <a:t>всё на свете имеет цену, за всё — развлечение, радость, достижение чего-то — обязательно придется платить: трудом, временем, деньгами, репутацией, </a:t>
            </a:r>
            <a:r>
              <a:rPr lang="ru-RU" sz="2800" dirty="0" smtClean="0">
                <a:solidFill>
                  <a:schemeClr val="tx1"/>
                </a:solidFill>
              </a:rPr>
              <a:t>потерями.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Синонимы: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</a:rPr>
              <a:t>хочешь есть калачи, так не сиди на </a:t>
            </a:r>
            <a:r>
              <a:rPr lang="ru-RU" sz="2800" dirty="0" smtClean="0">
                <a:solidFill>
                  <a:schemeClr val="tx1"/>
                </a:solidFill>
              </a:rPr>
              <a:t>печи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любишь </a:t>
            </a:r>
            <a:r>
              <a:rPr lang="ru-RU" sz="2800" dirty="0">
                <a:solidFill>
                  <a:schemeClr val="tx1"/>
                </a:solidFill>
              </a:rPr>
              <a:t>смородину — люби и </a:t>
            </a:r>
            <a:r>
              <a:rPr lang="ru-RU" sz="2800" dirty="0" smtClean="0">
                <a:solidFill>
                  <a:schemeClr val="tx1"/>
                </a:solidFill>
              </a:rPr>
              <a:t>оскомину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любишь </a:t>
            </a:r>
            <a:r>
              <a:rPr lang="ru-RU" sz="2800" dirty="0">
                <a:solidFill>
                  <a:schemeClr val="tx1"/>
                </a:solidFill>
              </a:rPr>
              <a:t>тепло — терпи и </a:t>
            </a:r>
            <a:r>
              <a:rPr lang="ru-RU" sz="2800" dirty="0" smtClean="0">
                <a:solidFill>
                  <a:schemeClr val="tx1"/>
                </a:solidFill>
              </a:rPr>
              <a:t>дым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221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i="1" dirty="0">
                <a:effectLst/>
              </a:rPr>
              <a:t>Любишь кататься – люби и саночки возить</a:t>
            </a:r>
            <a:r>
              <a:rPr lang="ru-RU" sz="4400" b="1" dirty="0">
                <a:effectLst/>
              </a:rPr>
              <a:t> (пословица).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99715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u="sng" dirty="0">
                <a:solidFill>
                  <a:schemeClr val="tx1"/>
                </a:solidFill>
              </a:rPr>
              <a:t>Любишь</a:t>
            </a:r>
            <a:endParaRPr lang="ru-RU" b="1" u="sng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Глагол; обозначает действие; отвечает на вопрос </a:t>
            </a:r>
            <a:r>
              <a:rPr lang="ru-RU" b="1" i="1" dirty="0">
                <a:solidFill>
                  <a:schemeClr val="tx1"/>
                </a:solidFill>
              </a:rPr>
              <a:t>что делаешь?</a:t>
            </a:r>
            <a:endParaRPr lang="ru-RU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Н. ф. – </a:t>
            </a:r>
            <a:r>
              <a:rPr lang="ru-RU" b="1" i="1" dirty="0">
                <a:solidFill>
                  <a:schemeClr val="tx1"/>
                </a:solidFill>
              </a:rPr>
              <a:t>любить</a:t>
            </a:r>
            <a:r>
              <a:rPr lang="ru-RU" b="1" dirty="0">
                <a:solidFill>
                  <a:schemeClr val="tx1"/>
                </a:solidFill>
              </a:rPr>
              <a:t>. Морфологические признаки: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А) Постоянные морфологические признаки: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    1) несовершенный вид;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    2) невозвратный;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    3) переходный;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    4) II спряжение.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Б) Непостоянные морфологические признаки. Употреблён в форме: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    1) изъявительного наклонения;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    2) настоящего времени; 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    3) единственного числа; 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    4) 2-го лица.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В предложении является частью составного глагольного сказуемого.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688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b="1" i="1" u="sng" dirty="0">
                <a:solidFill>
                  <a:schemeClr val="tx1"/>
                </a:solidFill>
              </a:rPr>
              <a:t>Кататься</a:t>
            </a:r>
            <a:endParaRPr lang="ru-RU" sz="2800" b="1" u="sng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Глагол; обозначает действие; отвечает на вопрос </a:t>
            </a:r>
            <a:r>
              <a:rPr lang="ru-RU" sz="2800" b="1" i="1" dirty="0">
                <a:solidFill>
                  <a:schemeClr val="tx1"/>
                </a:solidFill>
              </a:rPr>
              <a:t>что делать?</a:t>
            </a:r>
            <a:endParaRPr lang="ru-RU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Н. ф. – </a:t>
            </a:r>
            <a:r>
              <a:rPr lang="ru-RU" sz="2800" b="1" i="1" dirty="0">
                <a:solidFill>
                  <a:schemeClr val="tx1"/>
                </a:solidFill>
              </a:rPr>
              <a:t>кататься</a:t>
            </a:r>
            <a:r>
              <a:rPr lang="ru-RU" sz="2800" b="1" dirty="0">
                <a:solidFill>
                  <a:schemeClr val="tx1"/>
                </a:solidFill>
              </a:rPr>
              <a:t>. Морфологические признаки: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А) Постоянные морфологические признаки: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    1) несовершенный вид;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    2) возвратный;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    3) непереходный;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    4) I спряжение.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Б) Непостоянные морфологические признаки. Употреблён в форме инфинитива (неизменяемая форма).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В предложении является частью составного глагольного сказуемого.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877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dirty="0">
                <a:solidFill>
                  <a:schemeClr val="tx1"/>
                </a:solidFill>
              </a:rPr>
              <a:t>Слово глагол заимствовано из старославянского языка, где оно имело значение «слово, речь».</a:t>
            </a:r>
            <a:endParaRPr lang="ru-RU" sz="32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3200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Восстань</a:t>
            </a:r>
            <a:r>
              <a:rPr lang="ru-RU" sz="3200" dirty="0">
                <a:solidFill>
                  <a:schemeClr val="tx1"/>
                </a:solidFill>
              </a:rPr>
              <a:t>, пророк, и </a:t>
            </a:r>
            <a:r>
              <a:rPr lang="ru-RU" sz="3200" dirty="0" err="1">
                <a:solidFill>
                  <a:schemeClr val="tx1"/>
                </a:solidFill>
              </a:rPr>
              <a:t>виждь</a:t>
            </a:r>
            <a:r>
              <a:rPr lang="ru-RU" sz="3200" dirty="0">
                <a:solidFill>
                  <a:schemeClr val="tx1"/>
                </a:solidFill>
              </a:rPr>
              <a:t>, и внемли,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Исполнись волею моей,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И, обходя моря и земли,</a:t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>Глаголом жги сердца </a:t>
            </a:r>
            <a:r>
              <a:rPr lang="ru-RU" sz="3200" dirty="0" smtClean="0">
                <a:solidFill>
                  <a:schemeClr val="tx1"/>
                </a:solidFill>
              </a:rPr>
              <a:t>людей. 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(А.С. Пушкин)</a:t>
            </a:r>
          </a:p>
        </p:txBody>
      </p:sp>
    </p:spTree>
    <p:extLst>
      <p:ext uri="{BB962C8B-B14F-4D97-AF65-F5344CB8AC3E}">
        <p14:creationId xmlns:p14="http://schemas.microsoft.com/office/powerpoint/2010/main" val="203791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u="sng" dirty="0">
                <a:solidFill>
                  <a:schemeClr val="tx1"/>
                </a:solidFill>
              </a:rPr>
              <a:t>Люби</a:t>
            </a:r>
            <a:endParaRPr lang="ru-RU" b="1" u="sng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Глагол; обозначает действие; отвечает на вопрос </a:t>
            </a:r>
            <a:r>
              <a:rPr lang="ru-RU" b="1" i="1" dirty="0">
                <a:solidFill>
                  <a:schemeClr val="tx1"/>
                </a:solidFill>
              </a:rPr>
              <a:t>что делай?</a:t>
            </a:r>
            <a:endParaRPr lang="ru-RU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Н. ф. – </a:t>
            </a:r>
            <a:r>
              <a:rPr lang="ru-RU" b="1" i="1" dirty="0">
                <a:solidFill>
                  <a:schemeClr val="tx1"/>
                </a:solidFill>
              </a:rPr>
              <a:t>любить</a:t>
            </a:r>
            <a:r>
              <a:rPr lang="ru-RU" b="1" dirty="0">
                <a:solidFill>
                  <a:schemeClr val="tx1"/>
                </a:solidFill>
              </a:rPr>
              <a:t>. Морфологические признаки: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А) Постоянные морфологические признаки: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    1) несовершенный вид;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    2) невозвратный;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    3) переходный;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    4) II спряжение.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Б) Непостоянные морфологические признаки. Употреблён в форме: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    1) повелительного наклонения;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    2) единственного числа; 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    3) 2-го лица.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В предложении является частью составного глагольного сказуемого.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22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ru-RU" sz="4800" b="1" dirty="0" smtClean="0"/>
              <a:t>Игра «да-нет»</a:t>
            </a:r>
            <a:r>
              <a:rPr lang="ru-RU" sz="4400" dirty="0"/>
              <a:t/>
            </a:r>
            <a:br>
              <a:rPr lang="ru-RU" sz="44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904656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Верно ли то, что </a:t>
            </a:r>
            <a:r>
              <a:rPr lang="ru-RU" sz="2800" b="1" i="1" dirty="0" smtClean="0">
                <a:solidFill>
                  <a:schemeClr val="tx1"/>
                </a:solidFill>
              </a:rPr>
              <a:t>глагол </a:t>
            </a:r>
            <a:r>
              <a:rPr lang="ru-RU" sz="2800" b="1" u="sng" dirty="0" smtClean="0">
                <a:solidFill>
                  <a:schemeClr val="tx1"/>
                </a:solidFill>
              </a:rPr>
              <a:t>ненавидела</a:t>
            </a:r>
            <a:r>
              <a:rPr lang="ru-RU" sz="2800" b="1" i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– это глагол – исключение и относиться ко 2 спряжению?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В предложении  глагол может быть </a:t>
            </a:r>
            <a:r>
              <a:rPr lang="ru-RU" sz="2800" b="1" u="sng" dirty="0" smtClean="0">
                <a:solidFill>
                  <a:schemeClr val="tx1"/>
                </a:solidFill>
              </a:rPr>
              <a:t>любым</a:t>
            </a:r>
            <a:r>
              <a:rPr lang="ru-RU" sz="2800" b="1" dirty="0" smtClean="0">
                <a:solidFill>
                  <a:schemeClr val="tx1"/>
                </a:solidFill>
              </a:rPr>
              <a:t> членом предложения, кроме определения?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Все </a:t>
            </a:r>
            <a:r>
              <a:rPr lang="ru-RU" sz="2800" b="1" u="sng" dirty="0" smtClean="0">
                <a:solidFill>
                  <a:schemeClr val="tx1"/>
                </a:solidFill>
              </a:rPr>
              <a:t>возвратные глаголы- переходные</a:t>
            </a:r>
            <a:r>
              <a:rPr lang="ru-RU" sz="2800" b="1" dirty="0" smtClean="0">
                <a:solidFill>
                  <a:schemeClr val="tx1"/>
                </a:solidFill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Все </a:t>
            </a:r>
            <a:r>
              <a:rPr lang="ru-RU" sz="2800" b="1" u="sng" dirty="0" smtClean="0">
                <a:solidFill>
                  <a:schemeClr val="tx1"/>
                </a:solidFill>
              </a:rPr>
              <a:t>безличные глаголы – непереходные</a:t>
            </a:r>
            <a:r>
              <a:rPr lang="ru-RU" sz="2800" b="1" dirty="0" smtClean="0">
                <a:solidFill>
                  <a:schemeClr val="tx1"/>
                </a:solidFill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u="sng" dirty="0" smtClean="0">
                <a:solidFill>
                  <a:schemeClr val="tx1"/>
                </a:solidFill>
              </a:rPr>
              <a:t>Суффикс –л- </a:t>
            </a:r>
            <a:r>
              <a:rPr lang="ru-RU" sz="2800" b="1" dirty="0" smtClean="0">
                <a:solidFill>
                  <a:schemeClr val="tx1"/>
                </a:solidFill>
              </a:rPr>
              <a:t>формообразующий суффикс </a:t>
            </a:r>
            <a:r>
              <a:rPr lang="ru-RU" sz="2800" b="1" u="sng" dirty="0" smtClean="0">
                <a:solidFill>
                  <a:schemeClr val="tx1"/>
                </a:solidFill>
              </a:rPr>
              <a:t>прошедшего времени?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Инфинитив </a:t>
            </a:r>
            <a:r>
              <a:rPr lang="ru-RU" sz="2800" b="1" u="sng" dirty="0" smtClean="0">
                <a:solidFill>
                  <a:schemeClr val="tx1"/>
                </a:solidFill>
              </a:rPr>
              <a:t>не имеет </a:t>
            </a:r>
            <a:r>
              <a:rPr lang="ru-RU" sz="2800" b="1" dirty="0" smtClean="0">
                <a:solidFill>
                  <a:schemeClr val="tx1"/>
                </a:solidFill>
              </a:rPr>
              <a:t>непостоянных морфологических признаков?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</a:rPr>
              <a:t>Глаголы </a:t>
            </a:r>
            <a:r>
              <a:rPr lang="ru-RU" sz="2800" b="1" u="sng" dirty="0" smtClean="0">
                <a:solidFill>
                  <a:schemeClr val="tx1"/>
                </a:solidFill>
              </a:rPr>
              <a:t>настоящего времени</a:t>
            </a:r>
            <a:r>
              <a:rPr lang="ru-RU" sz="2800" b="1" dirty="0" smtClean="0">
                <a:solidFill>
                  <a:schemeClr val="tx1"/>
                </a:solidFill>
              </a:rPr>
              <a:t> отвечают на вопросы </a:t>
            </a:r>
            <a:r>
              <a:rPr lang="ru-RU" sz="2800" b="1" u="sng" dirty="0" smtClean="0">
                <a:solidFill>
                  <a:schemeClr val="tx1"/>
                </a:solidFill>
              </a:rPr>
              <a:t>что делаю? Что сделают?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2184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5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4 ошибки – «2»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3 ошибки – «3»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2 ошибки – «4»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1 ошибка – «5»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92514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3600" b="1" dirty="0" smtClean="0">
                <a:solidFill>
                  <a:schemeClr val="tx1"/>
                </a:solidFill>
              </a:rPr>
              <a:t>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b="1" dirty="0" smtClean="0">
                <a:solidFill>
                  <a:schemeClr val="tx1"/>
                </a:solidFill>
              </a:rPr>
              <a:t>Нет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b="1" dirty="0" smtClean="0">
                <a:solidFill>
                  <a:schemeClr val="tx1"/>
                </a:solidFill>
              </a:rPr>
              <a:t>Нет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b="1" dirty="0" smtClean="0">
                <a:solidFill>
                  <a:schemeClr val="tx1"/>
                </a:solidFill>
              </a:rPr>
              <a:t>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b="1" dirty="0" smtClean="0">
                <a:solidFill>
                  <a:schemeClr val="tx1"/>
                </a:solidFill>
              </a:rPr>
              <a:t>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b="1" dirty="0" smtClean="0">
                <a:solidFill>
                  <a:schemeClr val="tx1"/>
                </a:solidFill>
              </a:rPr>
              <a:t>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600" b="1" dirty="0" smtClean="0">
                <a:solidFill>
                  <a:schemeClr val="tx1"/>
                </a:solidFill>
              </a:rPr>
              <a:t>Нет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0250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Упр. 311 задания 1-2 (</a:t>
            </a:r>
            <a:r>
              <a:rPr lang="ru-RU" sz="4400" b="1" dirty="0" err="1" smtClean="0">
                <a:solidFill>
                  <a:schemeClr val="tx1"/>
                </a:solidFill>
              </a:rPr>
              <a:t>писменно</a:t>
            </a:r>
            <a:r>
              <a:rPr lang="ru-RU" sz="4400" b="1" dirty="0" smtClean="0">
                <a:solidFill>
                  <a:schemeClr val="tx1"/>
                </a:solidFill>
              </a:rPr>
              <a:t>)</a:t>
            </a:r>
          </a:p>
          <a:p>
            <a:r>
              <a:rPr lang="ru-RU" sz="4400" b="1" dirty="0" smtClean="0">
                <a:solidFill>
                  <a:schemeClr val="tx1"/>
                </a:solidFill>
              </a:rPr>
              <a:t>Повторить что такое глагол и спряжение (карточка)  -  </a:t>
            </a:r>
            <a:r>
              <a:rPr lang="ru-RU" sz="4400" b="1" dirty="0" err="1" smtClean="0">
                <a:solidFill>
                  <a:schemeClr val="tx1"/>
                </a:solidFill>
              </a:rPr>
              <a:t>сам.работа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Узнай фразеологизм по картинке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00200"/>
            <a:ext cx="8424936" cy="506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205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856984" cy="6669360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Значение </a:t>
            </a:r>
            <a:r>
              <a:rPr lang="ru-RU" sz="3200" dirty="0">
                <a:solidFill>
                  <a:schemeClr val="tx1"/>
                </a:solidFill>
              </a:rPr>
              <a:t>фразеологизма </a:t>
            </a:r>
            <a:r>
              <a:rPr lang="ru-RU" sz="3200" b="1" dirty="0">
                <a:solidFill>
                  <a:schemeClr val="tx1"/>
                </a:solidFill>
              </a:rPr>
              <a:t>«вставлять палки в колеса» </a:t>
            </a:r>
            <a:r>
              <a:rPr lang="ru-RU" sz="3200" dirty="0">
                <a:solidFill>
                  <a:schemeClr val="tx1"/>
                </a:solidFill>
              </a:rPr>
              <a:t>носит неодобрительную окраску. Так говорят, когда хотят подчеркнуть, что кто-то </a:t>
            </a:r>
            <a:r>
              <a:rPr lang="ru-RU" sz="3200" b="1" dirty="0">
                <a:solidFill>
                  <a:schemeClr val="tx1"/>
                </a:solidFill>
              </a:rPr>
              <a:t>намеренно мешает </a:t>
            </a:r>
            <a:r>
              <a:rPr lang="ru-RU" sz="3200" dirty="0">
                <a:solidFill>
                  <a:schemeClr val="tx1"/>
                </a:solidFill>
              </a:rPr>
              <a:t>в каком-то деле, в осуществлении задуманного. </a:t>
            </a:r>
            <a:endParaRPr lang="ru-RU" sz="3200" dirty="0" smtClean="0">
              <a:solidFill>
                <a:schemeClr val="tx1"/>
              </a:solidFill>
            </a:endParaRPr>
          </a:p>
          <a:p>
            <a:pPr algn="just"/>
            <a:r>
              <a:rPr lang="ru-RU" sz="3200" b="1" dirty="0">
                <a:solidFill>
                  <a:schemeClr val="tx1"/>
                </a:solidFill>
              </a:rPr>
              <a:t>«быть костью в горле»</a:t>
            </a:r>
            <a:r>
              <a:rPr lang="ru-RU" sz="3200" dirty="0">
                <a:solidFill>
                  <a:schemeClr val="tx1"/>
                </a:solidFill>
              </a:rPr>
              <a:t>, </a:t>
            </a:r>
            <a:endParaRPr lang="ru-RU" sz="3200" dirty="0" smtClean="0">
              <a:solidFill>
                <a:schemeClr val="tx1"/>
              </a:solidFill>
            </a:endParaRPr>
          </a:p>
          <a:p>
            <a:pPr algn="just"/>
            <a:r>
              <a:rPr lang="ru-RU" sz="3200" b="1" dirty="0" smtClean="0">
                <a:solidFill>
                  <a:schemeClr val="tx1"/>
                </a:solidFill>
              </a:rPr>
              <a:t>«</a:t>
            </a:r>
            <a:r>
              <a:rPr lang="ru-RU" sz="3200" b="1" dirty="0">
                <a:solidFill>
                  <a:schemeClr val="tx1"/>
                </a:solidFill>
              </a:rPr>
              <a:t>становиться (стоять) поперек дороги (у кого-то на пути)»,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endParaRPr lang="ru-RU" sz="3200" dirty="0" smtClean="0">
              <a:solidFill>
                <a:schemeClr val="tx1"/>
              </a:solidFill>
            </a:endParaRPr>
          </a:p>
          <a:p>
            <a:pPr algn="just"/>
            <a:r>
              <a:rPr lang="ru-RU" sz="3200" b="1" dirty="0" smtClean="0">
                <a:solidFill>
                  <a:schemeClr val="tx1"/>
                </a:solidFill>
              </a:rPr>
              <a:t>«</a:t>
            </a:r>
            <a:r>
              <a:rPr lang="ru-RU" sz="3200" b="1" dirty="0">
                <a:solidFill>
                  <a:schemeClr val="tx1"/>
                </a:solidFill>
              </a:rPr>
              <a:t>чинить препятствия», </a:t>
            </a:r>
            <a:endParaRPr lang="ru-RU" sz="3200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3200" b="1" dirty="0" smtClean="0">
                <a:solidFill>
                  <a:schemeClr val="tx1"/>
                </a:solidFill>
              </a:rPr>
              <a:t>«</a:t>
            </a:r>
            <a:r>
              <a:rPr lang="ru-RU" sz="3200" b="1" dirty="0">
                <a:solidFill>
                  <a:schemeClr val="tx1"/>
                </a:solidFill>
              </a:rPr>
              <a:t>путать карты», </a:t>
            </a:r>
            <a:endParaRPr lang="ru-RU" sz="3200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3200" b="1" dirty="0" smtClean="0">
                <a:solidFill>
                  <a:schemeClr val="tx1"/>
                </a:solidFill>
              </a:rPr>
              <a:t>«</a:t>
            </a:r>
            <a:r>
              <a:rPr lang="ru-RU" sz="3200" b="1" dirty="0">
                <a:solidFill>
                  <a:schemeClr val="tx1"/>
                </a:solidFill>
              </a:rPr>
              <a:t>связывать по ногам и рукам». </a:t>
            </a:r>
            <a:endParaRPr lang="ru-RU" sz="32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29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КРОКОДИЛОВЫ СЛЕЗЫ</a:t>
            </a:r>
            <a:endParaRPr lang="ru-RU" dirty="0"/>
          </a:p>
        </p:txBody>
      </p:sp>
      <p:pic>
        <p:nvPicPr>
          <p:cNvPr id="4" name="Picture 3" descr="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66"/>
          <a:stretch>
            <a:fillRect/>
          </a:stretch>
        </p:blipFill>
        <p:spPr bwMode="auto">
          <a:xfrm>
            <a:off x="0" y="1700808"/>
            <a:ext cx="9144000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7207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</a:rPr>
              <a:t>Крокодиловы слёзы</a:t>
            </a:r>
            <a:r>
              <a:rPr lang="ru-RU" sz="3200" dirty="0">
                <a:solidFill>
                  <a:schemeClr val="tx1"/>
                </a:solidFill>
              </a:rPr>
              <a:t> </a:t>
            </a:r>
            <a:r>
              <a:rPr lang="ru-RU" sz="3200" dirty="0" smtClean="0">
                <a:solidFill>
                  <a:schemeClr val="tx1"/>
                </a:solidFill>
              </a:rPr>
              <a:t>означает </a:t>
            </a:r>
            <a:r>
              <a:rPr lang="ru-RU" sz="3200" dirty="0">
                <a:solidFill>
                  <a:schemeClr val="tx1"/>
                </a:solidFill>
              </a:rPr>
              <a:t>фальшивое, неискреннее выражение эмоции, притворный </a:t>
            </a:r>
            <a:r>
              <a:rPr lang="ru-RU" sz="3200" dirty="0" smtClean="0">
                <a:solidFill>
                  <a:schemeClr val="tx1"/>
                </a:solidFill>
              </a:rPr>
              <a:t>плач.</a:t>
            </a:r>
          </a:p>
          <a:p>
            <a:pPr algn="just"/>
            <a:r>
              <a:rPr lang="ru-RU" sz="3200" dirty="0">
                <a:solidFill>
                  <a:schemeClr val="tx1"/>
                </a:solidFill>
              </a:rPr>
              <a:t>Выражение исходит из древнего поверья, что крокодилы якобы плачут во время поедания </a:t>
            </a:r>
            <a:r>
              <a:rPr lang="ru-RU" sz="3200" dirty="0" smtClean="0">
                <a:solidFill>
                  <a:schemeClr val="tx1"/>
                </a:solidFill>
              </a:rPr>
              <a:t>добычи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10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СЧИТАТЬ ВОРОН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00200"/>
            <a:ext cx="8424936" cy="485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3327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Быть невнимательным, не проявлять быстрой реакции на что-либо.</a:t>
            </a:r>
          </a:p>
          <a:p>
            <a:r>
              <a:rPr lang="ru-RU" dirty="0">
                <a:solidFill>
                  <a:schemeClr val="tx1"/>
                </a:solidFill>
              </a:rPr>
              <a:t>«И вдруг, взглянув в сторону колодцев, Анна всплеснула руками: — Да ведь там, кажись, они, разини? Вот как расселись, ничего не видят… Чего ворон-то считаете?.. Не видите, кто приехал?» (Ф. Абрамов).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Ничем не заниматься, бездельничать.</a:t>
            </a:r>
          </a:p>
          <a:p>
            <a:r>
              <a:rPr lang="ru-RU" dirty="0">
                <a:solidFill>
                  <a:schemeClr val="tx1"/>
                </a:solidFill>
              </a:rPr>
              <a:t>«Я сейчас приду, говорит он, закуривая. — </a:t>
            </a:r>
            <a:r>
              <a:rPr lang="ru-RU" dirty="0" smtClean="0">
                <a:solidFill>
                  <a:schemeClr val="tx1"/>
                </a:solidFill>
              </a:rPr>
              <a:t>А ты </a:t>
            </a:r>
            <a:r>
              <a:rPr lang="ru-RU" dirty="0">
                <a:solidFill>
                  <a:schemeClr val="tx1"/>
                </a:solidFill>
              </a:rPr>
              <a:t>тут пока, чем так стоять и считать ворон, принес бы на чем сесть, да подмети» (А. Чехов)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бить баклуши, 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щёлкать клювом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плевать </a:t>
            </a:r>
            <a:r>
              <a:rPr lang="ru-RU" sz="2800" b="1" dirty="0">
                <a:solidFill>
                  <a:schemeClr val="tx1"/>
                </a:solidFill>
              </a:rPr>
              <a:t>в </a:t>
            </a:r>
            <a:r>
              <a:rPr lang="ru-RU" sz="2800" b="1" dirty="0" smtClean="0">
                <a:solidFill>
                  <a:schemeClr val="tx1"/>
                </a:solidFill>
              </a:rPr>
              <a:t>потолок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72120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lvl="0" indent="442913" algn="just">
              <a:buNone/>
            </a:pPr>
            <a:r>
              <a:rPr lang="ru-RU" sz="3200" dirty="0">
                <a:solidFill>
                  <a:srgbClr val="333333"/>
                </a:solidFill>
              </a:rPr>
              <a:t>По частоте употребления глагол занимает </a:t>
            </a:r>
            <a:r>
              <a:rPr lang="ru-RU" sz="3200" b="1" dirty="0">
                <a:solidFill>
                  <a:srgbClr val="333333"/>
                </a:solidFill>
              </a:rPr>
              <a:t>второе место</a:t>
            </a:r>
            <a:r>
              <a:rPr lang="ru-RU" sz="3200" dirty="0">
                <a:solidFill>
                  <a:srgbClr val="333333"/>
                </a:solidFill>
              </a:rPr>
              <a:t> (после существительных). </a:t>
            </a:r>
            <a:endParaRPr lang="ru-RU" sz="3200" dirty="0" smtClean="0">
              <a:solidFill>
                <a:srgbClr val="333333"/>
              </a:solidFill>
            </a:endParaRPr>
          </a:p>
          <a:p>
            <a:pPr marL="0" lvl="0" indent="442913" algn="just">
              <a:buNone/>
            </a:pPr>
            <a:endParaRPr lang="ru-RU" sz="3200" dirty="0" smtClean="0">
              <a:solidFill>
                <a:srgbClr val="333333"/>
              </a:solidFill>
            </a:endParaRPr>
          </a:p>
          <a:p>
            <a:pPr marL="0" lvl="0" indent="442913" algn="just">
              <a:buNone/>
            </a:pPr>
            <a:r>
              <a:rPr lang="ru-RU" sz="3200" dirty="0" smtClean="0">
                <a:solidFill>
                  <a:srgbClr val="333333"/>
                </a:solidFill>
              </a:rPr>
              <a:t>В </a:t>
            </a:r>
            <a:r>
              <a:rPr lang="ru-RU" sz="3200" dirty="0">
                <a:solidFill>
                  <a:srgbClr val="333333"/>
                </a:solidFill>
              </a:rPr>
              <a:t>общий частотный список из 9 тысяч слов входит 2500 глаголов. Самыми частотными являются: быть, мочь, сказать, говорить, знать, стать, видеть, хотеть, видать, думать, работать, любить и т.д</a:t>
            </a:r>
            <a:r>
              <a:rPr lang="ru-RU" sz="3200" dirty="0" smtClean="0">
                <a:solidFill>
                  <a:srgbClr val="333333"/>
                </a:solidFill>
              </a:rPr>
              <a:t>.</a:t>
            </a:r>
            <a:endParaRPr lang="ru-RU" sz="3200" dirty="0">
              <a:solidFill>
                <a:prstClr val="black">
                  <a:lumMod val="50000"/>
                  <a:lumOff val="50000"/>
                </a:prstClr>
              </a:solidFill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7175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ru-RU" dirty="0" smtClean="0"/>
              <a:t>СЕСТЬ В КАЛОШУ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08911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317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«</a:t>
            </a:r>
            <a:r>
              <a:rPr lang="ru-RU" dirty="0">
                <a:solidFill>
                  <a:schemeClr val="tx1"/>
                </a:solidFill>
              </a:rPr>
              <a:t>сел в калошу» как правило описывает некую неловкую ситуацию, возникшую у человека по его собственной вине. Применяют это устойчивое выражение обычно по отношению к </a:t>
            </a:r>
            <a:r>
              <a:rPr lang="ru-RU" b="1" dirty="0">
                <a:solidFill>
                  <a:schemeClr val="tx1"/>
                </a:solidFill>
              </a:rPr>
              <a:t>лицу потерпевшему глупую неудачу, ставшему объектом шуток и насмешек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dirty="0">
                <a:solidFill>
                  <a:schemeClr val="tx1"/>
                </a:solidFill>
              </a:rPr>
              <a:t> опростоволоситься,  сглупить, 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перемудрить</a:t>
            </a:r>
            <a:r>
              <a:rPr lang="ru-RU" dirty="0">
                <a:solidFill>
                  <a:schemeClr val="tx1"/>
                </a:solidFill>
              </a:rPr>
              <a:t>, 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дать </a:t>
            </a:r>
            <a:r>
              <a:rPr lang="ru-RU" dirty="0">
                <a:solidFill>
                  <a:schemeClr val="tx1"/>
                </a:solidFill>
              </a:rPr>
              <a:t>маху, дать промашку,  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наломать </a:t>
            </a:r>
            <a:r>
              <a:rPr lang="ru-RU" dirty="0">
                <a:solidFill>
                  <a:schemeClr val="tx1"/>
                </a:solidFill>
              </a:rPr>
              <a:t>дров, </a:t>
            </a:r>
            <a:r>
              <a:rPr lang="ru-RU" dirty="0" smtClean="0">
                <a:solidFill>
                  <a:schemeClr val="tx1"/>
                </a:solidFill>
              </a:rPr>
              <a:t>попасть </a:t>
            </a:r>
            <a:r>
              <a:rPr lang="ru-RU" dirty="0">
                <a:solidFill>
                  <a:schemeClr val="tx1"/>
                </a:solidFill>
              </a:rPr>
              <a:t>впросак, свалять дурака, 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сесть </a:t>
            </a:r>
            <a:r>
              <a:rPr lang="ru-RU" dirty="0">
                <a:solidFill>
                  <a:schemeClr val="tx1"/>
                </a:solidFill>
              </a:rPr>
              <a:t>в </a:t>
            </a:r>
            <a:r>
              <a:rPr lang="ru-RU" dirty="0" smtClean="0">
                <a:solidFill>
                  <a:schemeClr val="tx1"/>
                </a:solidFill>
              </a:rPr>
              <a:t>лужу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42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597352"/>
          </a:xfrm>
        </p:spPr>
        <p:txBody>
          <a:bodyPr>
            <a:normAutofit lnSpcReduction="10000"/>
          </a:bodyPr>
          <a:lstStyle/>
          <a:p>
            <a:pPr marL="0" indent="365125" algn="just" fontAlgn="base">
              <a:buNone/>
            </a:pPr>
            <a:r>
              <a:rPr lang="ru-RU" dirty="0">
                <a:solidFill>
                  <a:schemeClr val="tx1"/>
                </a:solidFill>
              </a:rPr>
              <a:t>фраза «сесть в лужу» — это более современный вариант фразеологизма, так как раньше лужи назывались </a:t>
            </a:r>
            <a:r>
              <a:rPr lang="ru-RU" dirty="0" err="1">
                <a:solidFill>
                  <a:schemeClr val="tx1"/>
                </a:solidFill>
              </a:rPr>
              <a:t>калужами</a:t>
            </a:r>
            <a:r>
              <a:rPr lang="ru-RU" dirty="0">
                <a:solidFill>
                  <a:schemeClr val="tx1"/>
                </a:solidFill>
              </a:rPr>
              <a:t>, поэтому в первоначальном варианте фраза произносилась как «сел в </a:t>
            </a:r>
            <a:r>
              <a:rPr lang="ru-RU" dirty="0" err="1">
                <a:solidFill>
                  <a:schemeClr val="tx1"/>
                </a:solidFill>
              </a:rPr>
              <a:t>калужу</a:t>
            </a:r>
            <a:r>
              <a:rPr lang="ru-RU" dirty="0">
                <a:solidFill>
                  <a:schemeClr val="tx1"/>
                </a:solidFill>
              </a:rPr>
              <a:t>», в прямом смысле она описывала человека, который потерпев поражение упал в лужу.</a:t>
            </a:r>
          </a:p>
          <a:p>
            <a:pPr marL="0" indent="365125" algn="just" fontAlgn="base">
              <a:buNone/>
            </a:pPr>
            <a:r>
              <a:rPr lang="ru-RU" dirty="0">
                <a:solidFill>
                  <a:schemeClr val="tx1"/>
                </a:solidFill>
              </a:rPr>
              <a:t>Со временем первоначальный вариант фразы претерпел некоторые изменения. В процессе ассимиляции слово «</a:t>
            </a:r>
            <a:r>
              <a:rPr lang="ru-RU" dirty="0" err="1">
                <a:solidFill>
                  <a:schemeClr val="tx1"/>
                </a:solidFill>
              </a:rPr>
              <a:t>калужа</a:t>
            </a:r>
            <a:r>
              <a:rPr lang="ru-RU" dirty="0">
                <a:solidFill>
                  <a:schemeClr val="tx1"/>
                </a:solidFill>
              </a:rPr>
              <a:t>» трансформировалась в «калошу» или «галошу».</a:t>
            </a:r>
          </a:p>
          <a:p>
            <a:pPr marL="0" indent="365125" algn="just" fontAlgn="base">
              <a:buNone/>
            </a:pPr>
            <a:r>
              <a:rPr lang="ru-RU" dirty="0">
                <a:solidFill>
                  <a:schemeClr val="tx1"/>
                </a:solidFill>
              </a:rPr>
              <a:t>Кстати говоря именно от этого слова и произошло название резиновых накладок на обувь для «хождения по лужам». Помимо этого, с течением времени устойчивое выражение обрело переносный смысл, теперь им можно охарактеризовать не только человека в прямом смысле севшего в лужу, но и любого, кто потерпел глупую неудачу.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89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af312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60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User\Desktop\img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314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26469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i="1" dirty="0">
                <a:solidFill>
                  <a:schemeClr val="tx1"/>
                </a:solidFill>
              </a:rPr>
              <a:t>(Не)читал книгу; (не)может смотреть; (не)</a:t>
            </a:r>
            <a:r>
              <a:rPr lang="ru-RU" sz="3200" i="1" dirty="0" err="1">
                <a:solidFill>
                  <a:schemeClr val="tx1"/>
                </a:solidFill>
              </a:rPr>
              <a:t>взлюбить</a:t>
            </a:r>
            <a:r>
              <a:rPr lang="ru-RU" sz="3200" i="1" dirty="0">
                <a:solidFill>
                  <a:schemeClr val="tx1"/>
                </a:solidFill>
              </a:rPr>
              <a:t> с первого взгляда; </a:t>
            </a:r>
            <a:r>
              <a:rPr lang="ru-RU" sz="3200" i="1" dirty="0" smtClean="0">
                <a:solidFill>
                  <a:schemeClr val="tx1"/>
                </a:solidFill>
              </a:rPr>
              <a:t>якорь </a:t>
            </a:r>
            <a:r>
              <a:rPr lang="ru-RU" sz="3200" i="1" dirty="0">
                <a:solidFill>
                  <a:schemeClr val="tx1"/>
                </a:solidFill>
              </a:rPr>
              <a:t>(не)достает дна; времени всегда (не)достает; в (не)урожайные годы (не)доедают; (не)доиграл партии; с утра (не)здоровится; </a:t>
            </a:r>
            <a:r>
              <a:rPr lang="ru-RU" sz="3200" i="1" dirty="0" smtClean="0">
                <a:solidFill>
                  <a:schemeClr val="tx1"/>
                </a:solidFill>
              </a:rPr>
              <a:t>(</a:t>
            </a:r>
            <a:r>
              <a:rPr lang="ru-RU" sz="3200" i="1" dirty="0">
                <a:solidFill>
                  <a:schemeClr val="tx1"/>
                </a:solidFill>
              </a:rPr>
              <a:t>не)договаривал главного; (не)было намерений; (не)явился на судебное заседание; (не)нужные для дела подробности; (не)достойное порядочного человека поведение; почерк (не)разборчив; </a:t>
            </a:r>
            <a:r>
              <a:rPr lang="ru-RU" sz="3200" i="1" dirty="0" smtClean="0">
                <a:solidFill>
                  <a:schemeClr val="tx1"/>
                </a:solidFill>
              </a:rPr>
              <a:t>(не)знакомый мужчина.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ДОМАШНЕЕ ЗАДАНИЕ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КАРТОЧКА  «НЕ С РАЗНЫМИ ЧАСТЯМИ РЕЧИ»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66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b="1" dirty="0" smtClean="0"/>
              <a:t>ГЛАГОЛ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16288" cy="4997152"/>
          </a:xfrm>
          <a:ln>
            <a:solidFill>
              <a:schemeClr val="accent1">
                <a:lumMod val="75000"/>
              </a:schemeClr>
            </a:solidFill>
          </a:ln>
        </p:spPr>
        <p:txBody>
          <a:bodyPr anchor="ctr">
            <a:normAutofit/>
          </a:bodyPr>
          <a:lstStyle/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НАЧАЛЬНАЯ ФОРМА ГАГОЛА – </a:t>
            </a:r>
            <a:r>
              <a:rPr lang="ru-RU" sz="3200" b="1" u="sng" dirty="0" smtClean="0">
                <a:solidFill>
                  <a:schemeClr val="tx1"/>
                </a:solidFill>
              </a:rPr>
              <a:t>ИФИНИТИВ</a:t>
            </a:r>
          </a:p>
          <a:p>
            <a:pPr algn="just"/>
            <a:endParaRPr lang="ru-RU" sz="3200" b="1" u="sng" dirty="0">
              <a:solidFill>
                <a:schemeClr val="tx1"/>
              </a:solidFill>
            </a:endParaRPr>
          </a:p>
          <a:p>
            <a:pPr algn="just"/>
            <a:r>
              <a:rPr lang="ru-RU" sz="3200" b="1" dirty="0">
                <a:solidFill>
                  <a:schemeClr val="tx1"/>
                </a:solidFill>
              </a:rPr>
              <a:t>«что делать?», «что сделать?».</a:t>
            </a:r>
          </a:p>
          <a:p>
            <a:pPr algn="just"/>
            <a:endParaRPr lang="ru-RU" sz="3200" b="1" u="sng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07504" y="1600200"/>
            <a:ext cx="4299904" cy="4997152"/>
          </a:xfrm>
          <a:ln>
            <a:solidFill>
              <a:schemeClr val="tx2">
                <a:lumMod val="75000"/>
              </a:schemeClr>
            </a:solidFill>
          </a:ln>
        </p:spPr>
        <p:txBody>
          <a:bodyPr anchor="ctr">
            <a:normAutofit/>
          </a:bodyPr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</a:rPr>
              <a:t>Самостоятельная часть речи.</a:t>
            </a:r>
          </a:p>
          <a:p>
            <a:pPr algn="just"/>
            <a:r>
              <a:rPr lang="ru-RU" sz="2800" b="1" dirty="0" smtClean="0">
                <a:solidFill>
                  <a:schemeClr val="tx1"/>
                </a:solidFill>
              </a:rPr>
              <a:t>Обозначает (грамматическое значение) – действие или состояние</a:t>
            </a:r>
          </a:p>
          <a:p>
            <a:pPr algn="just"/>
            <a:r>
              <a:rPr lang="ru-RU" sz="2800" b="1" dirty="0" smtClean="0">
                <a:solidFill>
                  <a:schemeClr val="tx1"/>
                </a:solidFill>
              </a:rPr>
              <a:t>Имеет постоянные и непостоянные грамматические признаки.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44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ru-RU" sz="4000" dirty="0" smtClean="0"/>
              <a:t>ПОСТОЯННЫЕ ПРИЗНАКИ</a:t>
            </a:r>
            <a:br>
              <a:rPr lang="ru-RU" sz="4000" dirty="0" smtClean="0"/>
            </a:br>
            <a:r>
              <a:rPr lang="ru-RU" sz="4000" u="sng" dirty="0" smtClean="0"/>
              <a:t>ВИД.</a:t>
            </a:r>
            <a:endParaRPr lang="ru-RU" sz="4000" u="sng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514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u="sng" dirty="0" smtClean="0">
                <a:solidFill>
                  <a:schemeClr val="tx1"/>
                </a:solidFill>
              </a:rPr>
              <a:t>Несовершенный вид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ПИСАТЬ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ГОВОРИТЬ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СПАТЬ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НОЧЕВАТЬ</a:t>
            </a:r>
          </a:p>
          <a:p>
            <a:endParaRPr lang="ru-RU" sz="2800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3200" i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3200" i="1" dirty="0" smtClean="0">
                <a:solidFill>
                  <a:schemeClr val="tx1"/>
                </a:solidFill>
              </a:rPr>
              <a:t>ЧТО ДЕЛАТЬ?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</a:rPr>
              <a:t>без указания на их завершенность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99715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u="sng" dirty="0" smtClean="0">
                <a:solidFill>
                  <a:schemeClr val="tx1"/>
                </a:solidFill>
              </a:rPr>
              <a:t>Совершенный вид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ЗАМЕРЕТЬ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РИНУТЬСЯ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ПОПРОСИТЬ</a:t>
            </a:r>
          </a:p>
          <a:p>
            <a:r>
              <a:rPr lang="ru-RU" sz="2800" i="1" dirty="0" smtClean="0">
                <a:solidFill>
                  <a:schemeClr val="tx1"/>
                </a:solidFill>
              </a:rPr>
              <a:t>ЗАГОРЕТЬ</a:t>
            </a:r>
          </a:p>
          <a:p>
            <a:endParaRPr lang="ru-RU" sz="2800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endParaRPr lang="ru-RU" sz="3200" i="1" dirty="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3200" i="1" dirty="0" smtClean="0">
                <a:solidFill>
                  <a:schemeClr val="tx1"/>
                </a:solidFill>
              </a:rPr>
              <a:t>ЧТО </a:t>
            </a:r>
            <a:r>
              <a:rPr lang="ru-RU" sz="3200" b="1" i="1" u="sng" dirty="0" smtClean="0">
                <a:solidFill>
                  <a:schemeClr val="tx1"/>
                </a:solidFill>
              </a:rPr>
              <a:t>С</a:t>
            </a:r>
            <a:r>
              <a:rPr lang="ru-RU" sz="3200" i="1" dirty="0" smtClean="0">
                <a:solidFill>
                  <a:schemeClr val="tx1"/>
                </a:solidFill>
              </a:rPr>
              <a:t>ДЕЛАТЬ?</a:t>
            </a:r>
          </a:p>
          <a:p>
            <a:pPr marL="0" indent="0" algn="ctr">
              <a:buNone/>
            </a:pPr>
            <a:r>
              <a:rPr lang="ru-RU" sz="3200" b="1" dirty="0"/>
              <a:t> </a:t>
            </a:r>
            <a:r>
              <a:rPr lang="ru-RU" sz="3200" dirty="0">
                <a:solidFill>
                  <a:schemeClr val="tx1"/>
                </a:solidFill>
              </a:rPr>
              <a:t>завершенность </a:t>
            </a:r>
            <a:r>
              <a:rPr lang="ru-RU" sz="3200" dirty="0" smtClean="0">
                <a:solidFill>
                  <a:schemeClr val="tx1"/>
                </a:solidFill>
              </a:rPr>
              <a:t>действия</a:t>
            </a:r>
            <a:endParaRPr lang="ru-RU" sz="3200" i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792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016224"/>
          </a:xfr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sz="3200" dirty="0"/>
              <a:t>Используя приставки, образовать от глаголов несовершенного вида глаголы совершенного вида: верить(</a:t>
            </a:r>
            <a:r>
              <a:rPr lang="ru-RU" sz="3200" dirty="0" err="1"/>
              <a:t>н.в</a:t>
            </a:r>
            <a:r>
              <a:rPr lang="ru-RU" sz="3200" dirty="0"/>
              <a:t>.)- поверить(</a:t>
            </a:r>
            <a:r>
              <a:rPr lang="ru-RU" sz="3200" dirty="0" err="1"/>
              <a:t>с.в</a:t>
            </a:r>
            <a:r>
              <a:rPr lang="ru-RU" sz="3200" dirty="0"/>
              <a:t>.) 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32048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Чувствовать </a:t>
            </a:r>
            <a:r>
              <a:rPr lang="ru-RU" sz="4000" dirty="0">
                <a:solidFill>
                  <a:schemeClr val="tx1"/>
                </a:solidFill>
              </a:rPr>
              <a:t>,ужинать, делить, вязать, прятать ,возить, шить, стараться, таять, верить, видеть, делать, шутить ,чертить ,тонуть ,гасить, учиться ,брать, пугаться, мучить, помнить, желать, гордиться, готовить.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216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sz="3600" b="1" dirty="0" smtClean="0"/>
              <a:t>СПРЯЖЕНИЕ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388296" cy="50734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ВТОРОЕ</a:t>
            </a:r>
          </a:p>
          <a:p>
            <a:pPr marL="0" indent="0" algn="just">
              <a:buNone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-И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-Е</a:t>
            </a:r>
          </a:p>
          <a:p>
            <a:pPr marL="0" indent="0" algn="just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-А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124744"/>
            <a:ext cx="4041648" cy="38164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ПЕРВОЕ</a:t>
            </a:r>
            <a:r>
              <a:rPr lang="ru-RU" sz="2800" dirty="0" smtClean="0"/>
              <a:t>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-Е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-А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-О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-У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-И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2060848"/>
            <a:ext cx="1224136" cy="25922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err="1" smtClean="0"/>
              <a:t>ть</a:t>
            </a:r>
            <a:endParaRPr lang="ru-RU" sz="8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2060848"/>
            <a:ext cx="1584176" cy="12961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300" dirty="0" smtClean="0"/>
              <a:t>БРИТЬ </a:t>
            </a:r>
          </a:p>
          <a:p>
            <a:pPr algn="ctr"/>
            <a:r>
              <a:rPr lang="ru-RU" sz="2300" dirty="0" smtClean="0"/>
              <a:t>СТЕЛИТЬ</a:t>
            </a:r>
            <a:endParaRPr lang="ru-RU" sz="23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771800" y="3429000"/>
            <a:ext cx="1584176" cy="12241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Все глаголы</a:t>
            </a:r>
            <a:endParaRPr lang="ru-RU" sz="2400" dirty="0"/>
          </a:p>
        </p:txBody>
      </p:sp>
      <p:cxnSp>
        <p:nvCxnSpPr>
          <p:cNvPr id="9" name="Прямая соединительная линия 8"/>
          <p:cNvCxnSpPr>
            <a:stCxn id="7" idx="1"/>
            <a:endCxn id="5" idx="3"/>
          </p:cNvCxnSpPr>
          <p:nvPr/>
        </p:nvCxnSpPr>
        <p:spPr>
          <a:xfrm flipH="1" flipV="1">
            <a:off x="2483768" y="3356992"/>
            <a:ext cx="288032" cy="6840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5" idx="3"/>
            <a:endCxn id="6" idx="1"/>
          </p:cNvCxnSpPr>
          <p:nvPr/>
        </p:nvCxnSpPr>
        <p:spPr>
          <a:xfrm flipV="1">
            <a:off x="2483768" y="2708920"/>
            <a:ext cx="288032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5292080" y="2060848"/>
            <a:ext cx="1440160" cy="25922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8000" dirty="0" err="1">
                <a:solidFill>
                  <a:prstClr val="black"/>
                </a:solidFill>
              </a:rPr>
              <a:t>ть</a:t>
            </a:r>
            <a:endParaRPr lang="ru-RU" sz="8000" dirty="0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948264" y="2060848"/>
            <a:ext cx="2088232" cy="42484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ГНАТЬ, ДЫШАТЬ, ДЕРЖАТЬ, ОБИДЕТЬ, СЛЫШАТЬ, ВИДЕТЬ,</a:t>
            </a:r>
          </a:p>
          <a:p>
            <a:pPr algn="ctr"/>
            <a:r>
              <a:rPr lang="ru-RU" sz="2000" b="1" dirty="0" smtClean="0"/>
              <a:t>НЕНАВИДЕТЬ </a:t>
            </a:r>
            <a:r>
              <a:rPr lang="ru-RU" sz="2000" dirty="0" smtClean="0"/>
              <a:t>И </a:t>
            </a:r>
            <a:r>
              <a:rPr lang="ru-RU" sz="2000" b="1" dirty="0" smtClean="0"/>
              <a:t>ЗАВИСЕТЬ И ТЕРПЕТЬ, </a:t>
            </a:r>
            <a:r>
              <a:rPr lang="ru-RU" sz="2000" dirty="0" smtClean="0"/>
              <a:t>И ОПЯТЬ </a:t>
            </a:r>
            <a:r>
              <a:rPr lang="ru-RU" sz="2000" b="1" dirty="0" smtClean="0"/>
              <a:t>СМОТРЕТЬ , ВЕРТЕТЬ</a:t>
            </a:r>
            <a:endParaRPr lang="ru-RU" sz="2000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292080" y="4941168"/>
            <a:ext cx="1440160" cy="13681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Все глаголы</a:t>
            </a:r>
            <a:endParaRPr lang="ru-RU" sz="2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251520" y="4797152"/>
            <a:ext cx="4824536" cy="194421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u="sng" dirty="0" smtClean="0"/>
              <a:t>РАЗНОСПРЯГАЕМЫЕ</a:t>
            </a:r>
          </a:p>
          <a:p>
            <a:pPr algn="ctr"/>
            <a:r>
              <a:rPr lang="ru-RU" sz="2800" dirty="0" smtClean="0"/>
              <a:t>БЕЖАТЬ И ХОТЕТЬ</a:t>
            </a:r>
          </a:p>
          <a:p>
            <a:pPr algn="ctr"/>
            <a:r>
              <a:rPr lang="ru-RU" sz="2800" u="sng" dirty="0" smtClean="0"/>
              <a:t>ОСОБО СПРЯГАЮТСЯ</a:t>
            </a:r>
          </a:p>
          <a:p>
            <a:pPr algn="ctr"/>
            <a:r>
              <a:rPr lang="ru-RU" sz="2800" dirty="0" smtClean="0"/>
              <a:t>ДАТЬ И ЕСТЬ</a:t>
            </a:r>
            <a:endParaRPr lang="ru-RU" sz="2800" dirty="0"/>
          </a:p>
        </p:txBody>
      </p:sp>
      <p:cxnSp>
        <p:nvCxnSpPr>
          <p:cNvPr id="26" name="Прямая соединительная линия 25"/>
          <p:cNvCxnSpPr>
            <a:stCxn id="19" idx="3"/>
            <a:endCxn id="20" idx="1"/>
          </p:cNvCxnSpPr>
          <p:nvPr/>
        </p:nvCxnSpPr>
        <p:spPr>
          <a:xfrm>
            <a:off x="6732240" y="3356992"/>
            <a:ext cx="216024" cy="828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23" idx="0"/>
            <a:endCxn id="19" idx="2"/>
          </p:cNvCxnSpPr>
          <p:nvPr/>
        </p:nvCxnSpPr>
        <p:spPr>
          <a:xfrm flipV="1">
            <a:off x="6012160" y="4653136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5384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  <p:bldP spid="5" grpId="0" animBg="1"/>
      <p:bldP spid="6" grpId="0" animBg="1"/>
      <p:bldP spid="7" grpId="0" animBg="1"/>
      <p:bldP spid="19" grpId="0" animBg="1"/>
      <p:bldP spid="20" grpId="0" animBg="1"/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sprygenie_glagola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1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348</TotalTime>
  <Words>1340</Words>
  <Application>Microsoft Office PowerPoint</Application>
  <PresentationFormat>Экран (4:3)</PresentationFormat>
  <Paragraphs>248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Исполнительная</vt:lpstr>
      <vt:lpstr>… – самая огнепышущая, самая живая часть речи.  В … струится самая свежая, артериальная кровь языка.  Да ведь и назначение … – выражать само действие! А.Югов </vt:lpstr>
      <vt:lpstr>Глагол – самая огнепышущая, самая живая часть речи.  В глаголе струится самая свежая, артериальная кровь языка.  Да ведь и назначение глагола – выражать само действие! А.Югов </vt:lpstr>
      <vt:lpstr>Презентация PowerPoint</vt:lpstr>
      <vt:lpstr>Презентация PowerPoint</vt:lpstr>
      <vt:lpstr>ГЛАГОЛ</vt:lpstr>
      <vt:lpstr>ПОСТОЯННЫЕ ПРИЗНАКИ ВИД.</vt:lpstr>
      <vt:lpstr>Используя приставки, образовать от глаголов несовершенного вида глаголы совершенного вида: верить(н.в.)- поверить(с.в.) . </vt:lpstr>
      <vt:lpstr>СПРЯЖЕНИЕ</vt:lpstr>
      <vt:lpstr>Презентация PowerPoint</vt:lpstr>
      <vt:lpstr>Презентация PowerPoint</vt:lpstr>
      <vt:lpstr>ВОЗВРАТНОСТЬ</vt:lpstr>
      <vt:lpstr>ПЕРЕХОДНОСТЬ</vt:lpstr>
      <vt:lpstr>Презентация PowerPoint</vt:lpstr>
      <vt:lpstr>Презентация PowerPoint</vt:lpstr>
      <vt:lpstr>Безличные глаголы</vt:lpstr>
      <vt:lpstr>Что лишнее?</vt:lpstr>
      <vt:lpstr>НЕПОСТОЯННЫЙ МОРФОЛОГИЧЕСКИЙ ПРИЗНАК</vt:lpstr>
      <vt:lpstr>Презентация PowerPoint</vt:lpstr>
      <vt:lpstr>Изъявительное наклонение </vt:lpstr>
      <vt:lpstr>Синтаксическая роль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УДАРИЛАСЬ</vt:lpstr>
      <vt:lpstr>Любишь кататься – люби и саночки возить (пословица).</vt:lpstr>
      <vt:lpstr>Любишь кататься – люби и саночки возить (пословица).</vt:lpstr>
      <vt:lpstr>Презентация PowerPoint</vt:lpstr>
      <vt:lpstr>Презентация PowerPoint</vt:lpstr>
      <vt:lpstr>Игра «да-нет» </vt:lpstr>
      <vt:lpstr>ОТВЕТЫ</vt:lpstr>
      <vt:lpstr>Домашнее задание</vt:lpstr>
      <vt:lpstr>Узнай фразеологизм по картинке</vt:lpstr>
      <vt:lpstr>Презентация PowerPoint</vt:lpstr>
      <vt:lpstr>КРОКОДИЛОВЫ СЛЕЗЫ</vt:lpstr>
      <vt:lpstr>Презентация PowerPoint</vt:lpstr>
      <vt:lpstr>СЧИТАТЬ ВОРОН</vt:lpstr>
      <vt:lpstr>Презентация PowerPoint</vt:lpstr>
      <vt:lpstr>СЕСТЬ В КАЛОШУ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Глагол – самая огнепышущая, самая живая часть речи. В глаголе струится самая свежая, артериальная кровь языка. Да ведь и назначение глагола – выражать само действие! А.Югов</dc:title>
  <dc:creator>HP</dc:creator>
  <cp:lastModifiedBy>HP</cp:lastModifiedBy>
  <cp:revision>34</cp:revision>
  <dcterms:created xsi:type="dcterms:W3CDTF">2018-12-04T16:05:22Z</dcterms:created>
  <dcterms:modified xsi:type="dcterms:W3CDTF">2019-12-24T18:36:48Z</dcterms:modified>
</cp:coreProperties>
</file>