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2" r:id="rId1"/>
  </p:sldMasterIdLst>
  <p:sldIdLst>
    <p:sldId id="296" r:id="rId2"/>
    <p:sldId id="321" r:id="rId3"/>
    <p:sldId id="322" r:id="rId4"/>
    <p:sldId id="323" r:id="rId5"/>
    <p:sldId id="316" r:id="rId6"/>
    <p:sldId id="258" r:id="rId7"/>
    <p:sldId id="259" r:id="rId8"/>
    <p:sldId id="261" r:id="rId9"/>
    <p:sldId id="276" r:id="rId10"/>
    <p:sldId id="310" r:id="rId11"/>
    <p:sldId id="262" r:id="rId12"/>
    <p:sldId id="267" r:id="rId13"/>
    <p:sldId id="324" r:id="rId14"/>
    <p:sldId id="279" r:id="rId15"/>
    <p:sldId id="325" r:id="rId16"/>
    <p:sldId id="299" r:id="rId17"/>
    <p:sldId id="319" r:id="rId18"/>
    <p:sldId id="285" r:id="rId19"/>
    <p:sldId id="288" r:id="rId20"/>
    <p:sldId id="297" r:id="rId21"/>
    <p:sldId id="287" r:id="rId22"/>
    <p:sldId id="301" r:id="rId23"/>
    <p:sldId id="269" r:id="rId24"/>
    <p:sldId id="277" r:id="rId25"/>
    <p:sldId id="300" r:id="rId26"/>
    <p:sldId id="280" r:id="rId27"/>
    <p:sldId id="275" r:id="rId28"/>
    <p:sldId id="273" r:id="rId29"/>
    <p:sldId id="303" r:id="rId30"/>
    <p:sldId id="271" r:id="rId3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5620"/>
    <p:restoredTop sz="94563" autoAdjust="0"/>
  </p:normalViewPr>
  <p:slideViewPr>
    <p:cSldViewPr>
      <p:cViewPr varScale="1">
        <p:scale>
          <a:sx n="68" d="100"/>
          <a:sy n="68" d="100"/>
        </p:scale>
        <p:origin x="78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C05B500-0880-4BD8-90B1-72B5E641B4B0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0"/>
      <dgm:spPr/>
      <dgm:t>
        <a:bodyPr/>
        <a:lstStyle/>
        <a:p>
          <a:endParaRPr lang="ru-RU"/>
        </a:p>
      </dgm:t>
    </dgm:pt>
    <dgm:pt modelId="{7A733AB9-E54F-4B4F-AB72-971B8245D146}">
      <dgm:prSet phldrT="[Текст]" phldr="1"/>
      <dgm:spPr/>
      <dgm:t>
        <a:bodyPr/>
        <a:lstStyle/>
        <a:p>
          <a:endParaRPr lang="ru-RU"/>
        </a:p>
      </dgm:t>
    </dgm:pt>
    <dgm:pt modelId="{DFBEF220-D632-4D18-B18B-DDD27C8A65D7}" type="parTrans" cxnId="{BE0D5112-A39B-46E9-85A0-7339DDD54A36}">
      <dgm:prSet/>
      <dgm:spPr/>
      <dgm:t>
        <a:bodyPr/>
        <a:lstStyle/>
        <a:p>
          <a:endParaRPr lang="ru-RU"/>
        </a:p>
      </dgm:t>
    </dgm:pt>
    <dgm:pt modelId="{EE051BA4-2D1F-4D53-A726-C1BEDD9F445D}" type="sibTrans" cxnId="{BE0D5112-A39B-46E9-85A0-7339DDD54A36}">
      <dgm:prSet/>
      <dgm:spPr/>
      <dgm:t>
        <a:bodyPr/>
        <a:lstStyle/>
        <a:p>
          <a:endParaRPr lang="ru-RU"/>
        </a:p>
      </dgm:t>
    </dgm:pt>
    <dgm:pt modelId="{91C069CF-4068-4CBC-82F6-8B86485C1349}">
      <dgm:prSet phldrT="[Текст]" phldr="1"/>
      <dgm:spPr/>
      <dgm:t>
        <a:bodyPr/>
        <a:lstStyle/>
        <a:p>
          <a:endParaRPr lang="ru-RU"/>
        </a:p>
      </dgm:t>
    </dgm:pt>
    <dgm:pt modelId="{E513B89B-21FD-43EB-B60E-D98E48B13C47}" type="parTrans" cxnId="{F283FE14-6BD3-4D67-B203-5369CC624EC5}">
      <dgm:prSet/>
      <dgm:spPr/>
      <dgm:t>
        <a:bodyPr/>
        <a:lstStyle/>
        <a:p>
          <a:endParaRPr lang="ru-RU"/>
        </a:p>
      </dgm:t>
    </dgm:pt>
    <dgm:pt modelId="{BEC95A76-D7E4-41D8-84A1-C0A5D7457475}" type="sibTrans" cxnId="{F283FE14-6BD3-4D67-B203-5369CC624EC5}">
      <dgm:prSet/>
      <dgm:spPr/>
      <dgm:t>
        <a:bodyPr/>
        <a:lstStyle/>
        <a:p>
          <a:endParaRPr lang="ru-RU"/>
        </a:p>
      </dgm:t>
    </dgm:pt>
    <dgm:pt modelId="{FD5C6F33-AE24-4B55-A647-DCA45D9152BF}">
      <dgm:prSet phldrT="[Текст]" phldr="1"/>
      <dgm:spPr/>
      <dgm:t>
        <a:bodyPr/>
        <a:lstStyle/>
        <a:p>
          <a:endParaRPr lang="ru-RU"/>
        </a:p>
      </dgm:t>
    </dgm:pt>
    <dgm:pt modelId="{48933982-F1F5-4C1C-8F72-9DDC3BE10488}" type="parTrans" cxnId="{BF511F98-B7F0-482F-9A08-FB3DD42C0A17}">
      <dgm:prSet/>
      <dgm:spPr/>
      <dgm:t>
        <a:bodyPr/>
        <a:lstStyle/>
        <a:p>
          <a:endParaRPr lang="ru-RU"/>
        </a:p>
      </dgm:t>
    </dgm:pt>
    <dgm:pt modelId="{70843A02-EB87-4BB6-BFED-214F22DBE179}" type="sibTrans" cxnId="{BF511F98-B7F0-482F-9A08-FB3DD42C0A17}">
      <dgm:prSet/>
      <dgm:spPr/>
      <dgm:t>
        <a:bodyPr/>
        <a:lstStyle/>
        <a:p>
          <a:endParaRPr lang="ru-RU"/>
        </a:p>
      </dgm:t>
    </dgm:pt>
    <dgm:pt modelId="{5F083818-B726-432D-A4F5-2F1E96FD5B78}">
      <dgm:prSet phldrT="[Текст]" phldr="1"/>
      <dgm:spPr/>
      <dgm:t>
        <a:bodyPr/>
        <a:lstStyle/>
        <a:p>
          <a:endParaRPr lang="ru-RU"/>
        </a:p>
      </dgm:t>
    </dgm:pt>
    <dgm:pt modelId="{D9314946-2544-4D4A-85D6-3DF9934C27E9}" type="parTrans" cxnId="{C38E23D4-C17C-4355-976B-4BD278B0B753}">
      <dgm:prSet/>
      <dgm:spPr/>
      <dgm:t>
        <a:bodyPr/>
        <a:lstStyle/>
        <a:p>
          <a:endParaRPr lang="ru-RU"/>
        </a:p>
      </dgm:t>
    </dgm:pt>
    <dgm:pt modelId="{9FE94DBA-C963-4982-8CC9-55C363E52408}" type="sibTrans" cxnId="{C38E23D4-C17C-4355-976B-4BD278B0B753}">
      <dgm:prSet/>
      <dgm:spPr/>
      <dgm:t>
        <a:bodyPr/>
        <a:lstStyle/>
        <a:p>
          <a:endParaRPr lang="ru-RU"/>
        </a:p>
      </dgm:t>
    </dgm:pt>
    <dgm:pt modelId="{0594834B-4C50-461E-87C1-0D043EC2A0DA}">
      <dgm:prSet phldrT="[Текст]" phldr="1"/>
      <dgm:spPr/>
      <dgm:t>
        <a:bodyPr/>
        <a:lstStyle/>
        <a:p>
          <a:endParaRPr lang="ru-RU"/>
        </a:p>
      </dgm:t>
    </dgm:pt>
    <dgm:pt modelId="{DFCE77B7-85F0-4443-9908-97E329758506}" type="parTrans" cxnId="{AC5C2460-3557-4934-B68A-1A149286822F}">
      <dgm:prSet/>
      <dgm:spPr/>
      <dgm:t>
        <a:bodyPr/>
        <a:lstStyle/>
        <a:p>
          <a:endParaRPr lang="ru-RU"/>
        </a:p>
      </dgm:t>
    </dgm:pt>
    <dgm:pt modelId="{D033F148-9438-4955-AD39-654AC5EC2DEE}" type="sibTrans" cxnId="{AC5C2460-3557-4934-B68A-1A149286822F}">
      <dgm:prSet/>
      <dgm:spPr/>
      <dgm:t>
        <a:bodyPr/>
        <a:lstStyle/>
        <a:p>
          <a:endParaRPr lang="ru-RU"/>
        </a:p>
      </dgm:t>
    </dgm:pt>
    <dgm:pt modelId="{8191A531-DF0C-4B0F-A1C1-E7A5BD63ECA3}" type="pres">
      <dgm:prSet presAssocID="{DC05B500-0880-4BD8-90B1-72B5E641B4B0}" presName="cycle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BA5762DA-4C07-4AD8-87EE-36D5496096E7}" type="pres">
      <dgm:prSet presAssocID="{7A733AB9-E54F-4B4F-AB72-971B8245D146}" presName="centerShape" presStyleLbl="node0" presStyleIdx="0" presStyleCnt="1"/>
      <dgm:spPr/>
    </dgm:pt>
    <dgm:pt modelId="{AC26D61C-E649-45F0-8036-2B4C974A4B9E}" type="pres">
      <dgm:prSet presAssocID="{E513B89B-21FD-43EB-B60E-D98E48B13C47}" presName="Name9" presStyleLbl="parChTrans1D2" presStyleIdx="0" presStyleCnt="4"/>
      <dgm:spPr/>
    </dgm:pt>
    <dgm:pt modelId="{72082D91-C596-40A7-AAB2-0EA98FCE88A9}" type="pres">
      <dgm:prSet presAssocID="{E513B89B-21FD-43EB-B60E-D98E48B13C47}" presName="connTx" presStyleLbl="parChTrans1D2" presStyleIdx="0" presStyleCnt="4"/>
      <dgm:spPr/>
    </dgm:pt>
    <dgm:pt modelId="{9472727E-880D-431D-A7D7-8D2B08B21021}" type="pres">
      <dgm:prSet presAssocID="{91C069CF-4068-4CBC-82F6-8B86485C1349}" presName="node" presStyleLbl="node1" presStyleIdx="0" presStyleCnt="4">
        <dgm:presLayoutVars>
          <dgm:bulletEnabled val="1"/>
        </dgm:presLayoutVars>
      </dgm:prSet>
      <dgm:spPr/>
    </dgm:pt>
    <dgm:pt modelId="{EB50975E-2ACA-4D14-BE23-7CA92EE3611D}" type="pres">
      <dgm:prSet presAssocID="{48933982-F1F5-4C1C-8F72-9DDC3BE10488}" presName="Name9" presStyleLbl="parChTrans1D2" presStyleIdx="1" presStyleCnt="4"/>
      <dgm:spPr/>
    </dgm:pt>
    <dgm:pt modelId="{1E6BB97A-2241-42D7-94EE-CCF2FD7E9595}" type="pres">
      <dgm:prSet presAssocID="{48933982-F1F5-4C1C-8F72-9DDC3BE10488}" presName="connTx" presStyleLbl="parChTrans1D2" presStyleIdx="1" presStyleCnt="4"/>
      <dgm:spPr/>
    </dgm:pt>
    <dgm:pt modelId="{61FACBFF-59DD-42BC-A01F-134D063E1619}" type="pres">
      <dgm:prSet presAssocID="{FD5C6F33-AE24-4B55-A647-DCA45D9152BF}" presName="node" presStyleLbl="node1" presStyleIdx="1" presStyleCnt="4">
        <dgm:presLayoutVars>
          <dgm:bulletEnabled val="1"/>
        </dgm:presLayoutVars>
      </dgm:prSet>
      <dgm:spPr/>
    </dgm:pt>
    <dgm:pt modelId="{D7C1B703-107D-4855-8391-BE3BF8B262F5}" type="pres">
      <dgm:prSet presAssocID="{D9314946-2544-4D4A-85D6-3DF9934C27E9}" presName="Name9" presStyleLbl="parChTrans1D2" presStyleIdx="2" presStyleCnt="4"/>
      <dgm:spPr/>
    </dgm:pt>
    <dgm:pt modelId="{1F1B17C4-FA27-4D64-B0A9-CDD9D09433D7}" type="pres">
      <dgm:prSet presAssocID="{D9314946-2544-4D4A-85D6-3DF9934C27E9}" presName="connTx" presStyleLbl="parChTrans1D2" presStyleIdx="2" presStyleCnt="4"/>
      <dgm:spPr/>
    </dgm:pt>
    <dgm:pt modelId="{851DE36C-2942-427D-8D35-C4BAC03A5AA9}" type="pres">
      <dgm:prSet presAssocID="{5F083818-B726-432D-A4F5-2F1E96FD5B78}" presName="node" presStyleLbl="node1" presStyleIdx="2" presStyleCnt="4">
        <dgm:presLayoutVars>
          <dgm:bulletEnabled val="1"/>
        </dgm:presLayoutVars>
      </dgm:prSet>
      <dgm:spPr/>
    </dgm:pt>
    <dgm:pt modelId="{0D1BA4DC-661C-4E09-9396-0B973DF683E6}" type="pres">
      <dgm:prSet presAssocID="{DFCE77B7-85F0-4443-9908-97E329758506}" presName="Name9" presStyleLbl="parChTrans1D2" presStyleIdx="3" presStyleCnt="4"/>
      <dgm:spPr/>
    </dgm:pt>
    <dgm:pt modelId="{BDD40EB8-28F5-4690-9F5A-18487BAFA320}" type="pres">
      <dgm:prSet presAssocID="{DFCE77B7-85F0-4443-9908-97E329758506}" presName="connTx" presStyleLbl="parChTrans1D2" presStyleIdx="3" presStyleCnt="4"/>
      <dgm:spPr/>
    </dgm:pt>
    <dgm:pt modelId="{705B569F-5B0B-4078-9C6F-AC094CE99F64}" type="pres">
      <dgm:prSet presAssocID="{0594834B-4C50-461E-87C1-0D043EC2A0DA}" presName="node" presStyleLbl="node1" presStyleIdx="3" presStyleCnt="4">
        <dgm:presLayoutVars>
          <dgm:bulletEnabled val="1"/>
        </dgm:presLayoutVars>
      </dgm:prSet>
      <dgm:spPr/>
    </dgm:pt>
  </dgm:ptLst>
  <dgm:cxnLst>
    <dgm:cxn modelId="{63121608-9F44-40DB-89EF-8D801925CE84}" type="presOf" srcId="{5F083818-B726-432D-A4F5-2F1E96FD5B78}" destId="{851DE36C-2942-427D-8D35-C4BAC03A5AA9}" srcOrd="0" destOrd="0" presId="urn:microsoft.com/office/officeart/2005/8/layout/radial1"/>
    <dgm:cxn modelId="{250FEF08-A4D9-43D3-A2BC-52C969E801BB}" type="presOf" srcId="{FD5C6F33-AE24-4B55-A647-DCA45D9152BF}" destId="{61FACBFF-59DD-42BC-A01F-134D063E1619}" srcOrd="0" destOrd="0" presId="urn:microsoft.com/office/officeart/2005/8/layout/radial1"/>
    <dgm:cxn modelId="{BE0D5112-A39B-46E9-85A0-7339DDD54A36}" srcId="{DC05B500-0880-4BD8-90B1-72B5E641B4B0}" destId="{7A733AB9-E54F-4B4F-AB72-971B8245D146}" srcOrd="0" destOrd="0" parTransId="{DFBEF220-D632-4D18-B18B-DDD27C8A65D7}" sibTransId="{EE051BA4-2D1F-4D53-A726-C1BEDD9F445D}"/>
    <dgm:cxn modelId="{F283FE14-6BD3-4D67-B203-5369CC624EC5}" srcId="{7A733AB9-E54F-4B4F-AB72-971B8245D146}" destId="{91C069CF-4068-4CBC-82F6-8B86485C1349}" srcOrd="0" destOrd="0" parTransId="{E513B89B-21FD-43EB-B60E-D98E48B13C47}" sibTransId="{BEC95A76-D7E4-41D8-84A1-C0A5D7457475}"/>
    <dgm:cxn modelId="{D0870740-5AC3-4AE6-9499-A8B529BC0B08}" type="presOf" srcId="{0594834B-4C50-461E-87C1-0D043EC2A0DA}" destId="{705B569F-5B0B-4078-9C6F-AC094CE99F64}" srcOrd="0" destOrd="0" presId="urn:microsoft.com/office/officeart/2005/8/layout/radial1"/>
    <dgm:cxn modelId="{2C45065D-EC51-4A15-B4CB-BCEAA0DE734C}" type="presOf" srcId="{DC05B500-0880-4BD8-90B1-72B5E641B4B0}" destId="{8191A531-DF0C-4B0F-A1C1-E7A5BD63ECA3}" srcOrd="0" destOrd="0" presId="urn:microsoft.com/office/officeart/2005/8/layout/radial1"/>
    <dgm:cxn modelId="{AC5C2460-3557-4934-B68A-1A149286822F}" srcId="{7A733AB9-E54F-4B4F-AB72-971B8245D146}" destId="{0594834B-4C50-461E-87C1-0D043EC2A0DA}" srcOrd="3" destOrd="0" parTransId="{DFCE77B7-85F0-4443-9908-97E329758506}" sibTransId="{D033F148-9438-4955-AD39-654AC5EC2DEE}"/>
    <dgm:cxn modelId="{F9316C69-9C56-436C-8817-EAFF09AA02CE}" type="presOf" srcId="{7A733AB9-E54F-4B4F-AB72-971B8245D146}" destId="{BA5762DA-4C07-4AD8-87EE-36D5496096E7}" srcOrd="0" destOrd="0" presId="urn:microsoft.com/office/officeart/2005/8/layout/radial1"/>
    <dgm:cxn modelId="{E639B250-E894-4919-B63E-3F57F6C004DC}" type="presOf" srcId="{48933982-F1F5-4C1C-8F72-9DDC3BE10488}" destId="{1E6BB97A-2241-42D7-94EE-CCF2FD7E9595}" srcOrd="1" destOrd="0" presId="urn:microsoft.com/office/officeart/2005/8/layout/radial1"/>
    <dgm:cxn modelId="{6C536D51-2C9B-49FA-A310-99CDFA45AB11}" type="presOf" srcId="{91C069CF-4068-4CBC-82F6-8B86485C1349}" destId="{9472727E-880D-431D-A7D7-8D2B08B21021}" srcOrd="0" destOrd="0" presId="urn:microsoft.com/office/officeart/2005/8/layout/radial1"/>
    <dgm:cxn modelId="{BF511F98-B7F0-482F-9A08-FB3DD42C0A17}" srcId="{7A733AB9-E54F-4B4F-AB72-971B8245D146}" destId="{FD5C6F33-AE24-4B55-A647-DCA45D9152BF}" srcOrd="1" destOrd="0" parTransId="{48933982-F1F5-4C1C-8F72-9DDC3BE10488}" sibTransId="{70843A02-EB87-4BB6-BFED-214F22DBE179}"/>
    <dgm:cxn modelId="{F1FBC3B4-020E-43B8-926C-340C2CF91C0E}" type="presOf" srcId="{DFCE77B7-85F0-4443-9908-97E329758506}" destId="{BDD40EB8-28F5-4690-9F5A-18487BAFA320}" srcOrd="1" destOrd="0" presId="urn:microsoft.com/office/officeart/2005/8/layout/radial1"/>
    <dgm:cxn modelId="{244A0FBD-A0EA-481A-891C-3FE330380C41}" type="presOf" srcId="{D9314946-2544-4D4A-85D6-3DF9934C27E9}" destId="{D7C1B703-107D-4855-8391-BE3BF8B262F5}" srcOrd="0" destOrd="0" presId="urn:microsoft.com/office/officeart/2005/8/layout/radial1"/>
    <dgm:cxn modelId="{DD050CC3-DD86-4578-A66C-CDD0DADE838B}" type="presOf" srcId="{48933982-F1F5-4C1C-8F72-9DDC3BE10488}" destId="{EB50975E-2ACA-4D14-BE23-7CA92EE3611D}" srcOrd="0" destOrd="0" presId="urn:microsoft.com/office/officeart/2005/8/layout/radial1"/>
    <dgm:cxn modelId="{C38E23D4-C17C-4355-976B-4BD278B0B753}" srcId="{7A733AB9-E54F-4B4F-AB72-971B8245D146}" destId="{5F083818-B726-432D-A4F5-2F1E96FD5B78}" srcOrd="2" destOrd="0" parTransId="{D9314946-2544-4D4A-85D6-3DF9934C27E9}" sibTransId="{9FE94DBA-C963-4982-8CC9-55C363E52408}"/>
    <dgm:cxn modelId="{9FBA7FD4-EAC2-4EAD-BF14-9C7237A8BA97}" type="presOf" srcId="{E513B89B-21FD-43EB-B60E-D98E48B13C47}" destId="{AC26D61C-E649-45F0-8036-2B4C974A4B9E}" srcOrd="0" destOrd="0" presId="urn:microsoft.com/office/officeart/2005/8/layout/radial1"/>
    <dgm:cxn modelId="{20AB4FD5-6CC6-4FAB-9398-FFAABD173745}" type="presOf" srcId="{D9314946-2544-4D4A-85D6-3DF9934C27E9}" destId="{1F1B17C4-FA27-4D64-B0A9-CDD9D09433D7}" srcOrd="1" destOrd="0" presId="urn:microsoft.com/office/officeart/2005/8/layout/radial1"/>
    <dgm:cxn modelId="{A48D66D8-0908-4D7B-B7C3-A43677C9A9C7}" type="presOf" srcId="{DFCE77B7-85F0-4443-9908-97E329758506}" destId="{0D1BA4DC-661C-4E09-9396-0B973DF683E6}" srcOrd="0" destOrd="0" presId="urn:microsoft.com/office/officeart/2005/8/layout/radial1"/>
    <dgm:cxn modelId="{C3C7D2FD-D6E0-46FC-A142-500B0CFBC77C}" type="presOf" srcId="{E513B89B-21FD-43EB-B60E-D98E48B13C47}" destId="{72082D91-C596-40A7-AAB2-0EA98FCE88A9}" srcOrd="1" destOrd="0" presId="urn:microsoft.com/office/officeart/2005/8/layout/radial1"/>
    <dgm:cxn modelId="{AE732F7D-3895-4D8F-BE95-420A2529BC96}" type="presParOf" srcId="{8191A531-DF0C-4B0F-A1C1-E7A5BD63ECA3}" destId="{BA5762DA-4C07-4AD8-87EE-36D5496096E7}" srcOrd="0" destOrd="0" presId="urn:microsoft.com/office/officeart/2005/8/layout/radial1"/>
    <dgm:cxn modelId="{3AB607D4-0EBD-462F-B3C1-F7C43D568919}" type="presParOf" srcId="{8191A531-DF0C-4B0F-A1C1-E7A5BD63ECA3}" destId="{AC26D61C-E649-45F0-8036-2B4C974A4B9E}" srcOrd="1" destOrd="0" presId="urn:microsoft.com/office/officeart/2005/8/layout/radial1"/>
    <dgm:cxn modelId="{DDE49D00-2FDA-4602-87B5-4ABECD891ACA}" type="presParOf" srcId="{AC26D61C-E649-45F0-8036-2B4C974A4B9E}" destId="{72082D91-C596-40A7-AAB2-0EA98FCE88A9}" srcOrd="0" destOrd="0" presId="urn:microsoft.com/office/officeart/2005/8/layout/radial1"/>
    <dgm:cxn modelId="{435D9C07-54E3-4735-B68C-40EE2821D20E}" type="presParOf" srcId="{8191A531-DF0C-4B0F-A1C1-E7A5BD63ECA3}" destId="{9472727E-880D-431D-A7D7-8D2B08B21021}" srcOrd="2" destOrd="0" presId="urn:microsoft.com/office/officeart/2005/8/layout/radial1"/>
    <dgm:cxn modelId="{B09593FB-C4CC-48FF-BDA5-A32F548D3C7C}" type="presParOf" srcId="{8191A531-DF0C-4B0F-A1C1-E7A5BD63ECA3}" destId="{EB50975E-2ACA-4D14-BE23-7CA92EE3611D}" srcOrd="3" destOrd="0" presId="urn:microsoft.com/office/officeart/2005/8/layout/radial1"/>
    <dgm:cxn modelId="{9881C909-7909-4DF2-BA7B-412735596341}" type="presParOf" srcId="{EB50975E-2ACA-4D14-BE23-7CA92EE3611D}" destId="{1E6BB97A-2241-42D7-94EE-CCF2FD7E9595}" srcOrd="0" destOrd="0" presId="urn:microsoft.com/office/officeart/2005/8/layout/radial1"/>
    <dgm:cxn modelId="{9EBEDC59-96F2-4667-889C-48A1E3AE79DB}" type="presParOf" srcId="{8191A531-DF0C-4B0F-A1C1-E7A5BD63ECA3}" destId="{61FACBFF-59DD-42BC-A01F-134D063E1619}" srcOrd="4" destOrd="0" presId="urn:microsoft.com/office/officeart/2005/8/layout/radial1"/>
    <dgm:cxn modelId="{54F97B78-4B4E-4C30-97D5-6AB04B797252}" type="presParOf" srcId="{8191A531-DF0C-4B0F-A1C1-E7A5BD63ECA3}" destId="{D7C1B703-107D-4855-8391-BE3BF8B262F5}" srcOrd="5" destOrd="0" presId="urn:microsoft.com/office/officeart/2005/8/layout/radial1"/>
    <dgm:cxn modelId="{3B0BD008-0205-4BDB-8029-CE137051B59C}" type="presParOf" srcId="{D7C1B703-107D-4855-8391-BE3BF8B262F5}" destId="{1F1B17C4-FA27-4D64-B0A9-CDD9D09433D7}" srcOrd="0" destOrd="0" presId="urn:microsoft.com/office/officeart/2005/8/layout/radial1"/>
    <dgm:cxn modelId="{701C41F0-A283-4C7F-964C-28B7A1E3B766}" type="presParOf" srcId="{8191A531-DF0C-4B0F-A1C1-E7A5BD63ECA3}" destId="{851DE36C-2942-427D-8D35-C4BAC03A5AA9}" srcOrd="6" destOrd="0" presId="urn:microsoft.com/office/officeart/2005/8/layout/radial1"/>
    <dgm:cxn modelId="{0481C0A3-B160-4251-B65D-25225D678601}" type="presParOf" srcId="{8191A531-DF0C-4B0F-A1C1-E7A5BD63ECA3}" destId="{0D1BA4DC-661C-4E09-9396-0B973DF683E6}" srcOrd="7" destOrd="0" presId="urn:microsoft.com/office/officeart/2005/8/layout/radial1"/>
    <dgm:cxn modelId="{0BF35919-3B83-4F3F-8BE5-44AA35696A78}" type="presParOf" srcId="{0D1BA4DC-661C-4E09-9396-0B973DF683E6}" destId="{BDD40EB8-28F5-4690-9F5A-18487BAFA320}" srcOrd="0" destOrd="0" presId="urn:microsoft.com/office/officeart/2005/8/layout/radial1"/>
    <dgm:cxn modelId="{328248C4-ED77-4066-B8F7-950CE097D677}" type="presParOf" srcId="{8191A531-DF0C-4B0F-A1C1-E7A5BD63ECA3}" destId="{705B569F-5B0B-4078-9C6F-AC094CE99F64}" srcOrd="8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A5762DA-4C07-4AD8-87EE-36D5496096E7}">
      <dsp:nvSpPr>
        <dsp:cNvPr id="0" name=""/>
        <dsp:cNvSpPr/>
      </dsp:nvSpPr>
      <dsp:spPr>
        <a:xfrm>
          <a:off x="3660761" y="1720835"/>
          <a:ext cx="1320828" cy="13208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/>
        </a:p>
      </dsp:txBody>
      <dsp:txXfrm>
        <a:off x="3854192" y="1914266"/>
        <a:ext cx="933966" cy="933966"/>
      </dsp:txXfrm>
    </dsp:sp>
    <dsp:sp modelId="{AC26D61C-E649-45F0-8036-2B4C974A4B9E}">
      <dsp:nvSpPr>
        <dsp:cNvPr id="0" name=""/>
        <dsp:cNvSpPr/>
      </dsp:nvSpPr>
      <dsp:spPr>
        <a:xfrm rot="16200000">
          <a:off x="4122592" y="1508497"/>
          <a:ext cx="397166" cy="27509"/>
        </a:xfrm>
        <a:custGeom>
          <a:avLst/>
          <a:gdLst/>
          <a:ahLst/>
          <a:cxnLst/>
          <a:rect l="0" t="0" r="0" b="0"/>
          <a:pathLst>
            <a:path>
              <a:moveTo>
                <a:pt x="0" y="13754"/>
              </a:moveTo>
              <a:lnTo>
                <a:pt x="397166" y="137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311246" y="1512323"/>
        <a:ext cx="19858" cy="19858"/>
      </dsp:txXfrm>
    </dsp:sp>
    <dsp:sp modelId="{9472727E-880D-431D-A7D7-8D2B08B21021}">
      <dsp:nvSpPr>
        <dsp:cNvPr id="0" name=""/>
        <dsp:cNvSpPr/>
      </dsp:nvSpPr>
      <dsp:spPr>
        <a:xfrm>
          <a:off x="3660761" y="2841"/>
          <a:ext cx="1320828" cy="13208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/>
        </a:p>
      </dsp:txBody>
      <dsp:txXfrm>
        <a:off x="3854192" y="196272"/>
        <a:ext cx="933966" cy="933966"/>
      </dsp:txXfrm>
    </dsp:sp>
    <dsp:sp modelId="{EB50975E-2ACA-4D14-BE23-7CA92EE3611D}">
      <dsp:nvSpPr>
        <dsp:cNvPr id="0" name=""/>
        <dsp:cNvSpPr/>
      </dsp:nvSpPr>
      <dsp:spPr>
        <a:xfrm>
          <a:off x="4981589" y="2367495"/>
          <a:ext cx="397166" cy="27509"/>
        </a:xfrm>
        <a:custGeom>
          <a:avLst/>
          <a:gdLst/>
          <a:ahLst/>
          <a:cxnLst/>
          <a:rect l="0" t="0" r="0" b="0"/>
          <a:pathLst>
            <a:path>
              <a:moveTo>
                <a:pt x="0" y="13754"/>
              </a:moveTo>
              <a:lnTo>
                <a:pt x="397166" y="137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5170243" y="2371320"/>
        <a:ext cx="19858" cy="19858"/>
      </dsp:txXfrm>
    </dsp:sp>
    <dsp:sp modelId="{61FACBFF-59DD-42BC-A01F-134D063E1619}">
      <dsp:nvSpPr>
        <dsp:cNvPr id="0" name=""/>
        <dsp:cNvSpPr/>
      </dsp:nvSpPr>
      <dsp:spPr>
        <a:xfrm>
          <a:off x="5378756" y="1720835"/>
          <a:ext cx="1320828" cy="13208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/>
        </a:p>
      </dsp:txBody>
      <dsp:txXfrm>
        <a:off x="5572187" y="1914266"/>
        <a:ext cx="933966" cy="933966"/>
      </dsp:txXfrm>
    </dsp:sp>
    <dsp:sp modelId="{D7C1B703-107D-4855-8391-BE3BF8B262F5}">
      <dsp:nvSpPr>
        <dsp:cNvPr id="0" name=""/>
        <dsp:cNvSpPr/>
      </dsp:nvSpPr>
      <dsp:spPr>
        <a:xfrm rot="5400000">
          <a:off x="4122592" y="3226492"/>
          <a:ext cx="397166" cy="27509"/>
        </a:xfrm>
        <a:custGeom>
          <a:avLst/>
          <a:gdLst/>
          <a:ahLst/>
          <a:cxnLst/>
          <a:rect l="0" t="0" r="0" b="0"/>
          <a:pathLst>
            <a:path>
              <a:moveTo>
                <a:pt x="0" y="13754"/>
              </a:moveTo>
              <a:lnTo>
                <a:pt x="397166" y="137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>
        <a:off x="4311246" y="3230318"/>
        <a:ext cx="19858" cy="19858"/>
      </dsp:txXfrm>
    </dsp:sp>
    <dsp:sp modelId="{851DE36C-2942-427D-8D35-C4BAC03A5AA9}">
      <dsp:nvSpPr>
        <dsp:cNvPr id="0" name=""/>
        <dsp:cNvSpPr/>
      </dsp:nvSpPr>
      <dsp:spPr>
        <a:xfrm>
          <a:off x="3660761" y="3438830"/>
          <a:ext cx="1320828" cy="13208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/>
        </a:p>
      </dsp:txBody>
      <dsp:txXfrm>
        <a:off x="3854192" y="3632261"/>
        <a:ext cx="933966" cy="933966"/>
      </dsp:txXfrm>
    </dsp:sp>
    <dsp:sp modelId="{0D1BA4DC-661C-4E09-9396-0B973DF683E6}">
      <dsp:nvSpPr>
        <dsp:cNvPr id="0" name=""/>
        <dsp:cNvSpPr/>
      </dsp:nvSpPr>
      <dsp:spPr>
        <a:xfrm rot="10800000">
          <a:off x="3263594" y="2367495"/>
          <a:ext cx="397166" cy="27509"/>
        </a:xfrm>
        <a:custGeom>
          <a:avLst/>
          <a:gdLst/>
          <a:ahLst/>
          <a:cxnLst/>
          <a:rect l="0" t="0" r="0" b="0"/>
          <a:pathLst>
            <a:path>
              <a:moveTo>
                <a:pt x="0" y="13754"/>
              </a:moveTo>
              <a:lnTo>
                <a:pt x="397166" y="1375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500" kern="1200"/>
        </a:p>
      </dsp:txBody>
      <dsp:txXfrm rot="10800000">
        <a:off x="3452248" y="2371320"/>
        <a:ext cx="19858" cy="19858"/>
      </dsp:txXfrm>
    </dsp:sp>
    <dsp:sp modelId="{705B569F-5B0B-4078-9C6F-AC094CE99F64}">
      <dsp:nvSpPr>
        <dsp:cNvPr id="0" name=""/>
        <dsp:cNvSpPr/>
      </dsp:nvSpPr>
      <dsp:spPr>
        <a:xfrm>
          <a:off x="1942766" y="1720835"/>
          <a:ext cx="1320828" cy="132082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" tIns="13335" rIns="13335" bIns="13335" numCol="1" spcCol="1270" anchor="ctr" anchorCtr="0">
          <a:noAutofit/>
        </a:bodyPr>
        <a:lstStyle/>
        <a:p>
          <a:pPr marL="0" lvl="0" indent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ru-RU" sz="2100" kern="1200"/>
        </a:p>
      </dsp:txBody>
      <dsp:txXfrm>
        <a:off x="2136197" y="1914266"/>
        <a:ext cx="933966" cy="9339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4"/>
          <p:cNvSpPr>
            <a:spLocks/>
          </p:cNvSpPr>
          <p:nvPr/>
        </p:nvSpPr>
        <p:spPr bwMode="auto">
          <a:xfrm>
            <a:off x="285750" y="2803525"/>
            <a:ext cx="1588" cy="3035300"/>
          </a:xfrm>
          <a:custGeom>
            <a:avLst/>
            <a:gdLst>
              <a:gd name="T0" fmla="*/ 0 h 1912"/>
              <a:gd name="T1" fmla="*/ 6 h 1912"/>
              <a:gd name="T2" fmla="*/ 6 h 1912"/>
              <a:gd name="T3" fmla="*/ 60 h 1912"/>
              <a:gd name="T4" fmla="*/ 1912 h 1912"/>
              <a:gd name="T5" fmla="*/ 1912 h 1912"/>
              <a:gd name="T6" fmla="*/ 0 h 1912"/>
              <a:gd name="T7" fmla="*/ 0 h 1912"/>
            </a:gdLst>
            <a:ahLst/>
            <a:cxnLst>
              <a:cxn ang="0">
                <a:pos x="0" y="T0"/>
              </a:cxn>
              <a:cxn ang="0">
                <a:pos x="0" y="T1"/>
              </a:cxn>
              <a:cxn ang="0">
                <a:pos x="0" y="T2"/>
              </a:cxn>
              <a:cxn ang="0">
                <a:pos x="0" y="T3"/>
              </a:cxn>
              <a:cxn ang="0">
                <a:pos x="0" y="T4"/>
              </a:cxn>
              <a:cxn ang="0">
                <a:pos x="0" y="T5"/>
              </a:cxn>
              <a:cxn ang="0">
                <a:pos x="0" y="T6"/>
              </a:cxn>
              <a:cxn ang="0">
                <a:pos x="0" y="T7"/>
              </a:cxn>
            </a:cxnLst>
            <a:rect l="0" t="0" r="r" b="b"/>
            <a:pathLst>
              <a:path h="1912">
                <a:moveTo>
                  <a:pt x="0" y="0"/>
                </a:moveTo>
                <a:lnTo>
                  <a:pt x="0" y="6"/>
                </a:lnTo>
                <a:lnTo>
                  <a:pt x="0" y="6"/>
                </a:lnTo>
                <a:lnTo>
                  <a:pt x="0" y="60"/>
                </a:lnTo>
                <a:lnTo>
                  <a:pt x="0" y="1912"/>
                </a:lnTo>
                <a:lnTo>
                  <a:pt x="0" y="1912"/>
                </a:lnTo>
                <a:lnTo>
                  <a:pt x="0" y="0"/>
                </a:lnTo>
                <a:lnTo>
                  <a:pt x="0" y="0"/>
                </a:lnTo>
                <a:close/>
              </a:path>
            </a:pathLst>
          </a:custGeom>
          <a:solidFill>
            <a:srgbClr val="6BBA27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236546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997075"/>
            <a:ext cx="7772400" cy="1431925"/>
          </a:xfrm>
        </p:spPr>
        <p:txBody>
          <a:bodyPr anchor="b" anchorCtr="1"/>
          <a:lstStyle>
            <a:lvl1pPr algn="ctr"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64871D-4F14-4F7E-AFBB-A60F9B9689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2838A5-57B9-4265-AE99-05E075ED7E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92100"/>
            <a:ext cx="2057400" cy="57277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92100"/>
            <a:ext cx="6019800" cy="57277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097AC49-D766-423A-83FE-35845BEC4FB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050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40386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EFC077-CC64-423C-A48C-F83AA730AC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Заголовок, 2 маленьких объекта и 1 большой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9050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57200" y="4038600"/>
            <a:ext cx="4038600" cy="1981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half" idx="3"/>
          </p:nvPr>
        </p:nvSpPr>
        <p:spPr>
          <a:xfrm>
            <a:off x="4648200" y="1905000"/>
            <a:ext cx="4038600" cy="41148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C83E41-4BBF-40F3-ADC1-BE101FC739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A2D689-9923-4AE7-8D78-B5CBBC91D5C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Заголовок и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92100"/>
            <a:ext cx="8229600" cy="1384300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иаграмма 2"/>
          <p:cNvSpPr>
            <a:spLocks noGrp="1"/>
          </p:cNvSpPr>
          <p:nvPr>
            <p:ph type="chart" idx="1"/>
          </p:nvPr>
        </p:nvSpPr>
        <p:spPr>
          <a:xfrm>
            <a:off x="457200" y="1905000"/>
            <a:ext cx="8229600" cy="41148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5C7853-C585-435C-B0CB-AC4199783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2090318-D3FC-4E49-884B-FB1E0F6C46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677C4-1774-4B62-ACBE-EFE3AE9EC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050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06C11C-10B3-43BB-AC91-922E3C44F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57A9FF-4F14-4F44-8D0A-B3561CB967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08DB52-BF16-4FFA-A53A-9F51314D5A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9A4B1-2DE6-4DFA-9061-A4706D54CB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1CB345-DF4F-48F6-B2A1-8E9A8F9554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D15CA4-10C6-4D52-A5F7-674D5DBC1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7" cstate="print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92100"/>
            <a:ext cx="82296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355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050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355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55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pPr>
              <a:defRPr/>
            </a:pPr>
            <a:fld id="{E2B60F99-90FC-498B-AB72-8E8132674F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738" r:id="rId1"/>
    <p:sldLayoutId id="2147483737" r:id="rId2"/>
    <p:sldLayoutId id="2147483736" r:id="rId3"/>
    <p:sldLayoutId id="2147483735" r:id="rId4"/>
    <p:sldLayoutId id="2147483734" r:id="rId5"/>
    <p:sldLayoutId id="2147483733" r:id="rId6"/>
    <p:sldLayoutId id="2147483732" r:id="rId7"/>
    <p:sldLayoutId id="2147483731" r:id="rId8"/>
    <p:sldLayoutId id="2147483730" r:id="rId9"/>
    <p:sldLayoutId id="2147483729" r:id="rId10"/>
    <p:sldLayoutId id="2147483728" r:id="rId11"/>
    <p:sldLayoutId id="2147483727" r:id="rId12"/>
    <p:sldLayoutId id="2147483726" r:id="rId13"/>
    <p:sldLayoutId id="2147483725" r:id="rId14"/>
    <p:sldLayoutId id="2147483724" r:id="rId15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120000"/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Tahoma" pitchFamily="34" charset="0"/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v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4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image" Target="../media/image27.wmf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4"/>
          <p:cNvSpPr>
            <a:spLocks noGrp="1" noChangeArrowheads="1"/>
          </p:cNvSpPr>
          <p:nvPr>
            <p:ph type="body" idx="4294967295"/>
          </p:nvPr>
        </p:nvSpPr>
        <p:spPr>
          <a:xfrm>
            <a:off x="4286248" y="3714752"/>
            <a:ext cx="4679950" cy="244951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/>
              <a:t>Выполнили: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b="1" i="1" dirty="0"/>
              <a:t>Горинская Ксения,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b="1" i="1" dirty="0"/>
              <a:t>Мустафинова Ирина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/>
              <a:t>уч-ся </a:t>
            </a:r>
            <a:r>
              <a:rPr lang="en-US" sz="2400" b="1" i="1" dirty="0"/>
              <a:t>5</a:t>
            </a:r>
            <a:r>
              <a:rPr lang="ru-RU" sz="2400" b="1" i="1" dirty="0"/>
              <a:t> «А» класса.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b="1" i="1" dirty="0"/>
              <a:t>Руководитель: </a:t>
            </a:r>
            <a:endParaRPr lang="en-US" sz="2400" b="1" i="1" dirty="0"/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400" b="1" i="1" dirty="0"/>
              <a:t>Терезова Т.В.</a:t>
            </a:r>
            <a:endParaRPr lang="ru-RU" sz="2400" b="1" i="1" dirty="0"/>
          </a:p>
          <a:p>
            <a:pPr algn="ctr" eaLnBrk="1" hangingPunct="1">
              <a:lnSpc>
                <a:spcPct val="80000"/>
              </a:lnSpc>
              <a:buFontTx/>
              <a:buNone/>
              <a:defRPr/>
            </a:pPr>
            <a:endParaRPr lang="ru-RU" sz="2000" b="1" i="1" dirty="0"/>
          </a:p>
        </p:txBody>
      </p:sp>
      <p:sp>
        <p:nvSpPr>
          <p:cNvPr id="8195" name="WordArt 5"/>
          <p:cNvSpPr>
            <a:spLocks noChangeArrowheads="1" noChangeShapeType="1" noTextEdit="1"/>
          </p:cNvSpPr>
          <p:nvPr/>
        </p:nvSpPr>
        <p:spPr bwMode="auto">
          <a:xfrm>
            <a:off x="1187450" y="836613"/>
            <a:ext cx="7200900" cy="2879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Красивая осанка - </a:t>
            </a:r>
          </a:p>
          <a:p>
            <a:pPr algn="ctr"/>
            <a:r>
              <a:rPr lang="ru-RU" sz="3600" kern="10" dirty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залог здоровья!</a:t>
            </a:r>
          </a:p>
        </p:txBody>
      </p:sp>
      <p:pic>
        <p:nvPicPr>
          <p:cNvPr id="6" name="Рисунок 5" descr="E:\Documents and Settings\Учитель\Рабочий стол\Новая папка\28.jpg"/>
          <p:cNvPicPr/>
          <p:nvPr/>
        </p:nvPicPr>
        <p:blipFill>
          <a:blip r:embed="rId2" cstate="print"/>
          <a:srcRect t="17197" b="9873"/>
          <a:stretch>
            <a:fillRect/>
          </a:stretch>
        </p:blipFill>
        <p:spPr bwMode="auto">
          <a:xfrm>
            <a:off x="642910" y="3714752"/>
            <a:ext cx="3143240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1970" name="Picture 2" descr="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00563" y="1557338"/>
            <a:ext cx="4643437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1971" name="Picture 3" descr="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557338"/>
            <a:ext cx="3328988" cy="5300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1972" name="WordArt 4"/>
          <p:cNvSpPr>
            <a:spLocks noChangeArrowheads="1" noChangeShapeType="1" noTextEdit="1"/>
          </p:cNvSpPr>
          <p:nvPr/>
        </p:nvSpPr>
        <p:spPr bwMode="auto">
          <a:xfrm>
            <a:off x="611188" y="0"/>
            <a:ext cx="8243887" cy="143986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5514"/>
              </a:avLst>
            </a:prstTxWarp>
          </a:bodyPr>
          <a:lstStyle/>
          <a:p>
            <a:pPr algn="ctr"/>
            <a:r>
              <a:rPr lang="ru-RU" sz="28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Искривления   позвоночника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2119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" dur="2000"/>
                                        <p:tgtEl>
                                          <p:spTgt spid="2119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7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5364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250825" y="1447800"/>
            <a:ext cx="6553200" cy="3995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lang="ru-RU" sz="3200" b="1" u="sng" dirty="0">
                <a:solidFill>
                  <a:schemeClr val="bg1"/>
                </a:solidFill>
                <a:latin typeface="Arial" charset="0"/>
              </a:rPr>
              <a:t>При правильной осанке</a:t>
            </a:r>
            <a:r>
              <a:rPr lang="ru-RU" sz="3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2800" dirty="0">
                <a:solidFill>
                  <a:schemeClr val="bg1"/>
                </a:solidFill>
                <a:latin typeface="Arial" charset="0"/>
              </a:rPr>
              <a:t>голова и туловище расположены на одной вертикали, плечи развернуты, слегка опущены и находятся на одном уровне, лопатки не выпирают, грудь приподнята, живот втянут, ноги выпрямлены в коленных и тазобедренных суставах, стопа без деформаций. </a:t>
            </a:r>
          </a:p>
        </p:txBody>
      </p:sp>
      <p:pic>
        <p:nvPicPr>
          <p:cNvPr id="8199" name="Picture 7" descr="1"/>
          <p:cNvPicPr>
            <a:picLocks noChangeAspect="1" noChangeArrowheads="1"/>
          </p:cNvPicPr>
          <p:nvPr/>
        </p:nvPicPr>
        <p:blipFill>
          <a:blip r:embed="rId3" cstate="print"/>
          <a:srcRect r="80206"/>
          <a:stretch>
            <a:fillRect/>
          </a:stretch>
        </p:blipFill>
        <p:spPr bwMode="auto">
          <a:xfrm>
            <a:off x="7164388" y="1196975"/>
            <a:ext cx="1612900" cy="532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1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800" dirty="0">
                <a:solidFill>
                  <a:schemeClr val="bg1"/>
                </a:solidFill>
              </a:rPr>
              <a:t>Как сохранить правильную осанку: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80000"/>
              </a:lnSpc>
              <a:buFontTx/>
              <a:buAutoNum type="arabicPeriod"/>
              <a:defRPr/>
            </a:pPr>
            <a:r>
              <a:rPr lang="ru-RU" sz="2800" dirty="0">
                <a:solidFill>
                  <a:schemeClr val="bg1"/>
                </a:solidFill>
              </a:rPr>
              <a:t>Правильно сиди за партой: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>
                <a:solidFill>
                  <a:schemeClr val="bg1"/>
                </a:solidFill>
              </a:rPr>
              <a:t>	- спинка</a:t>
            </a:r>
            <a:r>
              <a:rPr lang="en-US" sz="2800" dirty="0">
                <a:solidFill>
                  <a:schemeClr val="bg1"/>
                </a:solidFill>
              </a:rPr>
              <a:t> </a:t>
            </a:r>
            <a:r>
              <a:rPr lang="ru-RU" sz="2800" dirty="0">
                <a:solidFill>
                  <a:schemeClr val="bg1"/>
                </a:solidFill>
              </a:rPr>
              <a:t> парты должна быть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>
                <a:solidFill>
                  <a:schemeClr val="bg1"/>
                </a:solidFill>
              </a:rPr>
              <a:t>	отклонена назад на угол 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r>
              <a:rPr lang="ru-RU" sz="2800" dirty="0">
                <a:solidFill>
                  <a:schemeClr val="bg1"/>
                </a:solidFill>
              </a:rPr>
              <a:t>                             110 градусов;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- верхний край спинки должен быть на уровне середины лопаток;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- высота сидения должна соответствовать равной длине голеней.</a:t>
            </a:r>
            <a:br>
              <a:rPr lang="ru-RU" sz="2800" dirty="0">
                <a:solidFill>
                  <a:schemeClr val="bg1"/>
                </a:solidFill>
              </a:rPr>
            </a:br>
            <a:r>
              <a:rPr lang="ru-RU" sz="2800" dirty="0">
                <a:solidFill>
                  <a:schemeClr val="bg1"/>
                </a:solidFill>
              </a:rPr>
              <a:t>	</a:t>
            </a:r>
            <a:r>
              <a:rPr lang="ru-RU" sz="2800" b="1" i="1" dirty="0">
                <a:solidFill>
                  <a:schemeClr val="bg1"/>
                </a:solidFill>
              </a:rPr>
              <a:t>Контроль – локти вертикально на столе, третий палец кисти должен доставать до наружного угла глаза.</a:t>
            </a:r>
          </a:p>
          <a:p>
            <a:pPr marL="609600" indent="-609600" eaLnBrk="1" hangingPunct="1">
              <a:lnSpc>
                <a:spcPct val="80000"/>
              </a:lnSpc>
              <a:buFontTx/>
              <a:buNone/>
              <a:defRPr/>
            </a:pPr>
            <a:endParaRPr lang="ru-RU" sz="2800" b="1" i="1" dirty="0"/>
          </a:p>
        </p:txBody>
      </p:sp>
      <p:pic>
        <p:nvPicPr>
          <p:cNvPr id="16389" name="Picture 5" descr="j01886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765175"/>
            <a:ext cx="2700337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25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53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253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3000"/>
                            </p:stCondLst>
                            <p:childTnLst>
                              <p:par>
                                <p:cTn id="28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253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0" grpId="0"/>
      <p:bldP spid="22531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323850" y="274638"/>
            <a:ext cx="8362950" cy="2074862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dirty="0">
                <a:solidFill>
                  <a:schemeClr val="bg1"/>
                </a:solidFill>
              </a:rPr>
              <a:t>Как сохранить правильную осанку:</a:t>
            </a:r>
            <a:br>
              <a:rPr lang="ru-RU" sz="4800" dirty="0"/>
            </a:br>
            <a:endParaRPr lang="ru-RU" sz="4800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06413" y="1955800"/>
            <a:ext cx="8134350" cy="4059238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ru-RU" sz="2400" dirty="0">
                <a:solidFill>
                  <a:schemeClr val="bg1"/>
                </a:solidFill>
              </a:rPr>
              <a:t>2. При ходьбе: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400" dirty="0">
                <a:solidFill>
                  <a:schemeClr val="bg1"/>
                </a:solidFill>
              </a:rPr>
              <a:t>     - держать голову необходимо прямо и высоко, чтобы воображаемая черта соединяла мочку уха и плечо 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400" dirty="0">
                <a:solidFill>
                  <a:schemeClr val="bg1"/>
                </a:solidFill>
              </a:rPr>
              <a:t>      - не выставлять вперед подбородок и не задирать нос 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400" dirty="0">
                <a:solidFill>
                  <a:schemeClr val="bg1"/>
                </a:solidFill>
              </a:rPr>
              <a:t>      - смотреть перед собой, но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400" dirty="0">
                <a:solidFill>
                  <a:schemeClr val="bg1"/>
                </a:solidFill>
              </a:rPr>
              <a:t>      не  в землю.                     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400" dirty="0">
                <a:solidFill>
                  <a:schemeClr val="bg1"/>
                </a:solidFill>
              </a:rPr>
              <a:t>     - при ходьбе нельзя двигать 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sz="2400" dirty="0">
                <a:solidFill>
                  <a:schemeClr val="bg1"/>
                </a:solidFill>
              </a:rPr>
              <a:t>     головой.</a:t>
            </a:r>
          </a:p>
        </p:txBody>
      </p:sp>
      <p:pic>
        <p:nvPicPr>
          <p:cNvPr id="23558" name="Picture 6" descr="iiiiiii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325" y="4365625"/>
            <a:ext cx="2519363" cy="210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235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35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0" dur="500"/>
                                        <p:tgtEl>
                                          <p:spTgt spid="235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2355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2355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2355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2355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4" grpId="0"/>
      <p:bldP spid="23555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Проблема.</a:t>
            </a:r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8"/>
            <a:ext cx="8613775" cy="47815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i="1" dirty="0"/>
              <a:t>   </a:t>
            </a:r>
            <a:r>
              <a:rPr lang="en-US" sz="2000" i="1" dirty="0"/>
              <a:t>  </a:t>
            </a:r>
            <a:r>
              <a:rPr lang="ru-RU" sz="2000" i="1" dirty="0"/>
              <a:t>Одной из наиболее острых проблем, связанных с нарушением здоровья детей в школьный период их жизни, следует считать нарушение осанки. По данным статистики, 80% школьников к концу обучения имеют нарушения Так, например, "болезнью школьника" называют сколиоз, потому что приобретают его чаще всего в школьные годы.</a:t>
            </a:r>
            <a:br>
              <a:rPr lang="ru-RU" sz="2000" dirty="0"/>
            </a:br>
            <a:r>
              <a:rPr lang="ru-RU" sz="2000" i="1" dirty="0"/>
              <a:t>Больше всего подвержены сколиозу школьники 6-7 и 12-15 лет, именно в этом возрасте очень быстро растет скелет. Неудивительно, что мышцы, призванные поддерживать позвоночник в прямом положении, не справляются с нагрузкой. Учащиеся низко склоняются над партой, горбятся, одно плечо становится выше другого, и позвоночник деформируется. На ранней стадии такой дефект еще можно исправить, однако, если вовремя этого не сделать, врачам остается лишь диагностировать сколиоз.</a:t>
            </a:r>
            <a:r>
              <a:rPr lang="ru-RU" sz="2000" dirty="0"/>
              <a:t>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/>
              <a:t>Беседа с мед. </a:t>
            </a:r>
            <a:r>
              <a:rPr lang="en-US" dirty="0" err="1"/>
              <a:t>работником</a:t>
            </a:r>
            <a:r>
              <a:rPr lang="en-US" dirty="0"/>
              <a:t> школы.</a:t>
            </a:r>
            <a:endParaRPr lang="ru-RU" dirty="0"/>
          </a:p>
        </p:txBody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2357430"/>
            <a:ext cx="8613775" cy="3765558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i="1" dirty="0"/>
              <a:t>   </a:t>
            </a:r>
            <a:r>
              <a:rPr lang="en-US" sz="2000" i="1" dirty="0"/>
              <a:t>  Мы </a:t>
            </a:r>
            <a:r>
              <a:rPr lang="en-US" sz="2000" i="1" dirty="0" err="1"/>
              <a:t>выяснили</a:t>
            </a:r>
            <a:r>
              <a:rPr lang="en-US" sz="2000" i="1" dirty="0"/>
              <a:t>, что </a:t>
            </a:r>
            <a:r>
              <a:rPr lang="en-US" sz="2000" i="1" dirty="0" err="1"/>
              <a:t>после</a:t>
            </a:r>
            <a:r>
              <a:rPr lang="en-US" sz="2000" i="1" dirty="0"/>
              <a:t> </a:t>
            </a:r>
            <a:r>
              <a:rPr lang="en-US" sz="2000" i="1" dirty="0" err="1"/>
              <a:t>медицинского</a:t>
            </a:r>
            <a:r>
              <a:rPr lang="en-US" sz="2000" i="1" dirty="0"/>
              <a:t> </a:t>
            </a:r>
            <a:r>
              <a:rPr lang="en-US" sz="2000" i="1" dirty="0" err="1"/>
              <a:t>осмотра</a:t>
            </a:r>
            <a:r>
              <a:rPr lang="en-US" sz="2000" i="1" dirty="0"/>
              <a:t>  в 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i="1" dirty="0"/>
              <a:t>     5-х </a:t>
            </a:r>
            <a:r>
              <a:rPr lang="en-US" sz="2000" i="1" dirty="0" err="1"/>
              <a:t>классах</a:t>
            </a:r>
            <a:r>
              <a:rPr lang="en-US" sz="2000" i="1" dirty="0"/>
              <a:t> </a:t>
            </a:r>
            <a:r>
              <a:rPr lang="en-US" sz="2000" i="1" dirty="0" err="1"/>
              <a:t>нарушение</a:t>
            </a:r>
            <a:r>
              <a:rPr lang="en-US" sz="2000" i="1" dirty="0"/>
              <a:t> </a:t>
            </a:r>
            <a:r>
              <a:rPr lang="en-US" sz="2000" i="1" dirty="0" err="1"/>
              <a:t>осанки</a:t>
            </a:r>
            <a:r>
              <a:rPr lang="en-US" sz="2000" i="1" dirty="0"/>
              <a:t> </a:t>
            </a:r>
            <a:r>
              <a:rPr lang="en-US" sz="2000" i="1" dirty="0" err="1"/>
              <a:t>имеют</a:t>
            </a:r>
            <a:r>
              <a:rPr lang="en-US" sz="2000" i="1" dirty="0"/>
              <a:t> 2 человека.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i="1" dirty="0"/>
              <a:t>     6-х </a:t>
            </a:r>
            <a:r>
              <a:rPr lang="en-US" sz="2000" i="1" dirty="0" err="1"/>
              <a:t>классах</a:t>
            </a:r>
            <a:r>
              <a:rPr lang="en-US" sz="2000" i="1" dirty="0"/>
              <a:t> -13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i="1" dirty="0"/>
              <a:t>     7-х </a:t>
            </a:r>
            <a:r>
              <a:rPr lang="en-US" sz="2000" i="1" dirty="0" err="1"/>
              <a:t>классах</a:t>
            </a:r>
            <a:r>
              <a:rPr lang="en-US" sz="2000" i="1" dirty="0"/>
              <a:t> -3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i="1" dirty="0"/>
              <a:t>     8-х </a:t>
            </a:r>
            <a:r>
              <a:rPr lang="en-US" sz="2000" i="1" dirty="0" err="1"/>
              <a:t>классах</a:t>
            </a:r>
            <a:r>
              <a:rPr lang="en-US" sz="2000" i="1" dirty="0"/>
              <a:t> -9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i="1" dirty="0"/>
              <a:t>     9-х </a:t>
            </a:r>
            <a:r>
              <a:rPr lang="en-US" sz="2000" i="1" dirty="0" err="1"/>
              <a:t>классах</a:t>
            </a:r>
            <a:r>
              <a:rPr lang="en-US" sz="2000" i="1" dirty="0"/>
              <a:t> 11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en-US" sz="2000" i="1" dirty="0"/>
              <a:t>     </a:t>
            </a:r>
            <a:r>
              <a:rPr lang="en-US" sz="2000" i="1" dirty="0" err="1"/>
              <a:t>Наблюдается</a:t>
            </a:r>
            <a:r>
              <a:rPr lang="en-US" sz="2000" i="1" dirty="0"/>
              <a:t> </a:t>
            </a:r>
            <a:r>
              <a:rPr lang="en-US" sz="2000" i="1" dirty="0" err="1"/>
              <a:t>рост</a:t>
            </a:r>
            <a:r>
              <a:rPr lang="en-US" sz="2000" i="1" dirty="0"/>
              <a:t> заболевания.</a:t>
            </a:r>
            <a:endParaRPr lang="ru-RU" sz="2000" dirty="0"/>
          </a:p>
        </p:txBody>
      </p:sp>
      <p:pic>
        <p:nvPicPr>
          <p:cNvPr id="4" name="Рисунок 3" descr="E:\Documents and Settings\Учитель\Рабочий стол\Новая папка\2.jpg"/>
          <p:cNvPicPr/>
          <p:nvPr/>
        </p:nvPicPr>
        <p:blipFill>
          <a:blip r:embed="rId2" cstate="print"/>
          <a:srcRect t="31010"/>
          <a:stretch>
            <a:fillRect/>
          </a:stretch>
        </p:blipFill>
        <p:spPr bwMode="auto">
          <a:xfrm>
            <a:off x="5143504" y="3286124"/>
            <a:ext cx="3429024" cy="2922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1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Это интересно</a:t>
            </a:r>
          </a:p>
        </p:txBody>
      </p:sp>
      <p:sp>
        <p:nvSpPr>
          <p:cNvPr id="17510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4041775" cy="4114800"/>
          </a:xfrm>
        </p:spPr>
        <p:txBody>
          <a:bodyPr/>
          <a:lstStyle/>
          <a:p>
            <a:pPr eaLnBrk="1" hangingPunct="1">
              <a:defRPr/>
            </a:pPr>
            <a:endParaRPr lang="ru-RU" sz="2400" dirty="0"/>
          </a:p>
        </p:txBody>
      </p:sp>
      <p:sp>
        <p:nvSpPr>
          <p:cNvPr id="17510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645025" y="1905000"/>
            <a:ext cx="4041775" cy="41148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dirty="0"/>
              <a:t>   Мы провели несколько тестов по определению правильной осанки в </a:t>
            </a:r>
            <a:r>
              <a:rPr lang="en-US" dirty="0"/>
              <a:t>5</a:t>
            </a:r>
            <a:r>
              <a:rPr lang="ru-RU" dirty="0"/>
              <a:t>- </a:t>
            </a:r>
            <a:r>
              <a:rPr lang="ru-RU" dirty="0" err="1"/>
              <a:t>х</a:t>
            </a:r>
            <a:r>
              <a:rPr lang="ru-RU" dirty="0"/>
              <a:t> классах</a:t>
            </a:r>
          </a:p>
        </p:txBody>
      </p:sp>
      <p:pic>
        <p:nvPicPr>
          <p:cNvPr id="6" name="Рисунок 5" descr="E:\Documents and Settings\Учитель\Рабочий стол\Новая папка\2.jpg"/>
          <p:cNvPicPr/>
          <p:nvPr/>
        </p:nvPicPr>
        <p:blipFill>
          <a:blip r:embed="rId2" cstate="print"/>
          <a:srcRect t="30790"/>
          <a:stretch>
            <a:fillRect/>
          </a:stretch>
        </p:blipFill>
        <p:spPr bwMode="auto">
          <a:xfrm>
            <a:off x="500034" y="1571612"/>
            <a:ext cx="4286280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z="2400" b="1">
              <a:solidFill>
                <a:schemeClr val="tx1"/>
              </a:solidFill>
              <a:effectLst/>
            </a:endParaRPr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71942"/>
            <a:ext cx="8229600" cy="1928826"/>
          </a:xfrm>
        </p:spPr>
        <p:txBody>
          <a:bodyPr/>
          <a:lstStyle/>
          <a:p>
            <a:pPr eaLnBrk="1" hangingPunct="1"/>
            <a:r>
              <a:rPr lang="ru-RU" sz="3600" b="1" dirty="0">
                <a:effectLst/>
              </a:rPr>
              <a:t>Объектом исследовательской работы</a:t>
            </a:r>
            <a:r>
              <a:rPr lang="ru-RU" sz="3600" dirty="0">
                <a:effectLst/>
              </a:rPr>
              <a:t> </a:t>
            </a:r>
            <a:r>
              <a:rPr lang="ru-RU" sz="3600" b="1" dirty="0">
                <a:effectLst/>
              </a:rPr>
              <a:t>являются ученики </a:t>
            </a:r>
            <a:r>
              <a:rPr lang="en-US" sz="3600" b="1" dirty="0">
                <a:effectLst/>
              </a:rPr>
              <a:t>5-х классов </a:t>
            </a:r>
            <a:r>
              <a:rPr lang="en-US" sz="3600" b="1" dirty="0" err="1">
                <a:effectLst/>
              </a:rPr>
              <a:t>нашей</a:t>
            </a:r>
            <a:r>
              <a:rPr lang="en-US" sz="3600" b="1" dirty="0">
                <a:effectLst/>
              </a:rPr>
              <a:t> школы.</a:t>
            </a:r>
            <a:br>
              <a:rPr lang="ru-RU" sz="3600" b="1" dirty="0">
                <a:effectLst/>
              </a:rPr>
            </a:br>
            <a:endParaRPr lang="ru-RU" sz="3600" b="1" dirty="0">
              <a:effectLst/>
            </a:endParaRPr>
          </a:p>
        </p:txBody>
      </p:sp>
      <p:pic>
        <p:nvPicPr>
          <p:cNvPr id="4" name="Рисунок 3" descr="D:\документы\5а\5а 00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928670"/>
            <a:ext cx="464347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83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Тест №1</a:t>
            </a:r>
          </a:p>
        </p:txBody>
      </p:sp>
      <p:sp>
        <p:nvSpPr>
          <p:cNvPr id="120837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4041775" cy="4114800"/>
          </a:xfrm>
        </p:spPr>
        <p:txBody>
          <a:bodyPr/>
          <a:lstStyle/>
          <a:p>
            <a:pPr eaLnBrk="1" hangingPunct="1">
              <a:defRPr/>
            </a:pPr>
            <a:endParaRPr lang="ru-RU" sz="2400" dirty="0"/>
          </a:p>
        </p:txBody>
      </p:sp>
      <p:sp>
        <p:nvSpPr>
          <p:cNvPr id="120838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5025" y="1905000"/>
            <a:ext cx="404177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/>
              <a:t>  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dirty="0"/>
              <a:t>Если положить на голову небольшую книгу и пройти по линии то , в тот момент,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dirty="0"/>
              <a:t>   когда осанка окажется неправильной - книга упадёт.</a:t>
            </a:r>
          </a:p>
        </p:txBody>
      </p:sp>
      <p:pic>
        <p:nvPicPr>
          <p:cNvPr id="6" name="Рисунок 5" descr="E:\Documents and Settings\Учитель\Рабочий стол\Новая папка\2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643050"/>
            <a:ext cx="3214710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8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/>
              <a:t>Наблюдения в </a:t>
            </a:r>
            <a:r>
              <a:rPr lang="en-US" dirty="0"/>
              <a:t>5</a:t>
            </a:r>
            <a:r>
              <a:rPr lang="ru-RU" dirty="0"/>
              <a:t>-</a:t>
            </a:r>
            <a:r>
              <a:rPr lang="ru-RU" dirty="0" err="1"/>
              <a:t>х</a:t>
            </a:r>
            <a:r>
              <a:rPr lang="ru-RU" dirty="0"/>
              <a:t> </a:t>
            </a:r>
            <a:r>
              <a:rPr lang="ru-RU" dirty="0" err="1"/>
              <a:t>класах</a:t>
            </a:r>
            <a:endParaRPr lang="ru-RU" dirty="0"/>
          </a:p>
        </p:txBody>
      </p:sp>
      <p:sp>
        <p:nvSpPr>
          <p:cNvPr id="139270" name="Rectangle 6"/>
          <p:cNvSpPr>
            <a:spLocks noGrp="1" noChangeArrowheads="1"/>
          </p:cNvSpPr>
          <p:nvPr>
            <p:ph sz="quarter" idx="2"/>
          </p:nvPr>
        </p:nvSpPr>
        <p:spPr>
          <a:xfrm>
            <a:off x="4645025" y="1905000"/>
            <a:ext cx="4041775" cy="1985963"/>
          </a:xfrm>
        </p:spPr>
        <p:txBody>
          <a:bodyPr/>
          <a:lstStyle/>
          <a:p>
            <a:pPr eaLnBrk="1" hangingPunct="1">
              <a:defRPr/>
            </a:pPr>
            <a:r>
              <a:rPr lang="ru-RU" sz="2400" dirty="0"/>
              <a:t>В </a:t>
            </a:r>
            <a:r>
              <a:rPr lang="en-US" sz="2400" dirty="0"/>
              <a:t>5</a:t>
            </a:r>
            <a:r>
              <a:rPr lang="ru-RU" sz="2400" dirty="0"/>
              <a:t> «а» классе ,из </a:t>
            </a:r>
            <a:r>
              <a:rPr lang="en-US" sz="2400" dirty="0"/>
              <a:t>22</a:t>
            </a:r>
            <a:r>
              <a:rPr lang="ru-RU" sz="2400" dirty="0"/>
              <a:t> учащихся ,с заданием не справились  5 человек</a:t>
            </a:r>
          </a:p>
        </p:txBody>
      </p:sp>
      <p:sp>
        <p:nvSpPr>
          <p:cNvPr id="139271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457200" y="4033838"/>
            <a:ext cx="4041775" cy="1985962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endParaRPr lang="ru-RU" sz="2400" dirty="0"/>
          </a:p>
          <a:p>
            <a:pPr eaLnBrk="1" hangingPunct="1">
              <a:buFontTx/>
              <a:buNone/>
              <a:defRPr/>
            </a:pPr>
            <a:r>
              <a:rPr lang="ru-RU" sz="2400" dirty="0"/>
              <a:t>   В </a:t>
            </a:r>
            <a:r>
              <a:rPr lang="en-US" sz="2400" dirty="0"/>
              <a:t>5</a:t>
            </a:r>
            <a:r>
              <a:rPr lang="ru-RU" sz="2400" dirty="0"/>
              <a:t> « </a:t>
            </a:r>
            <a:r>
              <a:rPr lang="en-US" sz="2400" dirty="0"/>
              <a:t>Б</a:t>
            </a:r>
            <a:r>
              <a:rPr lang="ru-RU" sz="2400" dirty="0"/>
              <a:t>» классе, из 15 ч не справились  </a:t>
            </a:r>
            <a:r>
              <a:rPr lang="en-US" sz="2400" dirty="0"/>
              <a:t>3</a:t>
            </a:r>
            <a:r>
              <a:rPr lang="ru-RU" sz="2400" dirty="0"/>
              <a:t> человека</a:t>
            </a:r>
          </a:p>
          <a:p>
            <a:pPr eaLnBrk="1" hangingPunct="1">
              <a:buFontTx/>
              <a:buNone/>
              <a:defRPr/>
            </a:pPr>
            <a:r>
              <a:rPr lang="ru-RU" sz="2400" dirty="0"/>
              <a:t>   </a:t>
            </a:r>
          </a:p>
        </p:txBody>
      </p:sp>
      <p:pic>
        <p:nvPicPr>
          <p:cNvPr id="40961" name="Picture 1" descr="E:\Documents and Settings\Учитель\Рабочий стол\Новая папка\23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1428736"/>
            <a:ext cx="2433664" cy="2887695"/>
          </a:xfrm>
          <a:prstGeom prst="rect">
            <a:avLst/>
          </a:prstGeom>
          <a:noFill/>
        </p:spPr>
      </p:pic>
      <p:pic>
        <p:nvPicPr>
          <p:cNvPr id="10" name="Содержимое 9" descr="E:\Documents and Settings\Учитель\Рабочий стол\Новая папка\22.jpg"/>
          <p:cNvPicPr>
            <a:picLocks noGrp="1"/>
          </p:cNvPicPr>
          <p:nvPr>
            <p:ph sz="quarter" idx="4"/>
          </p:nvPr>
        </p:nvPicPr>
        <p:blipFill>
          <a:blip r:embed="rId3" cstate="print"/>
          <a:srcRect t="20879"/>
          <a:stretch>
            <a:fillRect/>
          </a:stretch>
        </p:blipFill>
        <p:spPr bwMode="auto">
          <a:xfrm>
            <a:off x="5143504" y="3643314"/>
            <a:ext cx="2786082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9220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957" name="Rectangle 5"/>
          <p:cNvSpPr>
            <a:spLocks noChangeArrowheads="1"/>
          </p:cNvSpPr>
          <p:nvPr/>
        </p:nvSpPr>
        <p:spPr bwMode="auto">
          <a:xfrm>
            <a:off x="1692275" y="549275"/>
            <a:ext cx="604837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5400" b="1" i="1" dirty="0">
                <a:solidFill>
                  <a:schemeClr val="bg1"/>
                </a:solidFill>
              </a:rPr>
              <a:t>Рождение идеи</a:t>
            </a:r>
            <a:endParaRPr lang="ru-RU" sz="5400" dirty="0">
              <a:solidFill>
                <a:schemeClr val="bg1"/>
              </a:solidFill>
            </a:endParaRPr>
          </a:p>
          <a:p>
            <a:pPr algn="ctr"/>
            <a:endParaRPr lang="ru-RU" sz="54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53959" name="Picture 7" descr="Осанка. Профилактика и лечение нарушений оса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5229225"/>
            <a:ext cx="19050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58" y="1859340"/>
            <a:ext cx="850112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>
                <a:solidFill>
                  <a:schemeClr val="bg1"/>
                </a:solidFill>
              </a:rPr>
              <a:t>С первого же школьного дня позвоночник ребенка начинает испытывать повышенные нагрузки. А от того, как ученик будет сидеть за партой в течение 11 лет, зависит его здоровье в целом. Гиподинамия, неудобная мебель, отсутствие навыка правильной осанки – все это ухудшает состояние опорно-двигательного аппарата. Есть даже такой тип нарушения, который называют «школьным сколиозом»</a:t>
            </a:r>
            <a:r>
              <a:rPr lang="en-US" sz="2000" b="1" dirty="0">
                <a:solidFill>
                  <a:schemeClr val="bg1"/>
                </a:solidFill>
              </a:rPr>
              <a:t>. </a:t>
            </a:r>
            <a:r>
              <a:rPr lang="ru-RU" sz="2000" b="1" dirty="0">
                <a:solidFill>
                  <a:schemeClr val="bg1"/>
                </a:solidFill>
              </a:rPr>
              <a:t>Замысел проекта родился после безуспешных попыток научить детей правильно сидеть. Тогда </a:t>
            </a:r>
            <a:r>
              <a:rPr lang="en-US" sz="2000" b="1" dirty="0">
                <a:solidFill>
                  <a:schemeClr val="bg1"/>
                </a:solidFill>
              </a:rPr>
              <a:t>мы</a:t>
            </a:r>
            <a:r>
              <a:rPr lang="ru-RU" sz="2000" b="1" dirty="0">
                <a:solidFill>
                  <a:schemeClr val="bg1"/>
                </a:solidFill>
              </a:rPr>
              <a:t> начала серьезно заниматься данным вопросом. </a:t>
            </a:r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Тест №2</a:t>
            </a:r>
          </a:p>
        </p:txBody>
      </p:sp>
      <p:sp>
        <p:nvSpPr>
          <p:cNvPr id="168965" name="Rectangle 5"/>
          <p:cNvSpPr>
            <a:spLocks noGrp="1" noChangeArrowheads="1"/>
          </p:cNvSpPr>
          <p:nvPr>
            <p:ph sz="half" idx="2"/>
          </p:nvPr>
        </p:nvSpPr>
        <p:spPr>
          <a:xfrm>
            <a:off x="4500563" y="500042"/>
            <a:ext cx="4270375" cy="5167333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b="1" dirty="0"/>
              <a:t>Простейший способ оценить свою осанку заключается в следующем. Встаньте вплотную спиной к шкафу или стене. Сомкните стопы, смотрите прямо вперед (голова должна касаться стены). Руки опущены по швам. </a:t>
            </a:r>
            <a:r>
              <a:rPr lang="ru-RU" sz="1800" b="1" dirty="0"/>
              <a:t>Если ваше тело соприкоснулось с поверхностью стены в четырех точках - затылок, лопатки, ягодицы, пятки, , то осанка хорошая;</a:t>
            </a:r>
            <a:r>
              <a:rPr lang="ru-RU" dirty="0"/>
              <a:t> </a:t>
            </a:r>
            <a:r>
              <a:rPr lang="ru-RU" sz="2000" b="1" dirty="0"/>
              <a:t>в противном случае мышцы брюшного пресса слабы и живот оттягивает позвоночник вперед (лордоз).</a:t>
            </a:r>
          </a:p>
          <a:p>
            <a:pPr eaLnBrk="1" hangingPunct="1">
              <a:defRPr/>
            </a:pPr>
            <a:endParaRPr lang="ru-RU" dirty="0"/>
          </a:p>
        </p:txBody>
      </p:sp>
      <p:pic>
        <p:nvPicPr>
          <p:cNvPr id="22532" name="Picture 6" descr="image003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250825" y="1484313"/>
            <a:ext cx="3584575" cy="5040312"/>
          </a:xfr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Осанка- стройная спина.</a:t>
            </a:r>
          </a:p>
        </p:txBody>
      </p:sp>
      <p:sp>
        <p:nvSpPr>
          <p:cNvPr id="131079" name="Rectangle 7"/>
          <p:cNvSpPr>
            <a:spLocks noGrp="1" noChangeArrowheads="1"/>
          </p:cNvSpPr>
          <p:nvPr>
            <p:ph sz="half" idx="3"/>
          </p:nvPr>
        </p:nvSpPr>
        <p:spPr>
          <a:xfrm>
            <a:off x="4643438" y="1700213"/>
            <a:ext cx="4194175" cy="4422775"/>
          </a:xfrm>
        </p:spPr>
        <p:txBody>
          <a:bodyPr/>
          <a:lstStyle/>
          <a:p>
            <a:pPr eaLnBrk="1" hangingPunct="1">
              <a:defRPr/>
            </a:pPr>
            <a:r>
              <a:rPr lang="ru-RU" sz="2800" b="1" dirty="0"/>
              <a:t>Результаты исследования показывают  что  у   учащихся </a:t>
            </a:r>
            <a:r>
              <a:rPr lang="en-US" sz="2800" b="1" dirty="0"/>
              <a:t>5</a:t>
            </a:r>
            <a:r>
              <a:rPr lang="ru-RU" sz="2800" b="1" dirty="0"/>
              <a:t>-</a:t>
            </a:r>
            <a:r>
              <a:rPr lang="ru-RU" sz="2800" b="1" dirty="0" err="1"/>
              <a:t>х</a:t>
            </a:r>
            <a:r>
              <a:rPr lang="ru-RU" sz="2800" b="1" dirty="0"/>
              <a:t> классов есть нарушения осанки</a:t>
            </a:r>
          </a:p>
        </p:txBody>
      </p:sp>
      <p:sp>
        <p:nvSpPr>
          <p:cNvPr id="7" name="Содержимое 6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8" name="Содержимое 7" descr="E:\Documents and Settings\Учитель\Рабочий стол\Новая папка\24.jpg"/>
          <p:cNvPicPr>
            <a:picLocks noGrp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1785926"/>
            <a:ext cx="3429024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42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/>
              <a:t>Осмотр осанки </a:t>
            </a:r>
          </a:p>
        </p:txBody>
      </p:sp>
      <p:sp>
        <p:nvSpPr>
          <p:cNvPr id="1884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905000"/>
            <a:ext cx="404177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000" dirty="0"/>
              <a:t>При осмотре сзади определяются: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/>
              <a:t>- общий наклон туловища в стороны;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/>
              <a:t>- положение головы (наклоны в стороны);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/>
              <a:t>- симметричность </a:t>
            </a:r>
            <a:r>
              <a:rPr lang="ru-RU" sz="2000" dirty="0" err="1"/>
              <a:t>надплечий</a:t>
            </a:r>
            <a:r>
              <a:rPr lang="ru-RU" sz="2000" dirty="0"/>
              <a:t>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/>
              <a:t>- положение лопаток по отношению к позвоночнику;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000" dirty="0"/>
              <a:t>- отклонения позвоночника от средней линии вправо и влево </a:t>
            </a:r>
          </a:p>
        </p:txBody>
      </p:sp>
      <p:sp>
        <p:nvSpPr>
          <p:cNvPr id="188422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645025" y="1905000"/>
            <a:ext cx="4041775" cy="41148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2000" dirty="0"/>
          </a:p>
        </p:txBody>
      </p:sp>
      <p:pic>
        <p:nvPicPr>
          <p:cNvPr id="6" name="Рисунок 5" descr="E:\Documents and Settings\Учитель\Рабочий стол\Новая папка\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1785926"/>
            <a:ext cx="285752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>
                <a:solidFill>
                  <a:srgbClr val="FF0000"/>
                </a:solidFill>
              </a:rPr>
              <a:t>Причины, которые могут привести к нарушениям осанки 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bg1"/>
                </a:solidFill>
              </a:rPr>
              <a:t>отрицательное влияние на формирование осанки оказывают неблагоприятные условия окружающей среды;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bg1"/>
                </a:solidFill>
              </a:rPr>
              <a:t>социально-гигиенические факторы, в частности, длительное пребывание ребенка в неправильном положении тела;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bg1"/>
                </a:solidFill>
              </a:rPr>
              <a:t>недостаточная двигательная активность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dirty="0">
                <a:solidFill>
                  <a:schemeClr val="bg1"/>
                </a:solidFill>
              </a:rPr>
              <a:t>     детей (гиподинамия);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bg1"/>
                </a:solidFill>
              </a:rPr>
              <a:t> нерациональная одежда;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2400" dirty="0">
                <a:solidFill>
                  <a:schemeClr val="bg1"/>
                </a:solidFill>
              </a:rPr>
              <a:t> несоответствие мебели росту ребенка. </a:t>
            </a:r>
          </a:p>
        </p:txBody>
      </p:sp>
      <p:pic>
        <p:nvPicPr>
          <p:cNvPr id="24581" name="Picture 5" descr="BD19582_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2138" y="3573463"/>
            <a:ext cx="2201862" cy="3284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6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7" dur="25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8" dur="25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1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700"/>
                            </p:stCondLst>
                            <p:childTnLst>
                              <p:par>
                                <p:cTn id="12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700"/>
                            </p:stCondLst>
                            <p:childTnLst>
                              <p:par>
                                <p:cTn id="23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700"/>
                            </p:stCondLst>
                            <p:childTnLst>
                              <p:par>
                                <p:cTn id="30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700"/>
                            </p:stCondLst>
                            <p:childTnLst>
                              <p:par>
                                <p:cTn id="37" presetID="4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457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700"/>
                            </p:stCondLst>
                            <p:childTnLst>
                              <p:par>
                                <p:cTn id="50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457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7700"/>
                            </p:stCondLst>
                            <p:childTnLst>
                              <p:par>
                                <p:cTn id="57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57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8" grpId="0"/>
      <p:bldP spid="24579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188913"/>
            <a:ext cx="8229600" cy="1727200"/>
          </a:xfrm>
        </p:spPr>
        <p:txBody>
          <a:bodyPr/>
          <a:lstStyle/>
          <a:p>
            <a:pPr eaLnBrk="1" hangingPunct="1">
              <a:defRPr/>
            </a:pPr>
            <a:r>
              <a:rPr lang="ru-RU" sz="5400" b="1" dirty="0">
                <a:solidFill>
                  <a:srgbClr val="FF0000"/>
                </a:solidFill>
              </a:rPr>
              <a:t>Будьте осторожны!</a:t>
            </a:r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4213" y="1628775"/>
            <a:ext cx="8135937" cy="5229225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3500" dirty="0"/>
              <a:t>	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При нарушениях осанки 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    нельзя с ходу бросаться 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   «качать мышцы» и «тянуть 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   связки». Упражнения надо 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>
                <a:solidFill>
                  <a:schemeClr val="bg1"/>
                </a:solidFill>
                <a:latin typeface="Times New Roman" pitchFamily="18" charset="0"/>
              </a:rPr>
              <a:t>   подбирать в соответствии с исходным состоянием организма, позвоночника и полных мышц. Чрезмерно большие физические нагрузки для ослабленного организма – примерно то же самое, что обжорство для организма, умирающего от голода. </a:t>
            </a:r>
          </a:p>
        </p:txBody>
      </p:sp>
      <p:pic>
        <p:nvPicPr>
          <p:cNvPr id="38917" name="Picture 5" descr="image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0425" y="1844675"/>
            <a:ext cx="2447925" cy="205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89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389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500"/>
                            </p:stCondLst>
                            <p:childTnLst>
                              <p:par>
                                <p:cTn id="3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3891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500"/>
                                        <p:tgtEl>
                                          <p:spTgt spid="3891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  <p:bldP spid="38915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3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 dirty="0"/>
              <a:t>Занятия на уроках физической культуре.</a:t>
            </a:r>
          </a:p>
        </p:txBody>
      </p:sp>
      <p:sp>
        <p:nvSpPr>
          <p:cNvPr id="1873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 eaLnBrk="1" hangingPunct="1">
              <a:lnSpc>
                <a:spcPct val="80000"/>
              </a:lnSpc>
            </a:pPr>
            <a:r>
              <a:rPr lang="ru-RU" sz="800" dirty="0"/>
              <a:t> </a:t>
            </a:r>
            <a:r>
              <a:rPr lang="ru-RU" sz="2400" dirty="0"/>
              <a:t>На каждом занятие по физической культуре мы выполняем упражнения, способствующие формированию навыка правильной осанки. Для профилактики и коррекции нарушений осанки используется корригирующая гимнастика, позволяющая  формировать правильную осанку и  стабилизировать имеющиеся функциональные нарушения позвоночника. Выработка и закрепление навыка правильной осанки происходят во время выполнения различных упражнений (строевых, </a:t>
            </a:r>
            <a:r>
              <a:rPr lang="ru-RU" sz="2400" dirty="0" err="1"/>
              <a:t>общеразвивающих</a:t>
            </a:r>
            <a:r>
              <a:rPr lang="ru-RU" sz="2400" dirty="0"/>
              <a:t>), при которых обязательно сохраняется правильное положение тела. Стиль выполнения гимнастических упражнений и требований к технике движений дают основание рассматривать гимнастику, как своего рода «школу осанки». 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6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/>
              <a:t>Упражнения направленные на формирования правильной осанки.</a:t>
            </a:r>
          </a:p>
        </p:txBody>
      </p:sp>
      <p:pic>
        <p:nvPicPr>
          <p:cNvPr id="7" name="Содержимое 6" descr="E:\Documents and Settings\Учитель\Рабочий стол\Новая папка\37.jpg"/>
          <p:cNvPicPr>
            <a:picLocks noGr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2143116"/>
            <a:ext cx="3086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Содержимое 7" descr="E:\Documents and Settings\Учитель\Рабочий стол\Новая папка\38.jpg"/>
          <p:cNvPicPr>
            <a:picLocks noGrp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3504" y="2214554"/>
            <a:ext cx="30861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46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850" name="Oval 34"/>
          <p:cNvSpPr>
            <a:spLocks noChangeArrowheads="1"/>
          </p:cNvSpPr>
          <p:nvPr/>
        </p:nvSpPr>
        <p:spPr bwMode="auto">
          <a:xfrm>
            <a:off x="2268538" y="3284538"/>
            <a:ext cx="1293812" cy="1365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endParaRPr lang="ru-RU" sz="1200">
              <a:latin typeface="Arial" charset="0"/>
            </a:endParaRPr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92100"/>
            <a:ext cx="8229600" cy="993760"/>
          </a:xfrm>
        </p:spPr>
        <p:txBody>
          <a:bodyPr/>
          <a:lstStyle/>
          <a:p>
            <a:pPr eaLnBrk="1" hangingPunct="1">
              <a:defRPr/>
            </a:pPr>
            <a:r>
              <a:rPr lang="ru-RU" sz="3600" dirty="0">
                <a:solidFill>
                  <a:srgbClr val="FF0000"/>
                </a:solidFill>
              </a:rPr>
              <a:t>Правила для тех, кто хочет иметь красивую осанку:</a:t>
            </a:r>
          </a:p>
        </p:txBody>
      </p:sp>
      <p:grpSp>
        <p:nvGrpSpPr>
          <p:cNvPr id="2" name="Diagram 5">
            <a:extLst>
              <a:ext uri="{FF2B5EF4-FFF2-40B4-BE49-F238E27FC236}">
                <a16:creationId xmlns:a16="http://schemas.microsoft.com/office/drawing/2014/main" id="{9774AEA9-A99A-4A44-8815-72D2FA0260F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-1357354" y="1428736"/>
            <a:ext cx="8642351" cy="4762500"/>
            <a:chOff x="266" y="709"/>
            <a:chExt cx="5184" cy="2857"/>
          </a:xfrm>
        </p:grpSpPr>
        <p:graphicFrame>
          <p:nvGraphicFramePr>
            <p:cNvPr id="8" name="Схема 7">
              <a:extLst>
                <a:ext uri="{FF2B5EF4-FFF2-40B4-BE49-F238E27FC236}">
                  <a16:creationId xmlns:a16="http://schemas.microsoft.com/office/drawing/2014/main" id="{8C1AF3B6-145C-4E7F-B9B1-E8296A7B2286}"/>
                </a:ext>
              </a:extLst>
            </p:cNvPr>
            <p:cNvGraphicFramePr/>
            <p:nvPr/>
          </p:nvGraphicFramePr>
          <p:xfrm>
            <a:off x="266" y="709"/>
            <a:ext cx="5184" cy="2857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sp>
          <p:nvSpPr>
            <p:cNvPr id="3" name="_s1029">
              <a:extLst>
                <a:ext uri="{FF2B5EF4-FFF2-40B4-BE49-F238E27FC236}">
                  <a16:creationId xmlns:a16="http://schemas.microsoft.com/office/drawing/2014/main" id="{59AFA6BA-DC88-459A-BA8C-37CB151606B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432" y="1141"/>
              <a:ext cx="817" cy="8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4" name="Oval 18">
              <a:extLst>
                <a:ext uri="{FF2B5EF4-FFF2-40B4-BE49-F238E27FC236}">
                  <a16:creationId xmlns:a16="http://schemas.microsoft.com/office/drawing/2014/main" id="{29D94AF1-AD3D-473B-B375-123CD179F4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225" y="2121"/>
              <a:ext cx="815" cy="8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" name="Oval 20">
              <a:extLst>
                <a:ext uri="{FF2B5EF4-FFF2-40B4-BE49-F238E27FC236}">
                  <a16:creationId xmlns:a16="http://schemas.microsoft.com/office/drawing/2014/main" id="{EB25FE71-4408-4B86-99BC-78C009A4E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84" y="1997"/>
              <a:ext cx="815" cy="8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" name="Oval 24">
              <a:extLst>
                <a:ext uri="{FF2B5EF4-FFF2-40B4-BE49-F238E27FC236}">
                  <a16:creationId xmlns:a16="http://schemas.microsoft.com/office/drawing/2014/main" id="{D2C08A77-61E8-4FDF-B974-306E113B79A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57" y="1131"/>
              <a:ext cx="815" cy="860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7" name="Oval 26">
              <a:extLst>
                <a:ext uri="{FF2B5EF4-FFF2-40B4-BE49-F238E27FC236}">
                  <a16:creationId xmlns:a16="http://schemas.microsoft.com/office/drawing/2014/main" id="{5A48DEFF-1C68-46BB-A8F5-17518728116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04" y="727"/>
              <a:ext cx="815" cy="859"/>
            </a:xfrm>
            <a:prstGeom prst="ellipse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vert="horz" wrap="none" lIns="0" tIns="0" rIns="0" bIns="0" numCol="1" anchor="ctr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</p:grpSp>
      <p:sp>
        <p:nvSpPr>
          <p:cNvPr id="34831" name="Rectangle 15"/>
          <p:cNvSpPr>
            <a:spLocks noChangeArrowheads="1"/>
          </p:cNvSpPr>
          <p:nvPr/>
        </p:nvSpPr>
        <p:spPr bwMode="auto">
          <a:xfrm>
            <a:off x="755650" y="2420938"/>
            <a:ext cx="968375" cy="785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200" b="1" dirty="0">
                <a:latin typeface="Arial" charset="0"/>
              </a:rPr>
              <a:t>прогулки,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200" b="1" dirty="0">
                <a:latin typeface="Arial" charset="0"/>
              </a:rPr>
              <a:t> занятия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200" b="1" dirty="0">
                <a:latin typeface="Arial" charset="0"/>
              </a:rPr>
              <a:t>спортом, 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r>
              <a:rPr lang="ru-RU" sz="1200" b="1" dirty="0">
                <a:latin typeface="Arial" charset="0"/>
              </a:rPr>
              <a:t>туризмом </a:t>
            </a:r>
          </a:p>
        </p:txBody>
      </p:sp>
      <p:sp>
        <p:nvSpPr>
          <p:cNvPr id="34832" name="Oval 16"/>
          <p:cNvSpPr>
            <a:spLocks noChangeArrowheads="1"/>
          </p:cNvSpPr>
          <p:nvPr/>
        </p:nvSpPr>
        <p:spPr bwMode="auto">
          <a:xfrm>
            <a:off x="3132138" y="4868863"/>
            <a:ext cx="1293812" cy="136525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r>
              <a:rPr lang="ru-RU" sz="1200" b="1" dirty="0">
                <a:latin typeface="Arial" charset="0"/>
              </a:rPr>
              <a:t>плавание</a:t>
            </a:r>
          </a:p>
        </p:txBody>
      </p:sp>
      <p:sp>
        <p:nvSpPr>
          <p:cNvPr id="4110" name="Rectangle 28"/>
          <p:cNvSpPr>
            <a:spLocks noChangeArrowheads="1"/>
          </p:cNvSpPr>
          <p:nvPr/>
        </p:nvSpPr>
        <p:spPr bwMode="auto">
          <a:xfrm>
            <a:off x="2339975" y="3789363"/>
            <a:ext cx="11430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Arial" charset="0"/>
              </a:rPr>
              <a:t>правила</a:t>
            </a:r>
          </a:p>
        </p:txBody>
      </p:sp>
      <p:sp>
        <p:nvSpPr>
          <p:cNvPr id="34845" name="Rectangle 29"/>
          <p:cNvSpPr>
            <a:spLocks noChangeArrowheads="1"/>
          </p:cNvSpPr>
          <p:nvPr/>
        </p:nvSpPr>
        <p:spPr bwMode="auto">
          <a:xfrm>
            <a:off x="3995738" y="2492375"/>
            <a:ext cx="1295400" cy="63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latin typeface="Arial" charset="0"/>
              </a:rPr>
              <a:t>сон на жесткой </a:t>
            </a:r>
          </a:p>
          <a:p>
            <a:r>
              <a:rPr lang="ru-RU" sz="1200" b="1" dirty="0">
                <a:latin typeface="Arial" charset="0"/>
              </a:rPr>
              <a:t>постели</a:t>
            </a:r>
          </a:p>
        </p:txBody>
      </p:sp>
      <p:sp>
        <p:nvSpPr>
          <p:cNvPr id="34846" name="Rectangle 30"/>
          <p:cNvSpPr>
            <a:spLocks noChangeArrowheads="1"/>
          </p:cNvSpPr>
          <p:nvPr/>
        </p:nvSpPr>
        <p:spPr bwMode="auto">
          <a:xfrm>
            <a:off x="4284663" y="4005263"/>
            <a:ext cx="1152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latin typeface="Arial" charset="0"/>
              </a:rPr>
              <a:t>соблюдение </a:t>
            </a:r>
          </a:p>
          <a:p>
            <a:r>
              <a:rPr lang="ru-RU" sz="1200" b="1" dirty="0">
                <a:latin typeface="Arial" charset="0"/>
              </a:rPr>
              <a:t>режима дня</a:t>
            </a:r>
          </a:p>
        </p:txBody>
      </p:sp>
      <p:sp>
        <p:nvSpPr>
          <p:cNvPr id="34847" name="Rectangle 31"/>
          <p:cNvSpPr>
            <a:spLocks noChangeArrowheads="1"/>
          </p:cNvSpPr>
          <p:nvPr/>
        </p:nvSpPr>
        <p:spPr bwMode="auto">
          <a:xfrm>
            <a:off x="2339975" y="1773238"/>
            <a:ext cx="1223963" cy="639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latin typeface="Arial" charset="0"/>
              </a:rPr>
              <a:t>правильный </a:t>
            </a:r>
          </a:p>
          <a:p>
            <a:r>
              <a:rPr lang="ru-RU" sz="1200" b="1" dirty="0">
                <a:latin typeface="Arial" charset="0"/>
              </a:rPr>
              <a:t>подбор обуви</a:t>
            </a:r>
          </a:p>
        </p:txBody>
      </p:sp>
      <p:sp>
        <p:nvSpPr>
          <p:cNvPr id="34851" name="Rectangle 35"/>
          <p:cNvSpPr>
            <a:spLocks noChangeArrowheads="1"/>
          </p:cNvSpPr>
          <p:nvPr/>
        </p:nvSpPr>
        <p:spPr bwMode="auto">
          <a:xfrm>
            <a:off x="395288" y="3860800"/>
            <a:ext cx="1366837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latin typeface="Arial" charset="0"/>
              </a:rPr>
              <a:t>отказ от </a:t>
            </a:r>
          </a:p>
          <a:p>
            <a:r>
              <a:rPr lang="ru-RU" sz="1200" b="1" dirty="0">
                <a:latin typeface="Arial" charset="0"/>
              </a:rPr>
              <a:t>неправильного </a:t>
            </a:r>
          </a:p>
          <a:p>
            <a:r>
              <a:rPr lang="ru-RU" sz="1200" b="1" dirty="0">
                <a:latin typeface="Arial" charset="0"/>
              </a:rPr>
              <a:t>положения тела </a:t>
            </a:r>
          </a:p>
          <a:p>
            <a:r>
              <a:rPr lang="ru-RU" sz="1200" b="1" dirty="0">
                <a:latin typeface="Arial" charset="0"/>
              </a:rPr>
              <a:t>во время сидения</a:t>
            </a:r>
          </a:p>
        </p:txBody>
      </p:sp>
      <p:sp>
        <p:nvSpPr>
          <p:cNvPr id="4115" name="Line 38"/>
          <p:cNvSpPr>
            <a:spLocks noChangeShapeType="1"/>
          </p:cNvSpPr>
          <p:nvPr/>
        </p:nvSpPr>
        <p:spPr bwMode="auto">
          <a:xfrm flipV="1">
            <a:off x="3419475" y="3213100"/>
            <a:ext cx="503238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16" name="Line 39"/>
          <p:cNvSpPr>
            <a:spLocks noChangeShapeType="1"/>
          </p:cNvSpPr>
          <p:nvPr/>
        </p:nvSpPr>
        <p:spPr bwMode="auto">
          <a:xfrm flipV="1">
            <a:off x="2916238" y="2781300"/>
            <a:ext cx="0" cy="5048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17" name="Line 41"/>
          <p:cNvSpPr>
            <a:spLocks noChangeShapeType="1"/>
          </p:cNvSpPr>
          <p:nvPr/>
        </p:nvSpPr>
        <p:spPr bwMode="auto">
          <a:xfrm flipH="1" flipV="1">
            <a:off x="1835150" y="3213100"/>
            <a:ext cx="503238" cy="3587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18" name="Line 42"/>
          <p:cNvSpPr>
            <a:spLocks noChangeShapeType="1"/>
          </p:cNvSpPr>
          <p:nvPr/>
        </p:nvSpPr>
        <p:spPr bwMode="auto">
          <a:xfrm flipH="1">
            <a:off x="1547813" y="4149725"/>
            <a:ext cx="720725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19" name="Line 43"/>
          <p:cNvSpPr>
            <a:spLocks noChangeShapeType="1"/>
          </p:cNvSpPr>
          <p:nvPr/>
        </p:nvSpPr>
        <p:spPr bwMode="auto">
          <a:xfrm flipH="1">
            <a:off x="2339975" y="4581525"/>
            <a:ext cx="217488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20" name="Line 44"/>
          <p:cNvSpPr>
            <a:spLocks noChangeShapeType="1"/>
          </p:cNvSpPr>
          <p:nvPr/>
        </p:nvSpPr>
        <p:spPr bwMode="auto">
          <a:xfrm>
            <a:off x="3276600" y="4508500"/>
            <a:ext cx="360363" cy="3619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4121" name="Line 45"/>
          <p:cNvSpPr>
            <a:spLocks noChangeShapeType="1"/>
          </p:cNvSpPr>
          <p:nvPr/>
        </p:nvSpPr>
        <p:spPr bwMode="auto">
          <a:xfrm>
            <a:off x="3563938" y="4076700"/>
            <a:ext cx="647700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4838" name="Oval 22"/>
          <p:cNvSpPr>
            <a:spLocks noChangeArrowheads="1"/>
          </p:cNvSpPr>
          <p:nvPr/>
        </p:nvSpPr>
        <p:spPr bwMode="auto">
          <a:xfrm>
            <a:off x="1331913" y="4941888"/>
            <a:ext cx="1357312" cy="143351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0" tIns="0" rIns="0" bIns="0" anchor="ctr"/>
          <a:lstStyle/>
          <a:p>
            <a:pPr algn="ctr"/>
            <a:endParaRPr lang="ru-RU" sz="1200">
              <a:latin typeface="Arial" charset="0"/>
            </a:endParaRPr>
          </a:p>
        </p:txBody>
      </p:sp>
      <p:sp>
        <p:nvSpPr>
          <p:cNvPr id="34853" name="Rectangle 37"/>
          <p:cNvSpPr>
            <a:spLocks noChangeArrowheads="1"/>
          </p:cNvSpPr>
          <p:nvPr/>
        </p:nvSpPr>
        <p:spPr bwMode="auto">
          <a:xfrm>
            <a:off x="1403350" y="5229225"/>
            <a:ext cx="15113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1200" b="1" dirty="0">
                <a:latin typeface="Arial" charset="0"/>
              </a:rPr>
              <a:t>равномерная </a:t>
            </a:r>
          </a:p>
          <a:p>
            <a:r>
              <a:rPr lang="ru-RU" sz="1200" b="1" dirty="0">
                <a:latin typeface="Arial" charset="0"/>
              </a:rPr>
              <a:t>нагрузка на позвоночник при ношении груза</a:t>
            </a:r>
          </a:p>
        </p:txBody>
      </p:sp>
      <p:pic>
        <p:nvPicPr>
          <p:cNvPr id="4124" name="Picture 49" descr="J0101859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172075" y="1412875"/>
            <a:ext cx="3656013" cy="251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25" name="Picture 50" descr="j0232128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6011863" y="4292600"/>
            <a:ext cx="2411412" cy="2217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4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4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48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48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48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48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48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4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4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500"/>
                            </p:stCondLst>
                            <p:childTnLst>
                              <p:par>
                                <p:cTn id="6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48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50" grpId="0" animBg="1"/>
      <p:bldP spid="34818" grpId="0"/>
      <p:bldGraphic spid="8" grpId="0">
        <p:bldAsOne/>
      </p:bldGraphic>
      <p:bldP spid="34831" grpId="0"/>
      <p:bldP spid="34832" grpId="0" animBg="1"/>
      <p:bldP spid="34845" grpId="0"/>
      <p:bldP spid="34846" grpId="0"/>
      <p:bldP spid="34847" grpId="0"/>
      <p:bldP spid="34851" grpId="0"/>
      <p:bldP spid="34838" grpId="0" animBg="1"/>
      <p:bldP spid="3485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dirty="0">
                <a:solidFill>
                  <a:srgbClr val="FF0000"/>
                </a:solidFill>
              </a:rPr>
              <a:t>Вывод: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42988" y="1484313"/>
            <a:ext cx="8229600" cy="4525962"/>
          </a:xfrm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r>
              <a:rPr lang="ru-RU" sz="2800" dirty="0">
                <a:solidFill>
                  <a:schemeClr val="bg1"/>
                </a:solidFill>
              </a:rPr>
              <a:t> Многие ученики нашей школы имеют неправильную осанку.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>
                <a:solidFill>
                  <a:schemeClr val="bg1"/>
                </a:solidFill>
              </a:rPr>
              <a:t> Особенно многие ученики имеют неправильную осанку в периоды интенсивного роста (младший школьник, подросток).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>
                <a:solidFill>
                  <a:schemeClr val="bg1"/>
                </a:solidFill>
              </a:rPr>
              <a:t> Размер школьной мебели не всегда соответствует росту учащихся.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800" dirty="0">
                <a:solidFill>
                  <a:schemeClr val="bg1"/>
                </a:solidFill>
              </a:rPr>
              <a:t> Не все ученики следят за своей осанкой и соблюдают правильную осанку.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3" dur="1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  <p:bldP spid="29699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610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188913"/>
            <a:ext cx="8964612" cy="6480175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spcBef>
                <a:spcPct val="0"/>
              </a:spcBef>
              <a:buFontTx/>
              <a:buNone/>
              <a:defRPr/>
            </a:pPr>
            <a:r>
              <a:rPr lang="ru-RU" dirty="0">
                <a:solidFill>
                  <a:srgbClr val="FF0000"/>
                </a:solidFill>
                <a:latin typeface="Comic Sans MS" pitchFamily="66" charset="0"/>
              </a:rPr>
              <a:t>Заключение: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ru-RU" sz="1800" dirty="0"/>
              <a:t> 	</a:t>
            </a:r>
            <a:r>
              <a:rPr lang="ru-RU" sz="2400" dirty="0">
                <a:latin typeface="Comic Sans MS" pitchFamily="66" charset="0"/>
              </a:rPr>
              <a:t>Проведя исследование и изучив литературу, мы выяснили и доказали, что существует проблема нарушений осанки у детей школьного возраста. Между осанкой и здоровьем существует прямая связь. Все отклонения в осанке, представляют большую опасность, если они не выявлены своевременно и не приняты меры для их устранения. Нарушения осанки не только портят внешний облик, но могут привести к ряду заболеваний. Дефекты осанки отражаются на состоянии нервной системы. Неправ тот, кто думает, что красивая и правильная осанка дается человеку от природы. Ее нужно воспитывать с детства. В детском возрасте позвоночник очень гибок и податлив. </a:t>
            </a:r>
            <a:r>
              <a:rPr lang="ru-RU" sz="2400" dirty="0" err="1">
                <a:latin typeface="Comic Sans MS" pitchFamily="66" charset="0"/>
              </a:rPr>
              <a:t>Здоровьесберегающие</a:t>
            </a:r>
            <a:r>
              <a:rPr lang="ru-RU" sz="2400" dirty="0">
                <a:latin typeface="Comic Sans MS" pitchFamily="66" charset="0"/>
              </a:rPr>
              <a:t> технологии, которые учителя использует на уроках положительно влияют на динамику в коррекции осанки. Но и ученики должны следить за своей осанкой.</a:t>
            </a:r>
            <a:endParaRPr lang="ru-RU" sz="2400" dirty="0">
              <a:solidFill>
                <a:schemeClr val="folHlink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9220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957" name="Rectangle 5"/>
          <p:cNvSpPr>
            <a:spLocks noChangeArrowheads="1"/>
          </p:cNvSpPr>
          <p:nvPr/>
        </p:nvSpPr>
        <p:spPr bwMode="auto">
          <a:xfrm>
            <a:off x="1692275" y="549275"/>
            <a:ext cx="60483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b="1" i="1" dirty="0">
                <a:solidFill>
                  <a:schemeClr val="bg1"/>
                </a:solidFill>
              </a:rPr>
              <a:t>Г</a:t>
            </a:r>
            <a:r>
              <a:rPr lang="ru-RU" sz="5400" b="1" i="1" dirty="0">
                <a:solidFill>
                  <a:schemeClr val="bg1"/>
                </a:solidFill>
              </a:rPr>
              <a:t>ипотез</a:t>
            </a:r>
            <a:r>
              <a:rPr lang="en-US" sz="5400" b="1" i="1" dirty="0">
                <a:solidFill>
                  <a:schemeClr val="bg1"/>
                </a:solidFill>
              </a:rPr>
              <a:t>а:</a:t>
            </a:r>
            <a:endParaRPr lang="ru-RU" sz="54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53959" name="Picture 7" descr="Осанка. Профилактика и лечение нарушений оса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5229225"/>
            <a:ext cx="19050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58" y="1859340"/>
            <a:ext cx="8501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714488"/>
            <a:ext cx="8072494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правильная осанка – это не только красота, но и наше здоровье. </a:t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00563" y="2492375"/>
            <a:ext cx="4125912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solidFill>
                  <a:schemeClr val="bg1"/>
                </a:solidFill>
              </a:rPr>
              <a:t>Соблюдайте эти правила и у вас всегда будет красивая осанка!</a:t>
            </a:r>
          </a:p>
        </p:txBody>
      </p:sp>
      <p:pic>
        <p:nvPicPr>
          <p:cNvPr id="26630" name="Picture 6" descr="kotscvetami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1125538"/>
            <a:ext cx="3744913" cy="5176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9220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957" name="Rectangle 5"/>
          <p:cNvSpPr>
            <a:spLocks noChangeArrowheads="1"/>
          </p:cNvSpPr>
          <p:nvPr/>
        </p:nvSpPr>
        <p:spPr bwMode="auto">
          <a:xfrm>
            <a:off x="1692275" y="549275"/>
            <a:ext cx="604837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5400" b="1" i="1" dirty="0">
                <a:solidFill>
                  <a:schemeClr val="bg1"/>
                </a:solidFill>
              </a:rPr>
              <a:t>Цель работы:</a:t>
            </a:r>
            <a:endParaRPr lang="ru-RU" sz="5400" b="1" dirty="0">
              <a:solidFill>
                <a:schemeClr val="bg1"/>
              </a:solidFill>
              <a:latin typeface="Arial" charset="0"/>
            </a:endParaRPr>
          </a:p>
        </p:txBody>
      </p:sp>
      <p:pic>
        <p:nvPicPr>
          <p:cNvPr id="253959" name="Picture 7" descr="Осанка. Профилактика и лечение нарушений оса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5229225"/>
            <a:ext cx="19050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57158" y="1859340"/>
            <a:ext cx="850112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000" b="1" dirty="0"/>
          </a:p>
        </p:txBody>
      </p:sp>
      <p:sp>
        <p:nvSpPr>
          <p:cNvPr id="47107" name="Rectangle 3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00034" y="1714488"/>
            <a:ext cx="807249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br>
              <a:rPr lang="ru-RU" dirty="0"/>
            </a:b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42910" y="1714488"/>
            <a:ext cx="7786742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>
                <a:solidFill>
                  <a:schemeClr val="bg1"/>
                </a:solidFill>
              </a:rPr>
              <a:t>выявление взаимосвязи осанки и состояния здоровья школьников, поиск и применение конкретных рекомендаций для сохранения и улучшения осанки</a:t>
            </a:r>
            <a:r>
              <a:rPr lang="en-US" sz="2800" b="1" dirty="0">
                <a:solidFill>
                  <a:schemeClr val="bg1"/>
                </a:solidFill>
              </a:rPr>
              <a:t>.</a:t>
            </a:r>
            <a:endParaRPr lang="ru-RU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9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2539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9220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3957" name="Rectangle 5"/>
          <p:cNvSpPr>
            <a:spLocks noChangeArrowheads="1"/>
          </p:cNvSpPr>
          <p:nvPr/>
        </p:nvSpPr>
        <p:spPr bwMode="auto">
          <a:xfrm>
            <a:off x="1692275" y="549275"/>
            <a:ext cx="6048375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Arial" charset="0"/>
              </a:rPr>
              <a:t>Задачи </a:t>
            </a:r>
            <a:r>
              <a:rPr lang="ru-RU" sz="5400" b="1" dirty="0">
                <a:solidFill>
                  <a:schemeClr val="bg1"/>
                </a:solidFill>
                <a:latin typeface="Arial" charset="0"/>
              </a:rPr>
              <a:t>работы :</a:t>
            </a:r>
          </a:p>
        </p:txBody>
      </p:sp>
      <p:sp>
        <p:nvSpPr>
          <p:cNvPr id="253958" name="Rectangle 6"/>
          <p:cNvSpPr>
            <a:spLocks noChangeArrowheads="1"/>
          </p:cNvSpPr>
          <p:nvPr/>
        </p:nvSpPr>
        <p:spPr bwMode="auto">
          <a:xfrm>
            <a:off x="179388" y="1557338"/>
            <a:ext cx="8785225" cy="52629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Arial" charset="0"/>
              </a:rPr>
              <a:t>Познакомиться с понятием -  осанка;</a:t>
            </a:r>
          </a:p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Arial" charset="0"/>
              </a:rPr>
              <a:t>Узнать о ее правильном формировании;</a:t>
            </a:r>
          </a:p>
          <a:p>
            <a:pPr marL="342900" indent="-342900">
              <a:buFontTx/>
              <a:buAutoNum type="arabicPeriod"/>
            </a:pPr>
            <a:r>
              <a:rPr lang="ru-RU" sz="3200" dirty="0">
                <a:solidFill>
                  <a:schemeClr val="bg1"/>
                </a:solidFill>
                <a:latin typeface="Arial" charset="0"/>
              </a:rPr>
              <a:t> Узнать, какие</a:t>
            </a:r>
            <a:r>
              <a:rPr lang="en-US" sz="3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Arial" charset="0"/>
              </a:rPr>
              <a:t>методы по исправлению осанки существуют;</a:t>
            </a:r>
          </a:p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Arial" charset="0"/>
              </a:rPr>
              <a:t>Понаблюдать за формированием осанки у учащихся нашей школы;</a:t>
            </a:r>
          </a:p>
          <a:p>
            <a:pPr marL="342900" indent="-342900">
              <a:buFontTx/>
              <a:buAutoNum type="arabicPeriod"/>
            </a:pPr>
            <a:r>
              <a:rPr lang="en-US" sz="32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ru-RU" sz="3200" dirty="0">
                <a:solidFill>
                  <a:schemeClr val="bg1"/>
                </a:solidFill>
                <a:latin typeface="Arial" charset="0"/>
              </a:rPr>
              <a:t>Ознакомить учеников с рекомендациями специалистов по сохранению и исправлению осанки. </a:t>
            </a:r>
          </a:p>
          <a:p>
            <a:pPr marL="342900" indent="-342900">
              <a:spcBef>
                <a:spcPct val="50000"/>
              </a:spcBef>
              <a:buFontTx/>
              <a:buAutoNum type="arabicPeriod"/>
            </a:pPr>
            <a:endParaRPr lang="ru-RU" sz="3200" dirty="0">
              <a:latin typeface="Arial" charset="0"/>
            </a:endParaRPr>
          </a:p>
        </p:txBody>
      </p:sp>
      <p:pic>
        <p:nvPicPr>
          <p:cNvPr id="253959" name="Picture 7" descr="Осанка. Профилактика и лечение нарушений осан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025" y="5229225"/>
            <a:ext cx="1905000" cy="151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39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539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2539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539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4" dur="1000"/>
                                        <p:tgtEl>
                                          <p:spTgt spid="2539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8" dur="1000"/>
                                        <p:tgtEl>
                                          <p:spTgt spid="2539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1000"/>
                                        <p:tgtEl>
                                          <p:spTgt spid="2539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6000"/>
                            </p:stCondLst>
                            <p:childTnLst>
                              <p:par>
                                <p:cTn id="34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6" dur="1000"/>
                                        <p:tgtEl>
                                          <p:spTgt spid="2539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395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0244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395288" y="549275"/>
            <a:ext cx="84978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  <a:latin typeface="Arial" charset="0"/>
              </a:rPr>
              <a:t>Этапы исследования:</a:t>
            </a:r>
          </a:p>
        </p:txBody>
      </p:sp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935038" y="1628775"/>
            <a:ext cx="820896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Изучение н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аучн</a:t>
            </a:r>
            <a:r>
              <a:rPr lang="en-US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ой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литератур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Tx/>
              <a:buAutoNum type="arabicPeriod"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Поиск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информации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в и</a:t>
            </a:r>
            <a:r>
              <a:rPr lang="ru-RU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нтернет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342900" indent="-342900">
              <a:buFontTx/>
              <a:buAutoNum type="arabicPeriod"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Беседа с медицинским работником;</a:t>
            </a:r>
          </a:p>
          <a:p>
            <a:pPr marL="342900" indent="-342900">
              <a:buFontTx/>
              <a:buAutoNum type="arabicPeriod"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Исследование медицинских документов;</a:t>
            </a:r>
            <a:endParaRPr lang="en-US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Анализ </a:t>
            </a:r>
            <a:r>
              <a:rPr lang="en-US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найденой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информации</a:t>
            </a:r>
            <a:r>
              <a:rPr lang="en-US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Tx/>
              <a:buAutoNum type="arabicPeriod"/>
            </a:pPr>
            <a:r>
              <a:rPr lang="ru-RU" sz="2800" b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Подведение итогов.  </a:t>
            </a:r>
          </a:p>
        </p:txBody>
      </p:sp>
      <p:pic>
        <p:nvPicPr>
          <p:cNvPr id="10247" name="Picture 6" descr="105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230188" y="3429000"/>
            <a:ext cx="225425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4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0" dur="500"/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410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1268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Rectangle 5"/>
          <p:cNvSpPr>
            <a:spLocks noChangeArrowheads="1"/>
          </p:cNvSpPr>
          <p:nvPr/>
        </p:nvSpPr>
        <p:spPr bwMode="auto">
          <a:xfrm>
            <a:off x="0" y="476250"/>
            <a:ext cx="91440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5400" b="1" dirty="0">
                <a:solidFill>
                  <a:schemeClr val="bg1"/>
                </a:solidFill>
                <a:latin typeface="Arial" charset="0"/>
              </a:rPr>
              <a:t>Что такое осанка?</a:t>
            </a:r>
          </a:p>
        </p:txBody>
      </p:sp>
      <p:sp>
        <p:nvSpPr>
          <p:cNvPr id="5126" name="Rectangle 6"/>
          <p:cNvSpPr>
            <a:spLocks noChangeArrowheads="1"/>
          </p:cNvSpPr>
          <p:nvPr/>
        </p:nvSpPr>
        <p:spPr bwMode="auto">
          <a:xfrm>
            <a:off x="0" y="1628775"/>
            <a:ext cx="7019925" cy="411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 dirty="0">
                <a:solidFill>
                  <a:schemeClr val="bg1"/>
                </a:solidFill>
                <a:latin typeface="Arial" charset="0"/>
              </a:rPr>
              <a:t>	</a:t>
            </a:r>
            <a:r>
              <a:rPr lang="ru-RU" sz="3200" b="1" i="1" dirty="0">
                <a:solidFill>
                  <a:schemeClr val="bg1"/>
                </a:solidFill>
                <a:latin typeface="Arial" charset="0"/>
              </a:rPr>
              <a:t>Осанка </a:t>
            </a:r>
            <a:r>
              <a:rPr lang="ru-RU" sz="3200" i="1" dirty="0">
                <a:solidFill>
                  <a:schemeClr val="bg1"/>
                </a:solidFill>
                <a:latin typeface="Arial" charset="0"/>
              </a:rPr>
              <a:t>– это привычное положение тела во время ходьбы, стояния, сидения и работы.</a:t>
            </a:r>
          </a:p>
          <a:p>
            <a:pPr algn="ctr"/>
            <a:r>
              <a:rPr lang="ru-RU" sz="2800" u="sng" dirty="0">
                <a:solidFill>
                  <a:schemeClr val="bg1"/>
                </a:solidFill>
                <a:latin typeface="Arial" charset="0"/>
              </a:rPr>
              <a:t>Правильная осанка характеризуется:</a:t>
            </a:r>
          </a:p>
          <a:p>
            <a:pPr>
              <a:buFontTx/>
              <a:buChar char="•"/>
            </a:pPr>
            <a:r>
              <a:rPr lang="ru-RU" sz="2800" dirty="0">
                <a:solidFill>
                  <a:schemeClr val="bg1"/>
                </a:solidFill>
                <a:latin typeface="Arial" charset="0"/>
              </a:rPr>
              <a:t> нормальным положением позвоночника симметричным расположением плеч и лопаток,</a:t>
            </a:r>
          </a:p>
          <a:p>
            <a:pPr>
              <a:buFontTx/>
              <a:buChar char="•"/>
            </a:pPr>
            <a:r>
              <a:rPr lang="ru-RU" sz="2800" dirty="0">
                <a:solidFill>
                  <a:schemeClr val="bg1"/>
                </a:solidFill>
                <a:latin typeface="Arial" charset="0"/>
              </a:rPr>
              <a:t> прямое держание головы и прямые ноги без уплощения стоп.</a:t>
            </a:r>
          </a:p>
        </p:txBody>
      </p:sp>
      <p:pic>
        <p:nvPicPr>
          <p:cNvPr id="5127" name="Picture 7" descr="pozvonochni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32588" y="1341438"/>
            <a:ext cx="2182812" cy="5399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512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500"/>
                            </p:stCondLst>
                            <p:childTnLst>
                              <p:par>
                                <p:cTn id="19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1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2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2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5" grpId="0"/>
      <p:bldP spid="51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/>
          </a:p>
        </p:txBody>
      </p:sp>
      <p:pic>
        <p:nvPicPr>
          <p:cNvPr id="12292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323850" y="404813"/>
            <a:ext cx="78486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3600" b="1" dirty="0">
                <a:solidFill>
                  <a:schemeClr val="bg1"/>
                </a:solidFill>
                <a:latin typeface="Arial" charset="0"/>
              </a:rPr>
              <a:t>Виды осанки:</a:t>
            </a:r>
          </a:p>
        </p:txBody>
      </p:sp>
      <p:pic>
        <p:nvPicPr>
          <p:cNvPr id="7174" name="Picture 6" descr="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87450" y="1196975"/>
            <a:ext cx="6840538" cy="3960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5" name="Text Box 7"/>
          <p:cNvSpPr txBox="1">
            <a:spLocks noChangeArrowheads="1"/>
          </p:cNvSpPr>
          <p:nvPr/>
        </p:nvSpPr>
        <p:spPr bwMode="auto">
          <a:xfrm>
            <a:off x="539750" y="5013325"/>
            <a:ext cx="80645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827088" y="5229225"/>
            <a:ext cx="7777162" cy="854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  <a:latin typeface="Arial" charset="0"/>
              </a:rPr>
              <a:t>1 – нормальная; 2 – выпрямленная; 3 – </a:t>
            </a:r>
            <a:r>
              <a:rPr lang="ru-RU" sz="2000" b="1" dirty="0" err="1">
                <a:solidFill>
                  <a:schemeClr val="bg1"/>
                </a:solidFill>
                <a:latin typeface="Arial" charset="0"/>
              </a:rPr>
              <a:t>кифотическая</a:t>
            </a:r>
            <a:r>
              <a:rPr lang="ru-RU" sz="2000" b="1" dirty="0">
                <a:solidFill>
                  <a:schemeClr val="bg1"/>
                </a:solidFill>
                <a:latin typeface="Arial" charset="0"/>
              </a:rPr>
              <a:t>;</a:t>
            </a:r>
          </a:p>
          <a:p>
            <a:pPr>
              <a:spcBef>
                <a:spcPct val="50000"/>
              </a:spcBef>
            </a:pPr>
            <a:r>
              <a:rPr lang="ru-RU" sz="2000" b="1" dirty="0">
                <a:solidFill>
                  <a:schemeClr val="bg1"/>
                </a:solidFill>
                <a:latin typeface="Arial" charset="0"/>
              </a:rPr>
              <a:t> 4 – </a:t>
            </a:r>
            <a:r>
              <a:rPr lang="ru-RU" sz="2000" b="1" dirty="0" err="1">
                <a:solidFill>
                  <a:schemeClr val="bg1"/>
                </a:solidFill>
                <a:latin typeface="Arial" charset="0"/>
              </a:rPr>
              <a:t>лордотическая</a:t>
            </a:r>
            <a:r>
              <a:rPr lang="ru-RU" sz="2000" b="1" dirty="0">
                <a:solidFill>
                  <a:schemeClr val="bg1"/>
                </a:solidFill>
                <a:latin typeface="Arial" charset="0"/>
              </a:rPr>
              <a:t>; 5 – сутуловатая; 6 – </a:t>
            </a:r>
            <a:r>
              <a:rPr lang="ru-RU" sz="2000" b="1" dirty="0" err="1">
                <a:solidFill>
                  <a:schemeClr val="bg1"/>
                </a:solidFill>
                <a:latin typeface="Arial" charset="0"/>
              </a:rPr>
              <a:t>сколиотическая</a:t>
            </a:r>
            <a:r>
              <a:rPr lang="ru-RU" sz="2000" b="1" dirty="0">
                <a:solidFill>
                  <a:schemeClr val="bg1"/>
                </a:solidFill>
                <a:latin typeface="Arial" charset="0"/>
              </a:rPr>
              <a:t>. </a:t>
            </a:r>
          </a:p>
        </p:txBody>
      </p:sp>
      <p:sp>
        <p:nvSpPr>
          <p:cNvPr id="12297" name="Text Box 10"/>
          <p:cNvSpPr txBox="1">
            <a:spLocks noChangeArrowheads="1"/>
          </p:cNvSpPr>
          <p:nvPr/>
        </p:nvSpPr>
        <p:spPr bwMode="auto">
          <a:xfrm>
            <a:off x="1258888" y="4652963"/>
            <a:ext cx="215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Arial" charset="0"/>
              </a:rPr>
              <a:t>1</a:t>
            </a:r>
          </a:p>
        </p:txBody>
      </p:sp>
      <p:sp>
        <p:nvSpPr>
          <p:cNvPr id="12298" name="Text Box 11"/>
          <p:cNvSpPr txBox="1">
            <a:spLocks noChangeArrowheads="1"/>
          </p:cNvSpPr>
          <p:nvPr/>
        </p:nvSpPr>
        <p:spPr bwMode="auto">
          <a:xfrm>
            <a:off x="2339975" y="4652963"/>
            <a:ext cx="215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Arial" charset="0"/>
              </a:rPr>
              <a:t>2</a:t>
            </a:r>
          </a:p>
        </p:txBody>
      </p:sp>
      <p:sp>
        <p:nvSpPr>
          <p:cNvPr id="12299" name="Text Box 12"/>
          <p:cNvSpPr txBox="1">
            <a:spLocks noChangeArrowheads="1"/>
          </p:cNvSpPr>
          <p:nvPr/>
        </p:nvSpPr>
        <p:spPr bwMode="auto">
          <a:xfrm>
            <a:off x="3276600" y="4652963"/>
            <a:ext cx="28733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Arial" charset="0"/>
              </a:rPr>
              <a:t>3</a:t>
            </a:r>
          </a:p>
        </p:txBody>
      </p:sp>
      <p:sp>
        <p:nvSpPr>
          <p:cNvPr id="12300" name="Text Box 13"/>
          <p:cNvSpPr txBox="1">
            <a:spLocks noChangeArrowheads="1"/>
          </p:cNvSpPr>
          <p:nvPr/>
        </p:nvSpPr>
        <p:spPr bwMode="auto">
          <a:xfrm>
            <a:off x="4284663" y="4652963"/>
            <a:ext cx="287337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Arial" charset="0"/>
              </a:rPr>
              <a:t>4</a:t>
            </a:r>
          </a:p>
        </p:txBody>
      </p:sp>
      <p:sp>
        <p:nvSpPr>
          <p:cNvPr id="12301" name="Text Box 14"/>
          <p:cNvSpPr txBox="1">
            <a:spLocks noChangeArrowheads="1"/>
          </p:cNvSpPr>
          <p:nvPr/>
        </p:nvSpPr>
        <p:spPr bwMode="auto">
          <a:xfrm>
            <a:off x="5219700" y="4652963"/>
            <a:ext cx="288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Arial" charset="0"/>
              </a:rPr>
              <a:t>5</a:t>
            </a:r>
          </a:p>
        </p:txBody>
      </p:sp>
      <p:sp>
        <p:nvSpPr>
          <p:cNvPr id="12302" name="Text Box 15"/>
          <p:cNvSpPr txBox="1">
            <a:spLocks noChangeArrowheads="1"/>
          </p:cNvSpPr>
          <p:nvPr/>
        </p:nvSpPr>
        <p:spPr bwMode="auto">
          <a:xfrm>
            <a:off x="6588125" y="4652963"/>
            <a:ext cx="2159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>
                <a:latin typeface="Arial" charset="0"/>
              </a:rPr>
              <a:t>6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71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14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15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16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17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000"/>
                            </p:stCondLst>
                            <p:childTnLst>
                              <p:par>
                                <p:cTn id="1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17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08050"/>
            <a:ext cx="5915025" cy="5184775"/>
          </a:xfrm>
        </p:spPr>
        <p:txBody>
          <a:bodyPr/>
          <a:lstStyle/>
          <a:p>
            <a:pPr marL="609600" indent="-609600" eaLnBrk="1" hangingPunct="1">
              <a:buFontTx/>
              <a:buNone/>
              <a:defRPr/>
            </a:pPr>
            <a:r>
              <a:rPr lang="en-US" dirty="0">
                <a:solidFill>
                  <a:schemeClr val="bg1"/>
                </a:solidFill>
              </a:rPr>
              <a:t>	</a:t>
            </a:r>
            <a:r>
              <a:rPr lang="ru-RU" dirty="0">
                <a:solidFill>
                  <a:schemeClr val="bg1"/>
                </a:solidFill>
              </a:rPr>
              <a:t>а) </a:t>
            </a:r>
            <a:r>
              <a:rPr lang="ru-RU" b="1" dirty="0">
                <a:solidFill>
                  <a:schemeClr val="bg1"/>
                </a:solidFill>
              </a:rPr>
              <a:t>«сутуловатость»</a:t>
            </a:r>
            <a:endParaRPr lang="ru-RU" b="1" dirty="0">
              <a:solidFill>
                <a:schemeClr val="bg1"/>
              </a:solidFill>
              <a:cs typeface="Arial" charset="0"/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     б) </a:t>
            </a:r>
            <a:r>
              <a:rPr lang="ru-RU" b="1" dirty="0">
                <a:solidFill>
                  <a:schemeClr val="bg1"/>
                </a:solidFill>
              </a:rPr>
              <a:t>«круглая спина»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     в) </a:t>
            </a:r>
            <a:r>
              <a:rPr lang="ru-RU" b="1" dirty="0">
                <a:solidFill>
                  <a:schemeClr val="bg1"/>
                </a:solidFill>
              </a:rPr>
              <a:t>«вогнутая спина»</a:t>
            </a:r>
            <a:endParaRPr lang="en-US" b="1" dirty="0">
              <a:solidFill>
                <a:schemeClr val="bg1"/>
              </a:solidFill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 </a:t>
            </a:r>
            <a:r>
              <a:rPr lang="en-US" dirty="0">
                <a:solidFill>
                  <a:schemeClr val="bg1"/>
                </a:solidFill>
              </a:rPr>
              <a:t>    </a:t>
            </a:r>
            <a:r>
              <a:rPr lang="ru-RU" dirty="0">
                <a:solidFill>
                  <a:schemeClr val="bg1"/>
                </a:solidFill>
              </a:rPr>
              <a:t>г) </a:t>
            </a:r>
            <a:r>
              <a:rPr lang="ru-RU" b="1" dirty="0">
                <a:solidFill>
                  <a:schemeClr val="bg1"/>
                </a:solidFill>
              </a:rPr>
              <a:t>«кругло-вогнутая спина»</a:t>
            </a:r>
          </a:p>
          <a:p>
            <a:pPr marL="609600" indent="-609600" eaLnBrk="1" hangingPunct="1">
              <a:buFontTx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     </a:t>
            </a:r>
            <a:r>
              <a:rPr lang="ru-RU" dirty="0" err="1">
                <a:solidFill>
                  <a:schemeClr val="bg1"/>
                </a:solidFill>
              </a:rPr>
              <a:t>д</a:t>
            </a:r>
            <a:r>
              <a:rPr lang="ru-RU" dirty="0">
                <a:solidFill>
                  <a:schemeClr val="bg1"/>
                </a:solidFill>
              </a:rPr>
              <a:t>) </a:t>
            </a:r>
            <a:r>
              <a:rPr lang="ru-RU" b="1" dirty="0">
                <a:solidFill>
                  <a:schemeClr val="bg1"/>
                </a:solidFill>
              </a:rPr>
              <a:t>«плоская спина»</a:t>
            </a:r>
            <a:endParaRPr lang="ru-RU" dirty="0">
              <a:solidFill>
                <a:schemeClr val="bg1"/>
              </a:solidFill>
            </a:endParaRPr>
          </a:p>
          <a:p>
            <a:pPr marL="609600" indent="-609600" eaLnBrk="1" hangingPunct="1">
              <a:buFontTx/>
              <a:buNone/>
              <a:defRPr/>
            </a:pPr>
            <a:r>
              <a:rPr lang="ru-RU" dirty="0">
                <a:solidFill>
                  <a:schemeClr val="bg1"/>
                </a:solidFill>
              </a:rPr>
              <a:t>     е) </a:t>
            </a:r>
            <a:r>
              <a:rPr lang="ru-RU" b="1" dirty="0">
                <a:solidFill>
                  <a:schemeClr val="bg1"/>
                </a:solidFill>
              </a:rPr>
              <a:t>«плоско-вогнутая спина»</a:t>
            </a:r>
            <a:r>
              <a:rPr lang="ru-RU" dirty="0">
                <a:solidFill>
                  <a:schemeClr val="bg1"/>
                </a:solidFill>
              </a:rPr>
              <a:t>  </a:t>
            </a:r>
            <a:br>
              <a:rPr lang="ru-RU" dirty="0"/>
            </a:br>
            <a:endParaRPr lang="ru-RU" dirty="0"/>
          </a:p>
        </p:txBody>
      </p:sp>
      <p:pic>
        <p:nvPicPr>
          <p:cNvPr id="37894" name="Picture 6" descr="Осанка, сколиоз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3663" y="908050"/>
            <a:ext cx="2460625" cy="464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895" name="Text Box 7"/>
          <p:cNvSpPr txBox="1">
            <a:spLocks noChangeArrowheads="1"/>
          </p:cNvSpPr>
          <p:nvPr/>
        </p:nvSpPr>
        <p:spPr bwMode="auto">
          <a:xfrm>
            <a:off x="6877050" y="5734050"/>
            <a:ext cx="18732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>
                <a:solidFill>
                  <a:schemeClr val="bg1"/>
                </a:solidFill>
                <a:latin typeface="Arial" charset="0"/>
              </a:rPr>
              <a:t>сколиоз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000"/>
                            </p:stCondLst>
                            <p:childTnLst>
                              <p:par>
                                <p:cTn id="7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3" dur="500"/>
                                        <p:tgtEl>
                                          <p:spTgt spid="37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6500"/>
                            </p:stCondLst>
                            <p:childTnLst>
                              <p:par>
                                <p:cTn id="7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7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5" grpId="0"/>
    </p:bldLst>
  </p:timing>
</p:sld>
</file>

<file path=ppt/theme/theme1.xml><?xml version="1.0" encoding="utf-8"?>
<a:theme xmlns:a="http://schemas.openxmlformats.org/drawingml/2006/main" name="Океан">
  <a:themeElements>
    <a:clrScheme name="Океан 1">
      <a:dk1>
        <a:srgbClr val="010199"/>
      </a:dk1>
      <a:lt1>
        <a:srgbClr val="FFFFFF"/>
      </a:lt1>
      <a:dk2>
        <a:srgbClr val="000099"/>
      </a:dk2>
      <a:lt2>
        <a:srgbClr val="FFFFFF"/>
      </a:lt2>
      <a:accent1>
        <a:srgbClr val="33CCCC"/>
      </a:accent1>
      <a:accent2>
        <a:srgbClr val="00C600"/>
      </a:accent2>
      <a:accent3>
        <a:srgbClr val="AAAACA"/>
      </a:accent3>
      <a:accent4>
        <a:srgbClr val="DADADA"/>
      </a:accent4>
      <a:accent5>
        <a:srgbClr val="ADE2E2"/>
      </a:accent5>
      <a:accent6>
        <a:srgbClr val="00B300"/>
      </a:accent6>
      <a:hlink>
        <a:srgbClr val="FFCC00"/>
      </a:hlink>
      <a:folHlink>
        <a:srgbClr val="6699FF"/>
      </a:folHlink>
    </a:clrScheme>
    <a:fontScheme name="Океан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кеан 1">
        <a:dk1>
          <a:srgbClr val="010199"/>
        </a:dk1>
        <a:lt1>
          <a:srgbClr val="FFFFFF"/>
        </a:lt1>
        <a:dk2>
          <a:srgbClr val="000099"/>
        </a:dk2>
        <a:lt2>
          <a:srgbClr val="FFFFFF"/>
        </a:lt2>
        <a:accent1>
          <a:srgbClr val="33CCCC"/>
        </a:accent1>
        <a:accent2>
          <a:srgbClr val="00C600"/>
        </a:accent2>
        <a:accent3>
          <a:srgbClr val="AAAACA"/>
        </a:accent3>
        <a:accent4>
          <a:srgbClr val="DADADA"/>
        </a:accent4>
        <a:accent5>
          <a:srgbClr val="ADE2E2"/>
        </a:accent5>
        <a:accent6>
          <a:srgbClr val="00B300"/>
        </a:accent6>
        <a:hlink>
          <a:srgbClr val="FFCC00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2">
        <a:dk1>
          <a:srgbClr val="000066"/>
        </a:dk1>
        <a:lt1>
          <a:srgbClr val="FFFFFF"/>
        </a:lt1>
        <a:dk2>
          <a:srgbClr val="5D93FF"/>
        </a:dk2>
        <a:lt2>
          <a:srgbClr val="FFFFFF"/>
        </a:lt2>
        <a:accent1>
          <a:srgbClr val="6666FF"/>
        </a:accent1>
        <a:accent2>
          <a:srgbClr val="9999FF"/>
        </a:accent2>
        <a:accent3>
          <a:srgbClr val="B6C8FF"/>
        </a:accent3>
        <a:accent4>
          <a:srgbClr val="DADADA"/>
        </a:accent4>
        <a:accent5>
          <a:srgbClr val="B8B8FF"/>
        </a:accent5>
        <a:accent6>
          <a:srgbClr val="8A8AE7"/>
        </a:accent6>
        <a:hlink>
          <a:srgbClr val="FF3300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3">
        <a:dk1>
          <a:srgbClr val="000000"/>
        </a:dk1>
        <a:lt1>
          <a:srgbClr val="FFFFFF"/>
        </a:lt1>
        <a:dk2>
          <a:srgbClr val="572E88"/>
        </a:dk2>
        <a:lt2>
          <a:srgbClr val="FFFFFF"/>
        </a:lt2>
        <a:accent1>
          <a:srgbClr val="FF6600"/>
        </a:accent1>
        <a:accent2>
          <a:srgbClr val="FFCC00"/>
        </a:accent2>
        <a:accent3>
          <a:srgbClr val="B4ADC3"/>
        </a:accent3>
        <a:accent4>
          <a:srgbClr val="DADADA"/>
        </a:accent4>
        <a:accent5>
          <a:srgbClr val="FFB8AA"/>
        </a:accent5>
        <a:accent6>
          <a:srgbClr val="E7B900"/>
        </a:accent6>
        <a:hlink>
          <a:srgbClr val="33CCCC"/>
        </a:hlink>
        <a:folHlink>
          <a:srgbClr val="36CC6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4">
        <a:dk1>
          <a:srgbClr val="003366"/>
        </a:dk1>
        <a:lt1>
          <a:srgbClr val="FFFFFF"/>
        </a:lt1>
        <a:dk2>
          <a:srgbClr val="666699"/>
        </a:dk2>
        <a:lt2>
          <a:srgbClr val="FFFFFF"/>
        </a:lt2>
        <a:accent1>
          <a:srgbClr val="9966FF"/>
        </a:accent1>
        <a:accent2>
          <a:srgbClr val="00CC66"/>
        </a:accent2>
        <a:accent3>
          <a:srgbClr val="B8B8CA"/>
        </a:accent3>
        <a:accent4>
          <a:srgbClr val="DADADA"/>
        </a:accent4>
        <a:accent5>
          <a:srgbClr val="CAB8FF"/>
        </a:accent5>
        <a:accent6>
          <a:srgbClr val="00B95C"/>
        </a:accent6>
        <a:hlink>
          <a:srgbClr val="65C8FF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5">
        <a:dk1>
          <a:srgbClr val="000000"/>
        </a:dk1>
        <a:lt1>
          <a:srgbClr val="FFFFFF"/>
        </a:lt1>
        <a:dk2>
          <a:srgbClr val="336600"/>
        </a:dk2>
        <a:lt2>
          <a:srgbClr val="FFFFFF"/>
        </a:lt2>
        <a:accent1>
          <a:srgbClr val="B7C533"/>
        </a:accent1>
        <a:accent2>
          <a:srgbClr val="CCCCFF"/>
        </a:accent2>
        <a:accent3>
          <a:srgbClr val="ADB8AA"/>
        </a:accent3>
        <a:accent4>
          <a:srgbClr val="DADADA"/>
        </a:accent4>
        <a:accent5>
          <a:srgbClr val="D8DFAD"/>
        </a:accent5>
        <a:accent6>
          <a:srgbClr val="B9B9E7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6">
        <a:dk1>
          <a:srgbClr val="000000"/>
        </a:dk1>
        <a:lt1>
          <a:srgbClr val="FFFFFF"/>
        </a:lt1>
        <a:dk2>
          <a:srgbClr val="006B80"/>
        </a:dk2>
        <a:lt2>
          <a:srgbClr val="C1CB75"/>
        </a:lt2>
        <a:accent1>
          <a:srgbClr val="6F8406"/>
        </a:accent1>
        <a:accent2>
          <a:srgbClr val="D9E288"/>
        </a:accent2>
        <a:accent3>
          <a:srgbClr val="AABAC0"/>
        </a:accent3>
        <a:accent4>
          <a:srgbClr val="DADADA"/>
        </a:accent4>
        <a:accent5>
          <a:srgbClr val="BBC2AA"/>
        </a:accent5>
        <a:accent6>
          <a:srgbClr val="C4CD7B"/>
        </a:accent6>
        <a:hlink>
          <a:srgbClr val="00CC00"/>
        </a:hlink>
        <a:folHlink>
          <a:srgbClr val="C0FF7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7">
        <a:dk1>
          <a:srgbClr val="5F5F5F"/>
        </a:dk1>
        <a:lt1>
          <a:srgbClr val="FFFFFF"/>
        </a:lt1>
        <a:dk2>
          <a:srgbClr val="FF6600"/>
        </a:dk2>
        <a:lt2>
          <a:srgbClr val="FFFFFF"/>
        </a:lt2>
        <a:accent1>
          <a:srgbClr val="CC6600"/>
        </a:accent1>
        <a:accent2>
          <a:srgbClr val="FF6600"/>
        </a:accent2>
        <a:accent3>
          <a:srgbClr val="FFB8AA"/>
        </a:accent3>
        <a:accent4>
          <a:srgbClr val="DADADA"/>
        </a:accent4>
        <a:accent5>
          <a:srgbClr val="E2B8AA"/>
        </a:accent5>
        <a:accent6>
          <a:srgbClr val="E75C00"/>
        </a:accent6>
        <a:hlink>
          <a:srgbClr val="FFFF99"/>
        </a:hlink>
        <a:folHlink>
          <a:srgbClr val="FFCC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кеан 8">
        <a:dk1>
          <a:srgbClr val="000000"/>
        </a:dk1>
        <a:lt1>
          <a:srgbClr val="FFFFFF"/>
        </a:lt1>
        <a:dk2>
          <a:srgbClr val="FFBA2F"/>
        </a:dk2>
        <a:lt2>
          <a:srgbClr val="A50021"/>
        </a:lt2>
        <a:accent1>
          <a:srgbClr val="FF6600"/>
        </a:accent1>
        <a:accent2>
          <a:srgbClr val="CC6600"/>
        </a:accent2>
        <a:accent3>
          <a:srgbClr val="FFD9AD"/>
        </a:accent3>
        <a:accent4>
          <a:srgbClr val="DADADA"/>
        </a:accent4>
        <a:accent5>
          <a:srgbClr val="FFB8AA"/>
        </a:accent5>
        <a:accent6>
          <a:srgbClr val="B95C00"/>
        </a:accent6>
        <a:hlink>
          <a:srgbClr val="66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Ocean</Template>
  <TotalTime>1599</TotalTime>
  <Words>1396</Words>
  <Application>Microsoft Office PowerPoint</Application>
  <PresentationFormat>Экран (4:3)</PresentationFormat>
  <Paragraphs>141</Paragraphs>
  <Slides>30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7" baseType="lpstr">
      <vt:lpstr>Arial</vt:lpstr>
      <vt:lpstr>Comic Sans MS</vt:lpstr>
      <vt:lpstr>Impact</vt:lpstr>
      <vt:lpstr>Tahoma</vt:lpstr>
      <vt:lpstr>Times New Roman</vt:lpstr>
      <vt:lpstr>Wingdings</vt:lpstr>
      <vt:lpstr>Океан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Как сохранить правильную осанку:</vt:lpstr>
      <vt:lpstr>Как сохранить правильную осанку: </vt:lpstr>
      <vt:lpstr>Проблема.</vt:lpstr>
      <vt:lpstr>Беседа с мед. работником школы.</vt:lpstr>
      <vt:lpstr>Это интересно</vt:lpstr>
      <vt:lpstr>Презентация PowerPoint</vt:lpstr>
      <vt:lpstr>Тест №1</vt:lpstr>
      <vt:lpstr>Наблюдения в 5-х класах</vt:lpstr>
      <vt:lpstr>Тест №2</vt:lpstr>
      <vt:lpstr>Осанка- стройная спина.</vt:lpstr>
      <vt:lpstr>Осмотр осанки </vt:lpstr>
      <vt:lpstr>Причины, которые могут привести к нарушениям осанки </vt:lpstr>
      <vt:lpstr>Будьте осторожны!</vt:lpstr>
      <vt:lpstr>Занятия на уроках физической культуре.</vt:lpstr>
      <vt:lpstr>Упражнения направленные на формирования правильной осанки.</vt:lpstr>
      <vt:lpstr>Правила для тех, кто хочет иметь красивую осанку:</vt:lpstr>
      <vt:lpstr>Вывод:</vt:lpstr>
      <vt:lpstr>Презентация PowerPoint</vt:lpstr>
      <vt:lpstr>Соблюдайте эти правила и у вас всегда будет красивая осанка!</vt:lpstr>
    </vt:vector>
  </TitlesOfParts>
  <Company>Старорусская 30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Николаев А.А.</dc:creator>
  <cp:lastModifiedBy>Татьяна Терезова</cp:lastModifiedBy>
  <cp:revision>125</cp:revision>
  <dcterms:created xsi:type="dcterms:W3CDTF">2007-04-06T11:53:17Z</dcterms:created>
  <dcterms:modified xsi:type="dcterms:W3CDTF">2019-12-24T09:23:44Z</dcterms:modified>
</cp:coreProperties>
</file>