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2"/>
  </p:notesMasterIdLst>
  <p:sldIdLst>
    <p:sldId id="286" r:id="rId2"/>
    <p:sldId id="256" r:id="rId3"/>
    <p:sldId id="259" r:id="rId4"/>
    <p:sldId id="263" r:id="rId5"/>
    <p:sldId id="266" r:id="rId6"/>
    <p:sldId id="269" r:id="rId7"/>
    <p:sldId id="270" r:id="rId8"/>
    <p:sldId id="271" r:id="rId9"/>
    <p:sldId id="272" r:id="rId10"/>
    <p:sldId id="290" r:id="rId11"/>
    <p:sldId id="289" r:id="rId12"/>
    <p:sldId id="292" r:id="rId13"/>
    <p:sldId id="294" r:id="rId14"/>
    <p:sldId id="295" r:id="rId15"/>
    <p:sldId id="293" r:id="rId16"/>
    <p:sldId id="273" r:id="rId17"/>
    <p:sldId id="274" r:id="rId18"/>
    <p:sldId id="277" r:id="rId19"/>
    <p:sldId id="275" r:id="rId20"/>
    <p:sldId id="30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8" d="100"/>
          <a:sy n="48" d="100"/>
        </p:scale>
        <p:origin x="-2016" y="-54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5E7D7B-49D2-4410-B452-499DA316E489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411A51-B281-485F-B121-A06D899BFC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6772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0DBBA62-CBB1-4740-BA47-4C43133D4EED}" type="slidenum">
              <a:rPr lang="ru-RU" altLang="ru-RU"/>
              <a:pPr/>
              <a:t>1</a:t>
            </a:fld>
            <a:endParaRPr lang="ru-RU" altLang="ru-RU"/>
          </a:p>
        </p:txBody>
      </p:sp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843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0A723D2-B113-428E-814C-E0370D652649}" type="slidenum">
              <a:rPr lang="ru-RU" altLang="ru-RU"/>
              <a:pPr/>
              <a:t>10</a:t>
            </a:fld>
            <a:endParaRPr lang="ru-RU" altLang="ru-RU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5F1DD29-1BED-429E-A573-62024A273228}" type="slidenum">
              <a:rPr lang="ru-RU" altLang="ru-RU"/>
              <a:pPr/>
              <a:t>11</a:t>
            </a:fld>
            <a:endParaRPr lang="ru-RU" altLang="ru-RU"/>
          </a:p>
        </p:txBody>
      </p:sp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94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E10307E-90BD-4F6C-9139-2534C1F5C2A1}" type="slidenum">
              <a:rPr lang="ru-RU" altLang="ru-RU"/>
              <a:pPr/>
              <a:t>12</a:t>
            </a:fld>
            <a:endParaRPr lang="ru-RU" altLang="ru-RU"/>
          </a:p>
        </p:txBody>
      </p:sp>
      <p:sp>
        <p:nvSpPr>
          <p:cNvPr id="225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253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E93CD75-75A6-41B8-B34B-5758FEBC0BA7}" type="slidenum">
              <a:rPr lang="ru-RU" altLang="ru-RU"/>
              <a:pPr/>
              <a:t>13</a:t>
            </a:fld>
            <a:endParaRPr lang="ru-RU" altLang="ru-RU"/>
          </a:p>
        </p:txBody>
      </p:sp>
      <p:sp>
        <p:nvSpPr>
          <p:cNvPr id="2662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662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B043988-0ACD-42B1-B0B0-CD1BC812EC20}" type="slidenum">
              <a:rPr lang="ru-RU" altLang="ru-RU"/>
              <a:pPr/>
              <a:t>14</a:t>
            </a:fld>
            <a:endParaRPr lang="ru-RU" altLang="ru-RU"/>
          </a:p>
        </p:txBody>
      </p:sp>
      <p:sp>
        <p:nvSpPr>
          <p:cNvPr id="2764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765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DEC31FC-9FED-4576-8227-CC7E4CA690FF}" type="slidenum">
              <a:rPr lang="ru-RU" altLang="ru-RU"/>
              <a:pPr/>
              <a:t>15</a:t>
            </a:fld>
            <a:endParaRPr lang="ru-RU" altLang="ru-RU"/>
          </a:p>
        </p:txBody>
      </p:sp>
      <p:sp>
        <p:nvSpPr>
          <p:cNvPr id="256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56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18FF7E1-8A32-4F43-A4D2-57E71DF2DB7B}" type="slidenum">
              <a:rPr lang="ru-RU" altLang="ru-RU"/>
              <a:pPr/>
              <a:t>20</a:t>
            </a:fld>
            <a:endParaRPr lang="ru-RU" altLang="ru-RU"/>
          </a:p>
        </p:txBody>
      </p:sp>
      <p:sp>
        <p:nvSpPr>
          <p:cNvPr id="2969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969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312A7F3-BEC9-478F-B58A-44D473A8DA2C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0E91345-1F6E-4BB4-BB00-D4AA14DB64C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476250"/>
            <a:ext cx="4297362" cy="6018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4791075" y="1557338"/>
            <a:ext cx="4327525" cy="3382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>
            <a:spAutoFit/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Красный цвет в природе – сигнал</a:t>
            </a:r>
          </a:p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 опасности. Поэтому книга называется </a:t>
            </a:r>
          </a:p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"Красная книга" - она собрала в себе все</a:t>
            </a:r>
          </a:p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 виды флоры и фауны, которые </a:t>
            </a:r>
          </a:p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подвергаются опасности исчезновения </a:t>
            </a:r>
          </a:p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с планеты Земля.</a:t>
            </a:r>
          </a:p>
          <a:p>
            <a:pPr hangingPunct="1">
              <a:lnSpc>
                <a:spcPct val="100000"/>
              </a:lnSpc>
            </a:pPr>
            <a:endParaRPr lang="ru-RU" altLang="ru-RU">
              <a:latin typeface="Cambria" charset="0"/>
            </a:endParaRPr>
          </a:p>
          <a:p>
            <a:pPr hangingPunct="1">
              <a:lnSpc>
                <a:spcPct val="100000"/>
              </a:lnSpc>
            </a:pPr>
            <a:endParaRPr lang="ru-RU" altLang="ru-RU">
              <a:latin typeface="Cambria" charset="0"/>
            </a:endParaRPr>
          </a:p>
          <a:p>
            <a:pPr hangingPunct="1">
              <a:lnSpc>
                <a:spcPct val="100000"/>
              </a:lnSpc>
            </a:pPr>
            <a:endParaRPr lang="ru-RU" altLang="ru-RU">
              <a:latin typeface="Cambria" charset="0"/>
            </a:endParaRPr>
          </a:p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“Красная Книга” – Это список редких и </a:t>
            </a:r>
          </a:p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находящихся под угрозой </a:t>
            </a:r>
          </a:p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исчезновения животных и растений.</a:t>
            </a:r>
          </a:p>
        </p:txBody>
      </p:sp>
    </p:spTree>
    <p:extLst>
      <p:ext uri="{BB962C8B-B14F-4D97-AF65-F5344CB8AC3E}">
        <p14:creationId xmlns:p14="http://schemas.microsoft.com/office/powerpoint/2010/main" val="304823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260350"/>
            <a:ext cx="6602413" cy="441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584200" y="4940300"/>
            <a:ext cx="8642350" cy="173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>
            <a:spAutoFit/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Амурский тигр(уссурийский тигр).</a:t>
            </a:r>
          </a:p>
          <a:p>
            <a:pPr algn="ctr"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Первое, что многим приходит на ум, когда речь заходит о самых</a:t>
            </a:r>
          </a:p>
          <a:p>
            <a:pPr algn="ctr"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редких животных России - это амурский тигр. Этот самый северный тигр </a:t>
            </a:r>
          </a:p>
          <a:p>
            <a:pPr algn="ctr"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не только невероятно редкий вид, но и очень красив - на брюхе у него находится </a:t>
            </a:r>
          </a:p>
          <a:p>
            <a:pPr algn="ctr"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пятисантиметровый слой жира, который защищает животное от мороза.</a:t>
            </a:r>
          </a:p>
          <a:p>
            <a:pPr algn="ctr" hangingPunct="1">
              <a:lnSpc>
                <a:spcPct val="100000"/>
              </a:lnSpc>
            </a:pPr>
            <a:endParaRPr lang="ru-RU" altLang="ru-RU">
              <a:latin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1964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188913"/>
            <a:ext cx="4525963" cy="302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860800"/>
            <a:ext cx="3887788" cy="2614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4953000" y="260350"/>
            <a:ext cx="4090988" cy="2284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>
            <a:spAutoFit/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Дальневосточный амурский леопард.</a:t>
            </a:r>
          </a:p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В России этот вид, находящийся </a:t>
            </a:r>
          </a:p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на грани исчезновения, </a:t>
            </a:r>
          </a:p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можно встретить в Приморском крае.</a:t>
            </a:r>
          </a:p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В дикой природе их численность </a:t>
            </a:r>
          </a:p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составляет – 49 особей. В Китае за </a:t>
            </a:r>
          </a:p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убийство леопарда грозит </a:t>
            </a:r>
          </a:p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смертная казнь.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627063" y="4652963"/>
            <a:ext cx="3271837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>
            <a:spAutoFit/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Амурский горал.</a:t>
            </a:r>
          </a:p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Подвид горного козла, живет </a:t>
            </a:r>
          </a:p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в Приморском крае.</a:t>
            </a:r>
          </a:p>
          <a:p>
            <a:pPr hangingPunct="1">
              <a:lnSpc>
                <a:spcPct val="100000"/>
              </a:lnSpc>
            </a:pPr>
            <a:endParaRPr lang="ru-RU" altLang="ru-RU">
              <a:latin typeface="Cambri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07976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700" y="3429000"/>
            <a:ext cx="3133725" cy="316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333375"/>
            <a:ext cx="3983037" cy="298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953000" y="836613"/>
            <a:ext cx="3994150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>
            <a:spAutoFit/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Бородач или ягнятник.</a:t>
            </a:r>
          </a:p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Птица из семейства ястребиных, </a:t>
            </a:r>
          </a:p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единственный вид в роде </a:t>
            </a:r>
            <a:r>
              <a:rPr lang="ru-RU" altLang="ru-RU" b="1">
                <a:latin typeface="Cambria" charset="0"/>
              </a:rPr>
              <a:t>бородачи.</a:t>
            </a:r>
          </a:p>
          <a:p>
            <a:pPr hangingPunct="1">
              <a:lnSpc>
                <a:spcPct val="100000"/>
              </a:lnSpc>
            </a:pPr>
            <a:endParaRPr lang="ru-RU" altLang="ru-RU">
              <a:latin typeface="Cambria" charset="0"/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276225" y="4508500"/>
            <a:ext cx="491807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>
            <a:spAutoFit/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Дрофа – красотка или Джек.</a:t>
            </a:r>
          </a:p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Находится под защитой государства.</a:t>
            </a:r>
          </a:p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Своё название получил за характерную </a:t>
            </a:r>
          </a:p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манеру бегать, кидаясь из стороны в сторону.</a:t>
            </a:r>
          </a:p>
        </p:txBody>
      </p:sp>
    </p:spTree>
    <p:extLst>
      <p:ext uri="{BB962C8B-B14F-4D97-AF65-F5344CB8AC3E}">
        <p14:creationId xmlns:p14="http://schemas.microsoft.com/office/powerpoint/2010/main" val="18394339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476250"/>
            <a:ext cx="4162425" cy="223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8763" y="3284538"/>
            <a:ext cx="4392612" cy="284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4492625" y="692150"/>
            <a:ext cx="4624388" cy="173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>
            <a:spAutoFit/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Гребенчатый тритон.</a:t>
            </a:r>
          </a:p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Гребенчатый тритон очень чувствителен </a:t>
            </a:r>
          </a:p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к качеству воды в водоёмах.</a:t>
            </a:r>
          </a:p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Занесён в Международную Красную книгу.</a:t>
            </a:r>
          </a:p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Является редким и исчезающим </a:t>
            </a:r>
          </a:p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видом на территории России.</a:t>
            </a:r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273050" y="3789363"/>
            <a:ext cx="3795713" cy="173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>
            <a:spAutoFit/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Краснобрюхая жирлянка.</a:t>
            </a:r>
          </a:p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Уязвимый вид, к снижению </a:t>
            </a:r>
          </a:p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численности популяций жерлянки</a:t>
            </a:r>
          </a:p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 ведёт разрушение водоёмов,</a:t>
            </a:r>
          </a:p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загрязнение воды и пересыхание </a:t>
            </a:r>
          </a:p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Водоёмов.</a:t>
            </a:r>
          </a:p>
        </p:txBody>
      </p:sp>
    </p:spTree>
    <p:extLst>
      <p:ext uri="{BB962C8B-B14F-4D97-AF65-F5344CB8AC3E}">
        <p14:creationId xmlns:p14="http://schemas.microsoft.com/office/powerpoint/2010/main" val="4013542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260350"/>
            <a:ext cx="3748087" cy="3081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3429000"/>
            <a:ext cx="3463925" cy="316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4592638" y="908050"/>
            <a:ext cx="4205287" cy="146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>
            <a:spAutoFit/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Кедровка или ореховка.</a:t>
            </a:r>
          </a:p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Кедровка имеет вместительный </a:t>
            </a:r>
          </a:p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подъязычный мешок, в котором она, </a:t>
            </a:r>
          </a:p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делая запасы, способна переносить до </a:t>
            </a:r>
          </a:p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100 кедровых орешков за один раз.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1276350" y="4724400"/>
            <a:ext cx="3095625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>
            <a:spAutoFit/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Дубровник – вид находится </a:t>
            </a:r>
          </a:p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под угрозой исчезновения.</a:t>
            </a:r>
          </a:p>
        </p:txBody>
      </p:sp>
    </p:spTree>
    <p:extLst>
      <p:ext uri="{BB962C8B-B14F-4D97-AF65-F5344CB8AC3E}">
        <p14:creationId xmlns:p14="http://schemas.microsoft.com/office/powerpoint/2010/main" val="5572514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1558925" y="404813"/>
            <a:ext cx="6327775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>
            <a:spAutoFit/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Животные и растения Красной книги Московской области.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613" y="836613"/>
            <a:ext cx="5327650" cy="3532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228600" y="4508500"/>
            <a:ext cx="8756650" cy="201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>
            <a:spAutoFit/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algn="ctr"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Русская выхухоль</a:t>
            </a:r>
          </a:p>
          <a:p>
            <a:pPr algn="ctr"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Сокращающийся в численности редкий реликтовый вид. </a:t>
            </a:r>
          </a:p>
          <a:p>
            <a:pPr algn="ctr"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К такому плачевному положению выхухоли в России привели такие факторы как: </a:t>
            </a:r>
          </a:p>
          <a:p>
            <a:pPr algn="ctr"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вырубка пойменных лесов, загрязнение водоёмов, где обитают животные, </a:t>
            </a:r>
          </a:p>
          <a:p>
            <a:pPr algn="ctr"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осушение пойменных угодий, что ухудшает условия для добычи корма и защиты, </a:t>
            </a:r>
          </a:p>
          <a:p>
            <a:pPr algn="ctr"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строительство плотин и дамб, а также застройка на берегах водоёмов, </a:t>
            </a:r>
          </a:p>
          <a:p>
            <a:pPr algn="ctr" hangingPunct="1">
              <a:lnSpc>
                <a:spcPct val="100000"/>
              </a:lnSpc>
            </a:pPr>
            <a:r>
              <a:rPr lang="ru-RU" altLang="ru-RU">
                <a:latin typeface="Cambria" charset="0"/>
              </a:rPr>
              <a:t>создание водохранилищ, выпас скота вблизи водоёмов.</a:t>
            </a:r>
          </a:p>
        </p:txBody>
      </p:sp>
    </p:spTree>
    <p:extLst>
      <p:ext uri="{BB962C8B-B14F-4D97-AF65-F5344CB8AC3E}">
        <p14:creationId xmlns:p14="http://schemas.microsoft.com/office/powerpoint/2010/main" val="12271182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usyn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29310" cy="6858000"/>
          </a:xfrm>
          <a:prstGeom prst="rect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</p:pic>
      <p:pic>
        <p:nvPicPr>
          <p:cNvPr id="5" name="Picture 5" descr="D:\клипарты\люди\11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0"/>
            <a:ext cx="3643338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6940280" y="5517232"/>
            <a:ext cx="343510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ru-RU" sz="2400" dirty="0"/>
          </a:p>
        </p:txBody>
      </p:sp>
      <p:pic>
        <p:nvPicPr>
          <p:cNvPr id="8" name="Рисунок 7" descr="250px-OspreyNAS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868095" flipH="1">
            <a:off x="5702386" y="63699"/>
            <a:ext cx="3259925" cy="22922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857621" y="1331388"/>
            <a:ext cx="2946628" cy="45243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Красная книга – документ временного действия. </a:t>
            </a:r>
            <a:r>
              <a:rPr lang="ru-RU" sz="2400" b="1" dirty="0"/>
              <a:t>Какие-то растения или </a:t>
            </a:r>
            <a:r>
              <a:rPr lang="ru-RU" sz="2400" b="1" dirty="0" smtClean="0"/>
              <a:t>животные могут уже не нуждаться в охране – их переносят на другие страницы </a:t>
            </a:r>
            <a:r>
              <a:rPr lang="ru-RU" sz="2400" b="1" dirty="0"/>
              <a:t>книги</a:t>
            </a:r>
            <a:r>
              <a:rPr lang="ru-RU" sz="2400" b="1" dirty="0" smtClean="0"/>
              <a:t>.</a:t>
            </a:r>
            <a:endParaRPr lang="ru-RU" sz="2400" dirty="0"/>
          </a:p>
          <a:p>
            <a:endParaRPr lang="ru-RU" sz="2400" b="1" dirty="0" smtClean="0"/>
          </a:p>
          <a:p>
            <a:endParaRPr lang="ru-RU" sz="2400" b="1" dirty="0"/>
          </a:p>
        </p:txBody>
      </p:sp>
      <p:pic>
        <p:nvPicPr>
          <p:cNvPr id="10" name="Рисунок 9" descr="0006-006-Makhaon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15902">
            <a:off x="208642" y="3929066"/>
            <a:ext cx="3006036" cy="27860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893846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dirty="0" smtClean="0"/>
              <a:t>          </a:t>
            </a:r>
            <a:r>
              <a:rPr lang="ru-RU" sz="2800" dirty="0" smtClean="0"/>
              <a:t>МОРЖИ</a:t>
            </a:r>
          </a:p>
          <a:p>
            <a:endParaRPr lang="ru-RU" sz="2800" dirty="0" smtClean="0"/>
          </a:p>
          <a:p>
            <a:r>
              <a:rPr lang="ru-RU" sz="2800" dirty="0" smtClean="0"/>
              <a:t>Относятся к числу самых крупных ластоногих. Взрослые самцы достигают в длину 4-х метров и весят почти две тонны.</a:t>
            </a:r>
          </a:p>
          <a:p>
            <a:endParaRPr lang="ru-RU" sz="2800" dirty="0"/>
          </a:p>
        </p:txBody>
      </p:sp>
      <p:pic>
        <p:nvPicPr>
          <p:cNvPr id="5" name="Picture 2" descr="C:\Documents and Settings\Welcome !\Рабочий стол\Новая папка (3)\Красная книга\Рисунок3.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635896" y="476672"/>
            <a:ext cx="4896543" cy="54726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41556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sz="2400" dirty="0" smtClean="0"/>
              <a:t>Ёж обыкновенный</a:t>
            </a:r>
          </a:p>
          <a:p>
            <a:endParaRPr lang="ru-RU" dirty="0"/>
          </a:p>
          <a:p>
            <a:r>
              <a:rPr lang="ru-RU" sz="2000" dirty="0" smtClean="0"/>
              <a:t>Ёжики – существа славные и любопытные. У них </a:t>
            </a:r>
            <a:r>
              <a:rPr lang="ru-RU" sz="2000" dirty="0"/>
              <a:t>о</a:t>
            </a:r>
            <a:r>
              <a:rPr lang="ru-RU" sz="2000" dirty="0" smtClean="0"/>
              <a:t>страя мордочка с влажным блестящим носом, очень подвижные. Ежи </a:t>
            </a:r>
            <a:r>
              <a:rPr lang="ru-RU" sz="2000" dirty="0" err="1" smtClean="0"/>
              <a:t>маловосприимчивы</a:t>
            </a:r>
            <a:r>
              <a:rPr lang="ru-RU" sz="2000" dirty="0" smtClean="0"/>
              <a:t> к ядам. Ёж может пообедать совершенно без вреда для себя очень ядовитыми насекомыми, или даже гадюками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Picture 2" descr="C:\Documents and Settings\Welcome !\Рабочий стол\Новая папка (3)\Красная книга\Рисунок5.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79912" y="692696"/>
            <a:ext cx="4824536" cy="52565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83441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60648"/>
            <a:ext cx="3034680" cy="5760640"/>
          </a:xfrm>
        </p:spPr>
        <p:txBody>
          <a:bodyPr>
            <a:normAutofit fontScale="92500" lnSpcReduction="10000"/>
          </a:bodyPr>
          <a:lstStyle/>
          <a:p>
            <a:r>
              <a:rPr lang="ru-RU" sz="3000" dirty="0" smtClean="0"/>
              <a:t>        Пеликан</a:t>
            </a:r>
          </a:p>
          <a:p>
            <a:r>
              <a:rPr lang="ru-RU" sz="2400" dirty="0" smtClean="0"/>
              <a:t>Это </a:t>
            </a:r>
            <a:r>
              <a:rPr lang="ru-RU" sz="2200" dirty="0" smtClean="0"/>
              <a:t>неуклюжие на суше и ловкие на воде птицы. Крылья их легко намокают, и пеликаны вынуждены отжимать их клювом. У них есть знаменитый мешок. В него птица может набрать до 5 литров воды вместе с рыбой, а затем отцеживать через клюв воду, оставляя в мешке вкусных карпов. Именно ими предпочитают питаться пеликаны, но едят они </a:t>
            </a:r>
            <a:r>
              <a:rPr lang="ru-RU" sz="2400" dirty="0" smtClean="0"/>
              <a:t>и мелкую рыбешку.</a:t>
            </a:r>
            <a:endParaRPr lang="ru-RU" sz="2400" dirty="0"/>
          </a:p>
        </p:txBody>
      </p:sp>
      <p:pic>
        <p:nvPicPr>
          <p:cNvPr id="6" name="Picture 2" descr="C:\Documents and Settings\Welcome !\Рабочий стол\Новая папка (3)\Красная книга\Рисунок6.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07904" y="692696"/>
            <a:ext cx="4680520" cy="5184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5880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«Красная книга» – Красная!</a:t>
            </a:r>
            <a:br>
              <a:rPr lang="ru-RU" dirty="0" smtClean="0"/>
            </a:br>
            <a:r>
              <a:rPr lang="ru-RU" dirty="0" smtClean="0"/>
              <a:t>Значит природа в опасности!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1\Desktop\Стелла уроки\361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138768">
            <a:off x="1043608" y="454249"/>
            <a:ext cx="2592288" cy="338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\Desktop\Стелла уроки\978569948168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85605">
            <a:off x="4499992" y="836712"/>
            <a:ext cx="2952328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55252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1935163" y="1773238"/>
            <a:ext cx="5056187" cy="1827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>
            <a:spAutoFit/>
          </a:bodyPr>
          <a:lstStyle>
            <a:lvl1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ru-RU" altLang="ru-RU" sz="2400" b="1" i="1">
                <a:latin typeface="Cambria" charset="0"/>
              </a:rPr>
              <a:t>Дерево, трава, цветок и птица</a:t>
            </a:r>
          </a:p>
          <a:p>
            <a:pPr hangingPunct="1">
              <a:lnSpc>
                <a:spcPct val="100000"/>
              </a:lnSpc>
            </a:pPr>
            <a:r>
              <a:rPr lang="ru-RU" altLang="ru-RU" sz="2400" b="1" i="1">
                <a:latin typeface="Cambria" charset="0"/>
              </a:rPr>
              <a:t>Не всегда умеет защититься.</a:t>
            </a:r>
          </a:p>
          <a:p>
            <a:pPr hangingPunct="1">
              <a:lnSpc>
                <a:spcPct val="100000"/>
              </a:lnSpc>
            </a:pPr>
            <a:r>
              <a:rPr lang="ru-RU" altLang="ru-RU" sz="2400" b="1" i="1">
                <a:latin typeface="Cambria" charset="0"/>
              </a:rPr>
              <a:t>Если будут уничтожены они,</a:t>
            </a:r>
          </a:p>
          <a:p>
            <a:pPr hangingPunct="1">
              <a:lnSpc>
                <a:spcPct val="100000"/>
              </a:lnSpc>
            </a:pPr>
            <a:r>
              <a:rPr lang="ru-RU" altLang="ru-RU" sz="2400" b="1" i="1">
                <a:latin typeface="Cambria" charset="0"/>
              </a:rPr>
              <a:t>На планете  мы останемся одни.</a:t>
            </a:r>
          </a:p>
          <a:p>
            <a:pPr hangingPunct="1">
              <a:lnSpc>
                <a:spcPct val="100000"/>
              </a:lnSpc>
            </a:pPr>
            <a:endParaRPr lang="ru-RU" altLang="ru-RU">
              <a:latin typeface="Cambria" charset="0"/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3571875" y="4292600"/>
            <a:ext cx="1554163" cy="63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5000" rIns="90000" bIns="45000">
            <a:spAutoFit/>
          </a:bodyPr>
          <a:lstStyle>
            <a:lvl1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1pPr>
            <a:lvl2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2pPr>
            <a:lvl3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3pPr>
            <a:lvl4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4pPr>
            <a:lvl5pPr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49263" algn="l"/>
                <a:tab pos="898525" algn="l"/>
                <a:tab pos="1347788" algn="l"/>
              </a:tabLst>
              <a:defRPr>
                <a:solidFill>
                  <a:srgbClr val="000000"/>
                </a:solidFill>
                <a:latin typeface="Arial" charset="0"/>
                <a:ea typeface="Microsoft YaHei" charset="-122"/>
              </a:defRPr>
            </a:lvl9pPr>
          </a:lstStyle>
          <a:p>
            <a:pPr hangingPunct="1">
              <a:lnSpc>
                <a:spcPct val="100000"/>
              </a:lnSpc>
            </a:pPr>
            <a:r>
              <a:rPr lang="ru-RU" altLang="ru-RU" sz="3600">
                <a:latin typeface="Cambria" charset="0"/>
              </a:rPr>
              <a:t>Конец.</a:t>
            </a:r>
          </a:p>
        </p:txBody>
      </p:sp>
    </p:spTree>
    <p:extLst>
      <p:ext uri="{BB962C8B-B14F-4D97-AF65-F5344CB8AC3E}">
        <p14:creationId xmlns:p14="http://schemas.microsoft.com/office/powerpoint/2010/main" val="2080562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3246" y="476672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устроена Красная книга?</a:t>
            </a:r>
            <a:br>
              <a:rPr lang="ru-RU" dirty="0" smtClean="0"/>
            </a:br>
            <a:r>
              <a:rPr lang="ru-RU" dirty="0" smtClean="0">
                <a:solidFill>
                  <a:srgbClr val="7030A0"/>
                </a:solidFill>
              </a:rPr>
              <a:t>Она состоит из цветных страниц.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57477" y="1650196"/>
            <a:ext cx="2200284" cy="248603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20224871">
            <a:off x="1440824" y="3830737"/>
            <a:ext cx="2200284" cy="2486036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1036667">
            <a:off x="3463898" y="3591821"/>
            <a:ext cx="2200284" cy="2486036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21232009">
            <a:off x="5346538" y="1674829"/>
            <a:ext cx="2214578" cy="2486036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21083552">
            <a:off x="389029" y="1643049"/>
            <a:ext cx="2143140" cy="2500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1164540">
            <a:off x="6195645" y="3740566"/>
            <a:ext cx="2214578" cy="2486036"/>
          </a:xfrm>
          <a:prstGeom prst="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1430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usyn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5" y="0"/>
            <a:ext cx="912931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7158" y="357166"/>
            <a:ext cx="8286808" cy="61436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642918"/>
            <a:ext cx="2928958" cy="58785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Черные страницы содержат списки тех, кого уже нет, кого мы больше никогда не увидим, кто уже вымер</a:t>
            </a:r>
            <a:r>
              <a:rPr lang="ru-RU" sz="3600" dirty="0" smtClean="0">
                <a:solidFill>
                  <a:schemeClr val="bg1"/>
                </a:solidFill>
              </a:rPr>
              <a:t>.</a:t>
            </a:r>
          </a:p>
          <a:p>
            <a:pPr algn="ctr"/>
            <a:endParaRPr lang="ru-RU" sz="3600" dirty="0">
              <a:solidFill>
                <a:schemeClr val="bg1"/>
              </a:solidFill>
            </a:endParaRPr>
          </a:p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Дронт</a:t>
            </a:r>
          </a:p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Сумчатый волк</a:t>
            </a:r>
            <a:endParaRPr lang="ru-RU" sz="36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7" name="Picture 7" descr="http://www.ecosystema.ru/07referats/01/dodo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368" t="4535" r="6058" b="8255"/>
          <a:stretch>
            <a:fillRect/>
          </a:stretch>
        </p:blipFill>
        <p:spPr bwMode="auto">
          <a:xfrm>
            <a:off x="4067944" y="642918"/>
            <a:ext cx="2520280" cy="2783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4" descr="http://kakadu.509.com1.ru/zooclub/wild/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5945" y="4403021"/>
            <a:ext cx="3744416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593893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usyn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5" y="0"/>
            <a:ext cx="912931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5720" y="357166"/>
            <a:ext cx="8572560" cy="6215106"/>
          </a:xfrm>
          <a:prstGeom prst="rect">
            <a:avLst/>
          </a:prstGeom>
          <a:solidFill>
            <a:srgbClr val="FFFF71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357166"/>
            <a:ext cx="82153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Желтые страницы –  это те</a:t>
            </a:r>
            <a:r>
              <a:rPr lang="ru-RU" sz="2800" b="1" dirty="0"/>
              <a:t> </a:t>
            </a:r>
            <a:r>
              <a:rPr lang="ru-RU" sz="2800" b="1" dirty="0" smtClean="0"/>
              <a:t> животные, количество которых быстро уменьшается </a:t>
            </a:r>
            <a:endParaRPr lang="ru-RU" sz="2800" b="1" dirty="0"/>
          </a:p>
        </p:txBody>
      </p:sp>
      <p:pic>
        <p:nvPicPr>
          <p:cNvPr id="6" name="Рисунок 5" descr="6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7929" y="3643314"/>
            <a:ext cx="3168352" cy="25202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652120" y="5610811"/>
            <a:ext cx="28083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/>
              <a:t>Розовый</a:t>
            </a:r>
            <a:r>
              <a:rPr lang="ru-RU" sz="2400" dirty="0" smtClean="0"/>
              <a:t> фламинго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259632" y="3181649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Белый медведь</a:t>
            </a:r>
            <a:endParaRPr lang="ru-RU" sz="2400" dirty="0"/>
          </a:p>
        </p:txBody>
      </p:sp>
      <p:pic>
        <p:nvPicPr>
          <p:cNvPr id="7" name="Рисунок 6" descr="4652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39845" y="1988840"/>
            <a:ext cx="3120586" cy="3199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802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  <p:bldP spid="9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usyn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5" y="0"/>
            <a:ext cx="912931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5720" y="357166"/>
            <a:ext cx="8501122" cy="6215106"/>
          </a:xfrm>
          <a:prstGeom prst="rect">
            <a:avLst/>
          </a:prstGeom>
          <a:solidFill>
            <a:schemeClr val="bg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 flipH="1">
            <a:off x="285718" y="571480"/>
            <a:ext cx="84296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Белые страницы – это те животные, которых всегда было немного.</a:t>
            </a:r>
            <a:endParaRPr lang="ru-RU" sz="3200" b="1" dirty="0"/>
          </a:p>
        </p:txBody>
      </p:sp>
      <p:pic>
        <p:nvPicPr>
          <p:cNvPr id="5" name="Picture 2" descr=" СКОПА - Pandion haliaetus (Linnaeus, 1758)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2428868"/>
            <a:ext cx="3786214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285852" y="5643578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Скопа</a:t>
            </a:r>
            <a:endParaRPr lang="ru-RU" sz="2400" dirty="0"/>
          </a:p>
        </p:txBody>
      </p:sp>
      <p:pic>
        <p:nvPicPr>
          <p:cNvPr id="7" name="Picture 4" descr=" СЕВЕРНЫЙ ОЛЕНЬ (лесной подвид) - Rangifer tarandus  angustifrons Flerov, 1932(алтае-саянская популяция)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1785926"/>
            <a:ext cx="3667152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5715008" y="4455391"/>
            <a:ext cx="27860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Северный олень (лесной подвид)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100622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usyn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5" y="0"/>
            <a:ext cx="912931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5720" y="285728"/>
            <a:ext cx="8572560" cy="628654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28596" y="285728"/>
            <a:ext cx="83582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Серые страницы – внесены те животные, которые очень мало изучены, и места их обитания малодоступны.</a:t>
            </a:r>
            <a:endParaRPr lang="ru-RU" sz="2800" b="1" dirty="0"/>
          </a:p>
        </p:txBody>
      </p:sp>
      <p:pic>
        <p:nvPicPr>
          <p:cNvPr id="5" name="Picture 2" descr=" ГАДЮКА  НИКОЛЬСКОГО - Vipera nikolskii Vedmederja, Grubant et Rudaeva, 198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378" t="5097" r="5449" b="9373"/>
          <a:stretch>
            <a:fillRect/>
          </a:stretch>
        </p:blipFill>
        <p:spPr bwMode="auto">
          <a:xfrm>
            <a:off x="357158" y="2071678"/>
            <a:ext cx="4000528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857224" y="5286388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Гадюка </a:t>
            </a:r>
            <a:r>
              <a:rPr lang="ru-RU" sz="2400" dirty="0" err="1" smtClean="0"/>
              <a:t>никольского</a:t>
            </a:r>
            <a:endParaRPr lang="ru-RU" sz="2400" dirty="0"/>
          </a:p>
        </p:txBody>
      </p:sp>
      <p:pic>
        <p:nvPicPr>
          <p:cNvPr id="7" name="Picture 4" descr="  ПРИБАЙКАЛЬСКИЙ ЧЕРНОШАПОЧНЫЙ СУРОК - Marmota camtschatica  doppelmayeri (Birula, 1922)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703" t="5235" r="6029" b="8917"/>
          <a:stretch>
            <a:fillRect/>
          </a:stretch>
        </p:blipFill>
        <p:spPr bwMode="auto">
          <a:xfrm>
            <a:off x="4857752" y="2071678"/>
            <a:ext cx="3857652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5286380" y="5143512"/>
            <a:ext cx="33575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Прибайкальский </a:t>
            </a:r>
          </a:p>
          <a:p>
            <a:r>
              <a:rPr lang="ru-RU" sz="2400" dirty="0" smtClean="0"/>
              <a:t>черношапочный сурок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160408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8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usyn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5" y="0"/>
            <a:ext cx="912931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7158" y="285728"/>
            <a:ext cx="8501122" cy="6357982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285728"/>
            <a:ext cx="80010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Зеленые страницы – те животные, которых нам удалось сохранить, и спасти их от вымирания</a:t>
            </a:r>
            <a:endParaRPr lang="ru-RU" sz="3200" b="1" dirty="0"/>
          </a:p>
        </p:txBody>
      </p:sp>
      <p:pic>
        <p:nvPicPr>
          <p:cNvPr id="5" name="Рисунок 4" descr="275px-Beaver_pho3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5" y="3143248"/>
            <a:ext cx="3616215" cy="2814072"/>
          </a:xfrm>
          <a:prstGeom prst="rect">
            <a:avLst/>
          </a:prstGeom>
        </p:spPr>
      </p:pic>
      <p:pic>
        <p:nvPicPr>
          <p:cNvPr id="6" name="Рисунок 5" descr="26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9124" y="2000240"/>
            <a:ext cx="3810000" cy="27813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57884" y="4714884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Лось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214414" y="5929330"/>
            <a:ext cx="2143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Речной бобр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234518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  <p:bldP spid="8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usyn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5" y="0"/>
            <a:ext cx="912931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7158" y="285728"/>
            <a:ext cx="8429684" cy="6286544"/>
          </a:xfrm>
          <a:prstGeom prst="rect">
            <a:avLst/>
          </a:prstGeom>
          <a:solidFill>
            <a:srgbClr val="D0110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500042"/>
            <a:ext cx="78581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Красные страницы показывают нам исчезающих  и  особо  редких животных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20762445">
            <a:off x="285375" y="4225459"/>
            <a:ext cx="21310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Снежный барс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700483">
            <a:off x="7062969" y="4142812"/>
            <a:ext cx="766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Тигр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76589" y="6143644"/>
            <a:ext cx="8082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Зубр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12" name="Рисунок 11" descr="1072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20884047">
            <a:off x="597338" y="1780994"/>
            <a:ext cx="3776676" cy="230982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112500"/>
          </a:effectLst>
        </p:spPr>
      </p:pic>
      <p:pic>
        <p:nvPicPr>
          <p:cNvPr id="13" name="Рисунок 12" descr="138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673378">
            <a:off x="4786314" y="1732719"/>
            <a:ext cx="3714776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40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87419" y="3811448"/>
            <a:ext cx="3810000" cy="2425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093269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build="allAtOnce"/>
      <p:bldP spid="11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212</TotalTime>
  <Words>607</Words>
  <Application>Microsoft Office PowerPoint</Application>
  <PresentationFormat>Экран (4:3)</PresentationFormat>
  <Paragraphs>107</Paragraphs>
  <Slides>20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Трек</vt:lpstr>
      <vt:lpstr>Презентация PowerPoint</vt:lpstr>
      <vt:lpstr>«Красная книга» – Красная! Значит природа в опасности!</vt:lpstr>
      <vt:lpstr>Как устроена Красная книга? Она состоит из цветных страниц.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Котик</cp:lastModifiedBy>
  <cp:revision>31</cp:revision>
  <dcterms:created xsi:type="dcterms:W3CDTF">2012-11-08T18:54:26Z</dcterms:created>
  <dcterms:modified xsi:type="dcterms:W3CDTF">2019-12-24T18:58:04Z</dcterms:modified>
</cp:coreProperties>
</file>