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61" r:id="rId4"/>
    <p:sldId id="260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080AB-048D-40E7-ADF4-8FE6606B7DB8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FED2F-343B-4E10-9218-298C638F5F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2004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080AB-048D-40E7-ADF4-8FE6606B7DB8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FED2F-343B-4E10-9218-298C638F5F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76385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080AB-048D-40E7-ADF4-8FE6606B7DB8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FED2F-343B-4E10-9218-298C638F5F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2381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080AB-048D-40E7-ADF4-8FE6606B7DB8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FED2F-343B-4E10-9218-298C638F5F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2938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080AB-048D-40E7-ADF4-8FE6606B7DB8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FED2F-343B-4E10-9218-298C638F5F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6880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080AB-048D-40E7-ADF4-8FE6606B7DB8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FED2F-343B-4E10-9218-298C638F5F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34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080AB-048D-40E7-ADF4-8FE6606B7DB8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FED2F-343B-4E10-9218-298C638F5F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750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080AB-048D-40E7-ADF4-8FE6606B7DB8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FED2F-343B-4E10-9218-298C638F5F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1533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080AB-048D-40E7-ADF4-8FE6606B7DB8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FED2F-343B-4E10-9218-298C638F5F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3382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080AB-048D-40E7-ADF4-8FE6606B7DB8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FED2F-343B-4E10-9218-298C638F5F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4181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080AB-048D-40E7-ADF4-8FE6606B7DB8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FED2F-343B-4E10-9218-298C638F5F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389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2080AB-048D-40E7-ADF4-8FE6606B7DB8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FED2F-343B-4E10-9218-298C638F5F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496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59265"/>
            <a:ext cx="8028420" cy="6021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68638" y="2132856"/>
            <a:ext cx="537198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latin typeface="Book Antiqua" pitchFamily="18" charset="0"/>
              </a:rPr>
              <a:t>Дошкольник и </a:t>
            </a:r>
          </a:p>
          <a:p>
            <a:r>
              <a:rPr lang="ru-RU" sz="3200" b="1" i="1" dirty="0" smtClean="0">
                <a:latin typeface="Book Antiqua" pitchFamily="18" charset="0"/>
              </a:rPr>
              <a:t>       современные гаджеты</a:t>
            </a:r>
            <a:r>
              <a:rPr lang="ru-RU" sz="3200" dirty="0" smtClean="0">
                <a:latin typeface="Book Antiqua" pitchFamily="18" charset="0"/>
              </a:rPr>
              <a:t>.</a:t>
            </a:r>
            <a:endParaRPr lang="ru-RU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429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63572" y="332656"/>
            <a:ext cx="8191966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Book Antiqua" pitchFamily="18" charset="0"/>
              </a:rPr>
              <a:t>СОВРЕМЕННЫЕ ГАДЖЕТЫ</a:t>
            </a:r>
            <a:endParaRPr lang="ru-RU" sz="3200" b="1" dirty="0">
              <a:latin typeface="Book Antiqua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0949680"/>
              </p:ext>
            </p:extLst>
          </p:nvPr>
        </p:nvGraphicFramePr>
        <p:xfrm>
          <a:off x="755576" y="1484784"/>
          <a:ext cx="7632848" cy="49598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8432"/>
                <a:gridCol w="3744416"/>
              </a:tblGrid>
              <a:tr h="495056">
                <a:tc>
                  <a:txBody>
                    <a:bodyPr/>
                    <a:lstStyle/>
                    <a:p>
                      <a:r>
                        <a:rPr lang="ru-RU" dirty="0" smtClean="0"/>
                        <a:t>Плюсы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Минусы</a:t>
                      </a:r>
                      <a:endParaRPr lang="ru-RU" dirty="0"/>
                    </a:p>
                  </a:txBody>
                  <a:tcPr/>
                </a:tc>
              </a:tr>
              <a:tr h="495055">
                <a:tc>
                  <a:txBody>
                    <a:bodyPr/>
                    <a:lstStyle/>
                    <a:p>
                      <a:r>
                        <a:rPr lang="ru-RU" dirty="0" smtClean="0"/>
                        <a:t>Развивают логическое</a:t>
                      </a:r>
                      <a:r>
                        <a:rPr lang="ru-RU" baseline="0" dirty="0" smtClean="0"/>
                        <a:t> мышления, внимание, память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Ухудшает зрение ( «сухой глаз»)</a:t>
                      </a:r>
                      <a:endParaRPr lang="ru-RU" dirty="0"/>
                    </a:p>
                  </a:txBody>
                  <a:tcPr/>
                </a:tc>
              </a:tr>
              <a:tr h="495055">
                <a:tc>
                  <a:txBody>
                    <a:bodyPr/>
                    <a:lstStyle/>
                    <a:p>
                      <a:r>
                        <a:rPr lang="ru-RU" dirty="0" smtClean="0"/>
                        <a:t>Развивают мелкую моторику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Отрицательно влияет на физическое развитие( сколиоз)</a:t>
                      </a:r>
                      <a:endParaRPr lang="ru-RU" dirty="0"/>
                    </a:p>
                  </a:txBody>
                  <a:tcPr/>
                </a:tc>
              </a:tr>
              <a:tr h="495055">
                <a:tc>
                  <a:txBody>
                    <a:bodyPr/>
                    <a:lstStyle/>
                    <a:p>
                      <a:r>
                        <a:rPr lang="ru-RU" dirty="0" smtClean="0"/>
                        <a:t>Дает возможность родителям</a:t>
                      </a:r>
                      <a:r>
                        <a:rPr lang="ru-RU" baseline="0" dirty="0" smtClean="0"/>
                        <a:t>  отдохнуть, занять ребенка в поездке, в  очереди в больницах и </a:t>
                      </a:r>
                      <a:r>
                        <a:rPr lang="ru-RU" baseline="0" dirty="0" err="1" smtClean="0"/>
                        <a:t>т.д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Повышает состояние</a:t>
                      </a:r>
                      <a:r>
                        <a:rPr lang="ru-RU" baseline="0" dirty="0" smtClean="0"/>
                        <a:t> нервозности и страха (при желании победить в игре)</a:t>
                      </a:r>
                      <a:endParaRPr lang="ru-RU" dirty="0"/>
                    </a:p>
                  </a:txBody>
                  <a:tcPr/>
                </a:tc>
              </a:tr>
              <a:tr h="49505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Провоцируют агрессию, жестокость в поведении детей</a:t>
                      </a:r>
                      <a:endParaRPr lang="ru-RU" dirty="0"/>
                    </a:p>
                  </a:txBody>
                  <a:tcPr/>
                </a:tc>
              </a:tr>
              <a:tr h="49505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Отставание в развитии речи</a:t>
                      </a:r>
                      <a:endParaRPr lang="ru-RU" dirty="0"/>
                    </a:p>
                  </a:txBody>
                  <a:tcPr/>
                </a:tc>
              </a:tr>
              <a:tr h="49505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Дефицит концентрации</a:t>
                      </a:r>
                      <a:endParaRPr lang="ru-RU" dirty="0"/>
                    </a:p>
                  </a:txBody>
                  <a:tcPr/>
                </a:tc>
              </a:tr>
              <a:tr h="49505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Снижение фантазии и творческой активности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240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474345"/>
            <a:ext cx="864096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7030A0"/>
                </a:solidFill>
                <a:latin typeface="Book Antiqua" pitchFamily="18" charset="0"/>
              </a:rPr>
              <a:t>Причины компьютерной зависимости:</a:t>
            </a:r>
          </a:p>
          <a:p>
            <a:pPr algn="ctr"/>
            <a:endParaRPr lang="ru-RU" sz="2400" dirty="0" smtClean="0">
              <a:latin typeface="Book Antiqua" pitchFamily="18" charset="0"/>
            </a:endParaRPr>
          </a:p>
          <a:p>
            <a:pPr algn="just"/>
            <a:r>
              <a:rPr lang="ru-RU" sz="2400" dirty="0" smtClean="0">
                <a:latin typeface="Book Antiqua" pitchFamily="18" charset="0"/>
              </a:rPr>
              <a:t>• отсутствие контроля со стороны родителей,.</a:t>
            </a:r>
          </a:p>
          <a:p>
            <a:pPr algn="just"/>
            <a:r>
              <a:rPr lang="ru-RU" sz="2400" dirty="0" smtClean="0">
                <a:latin typeface="Book Antiqua" pitchFamily="18" charset="0"/>
              </a:rPr>
              <a:t>• дефицит общения в семье, т. е. стремление заменить компьютером общение с близкими людьми;</a:t>
            </a:r>
          </a:p>
          <a:p>
            <a:pPr algn="just"/>
            <a:r>
              <a:rPr lang="ru-RU" sz="2400" dirty="0" smtClean="0">
                <a:latin typeface="Book Antiqua" pitchFamily="18" charset="0"/>
              </a:rPr>
              <a:t>•неумение ребенка самостоятельно играть, организовывать свою игру;</a:t>
            </a:r>
          </a:p>
          <a:p>
            <a:pPr algn="just"/>
            <a:r>
              <a:rPr lang="ru-RU" sz="2400" dirty="0" smtClean="0">
                <a:latin typeface="Book Antiqua" pitchFamily="18" charset="0"/>
              </a:rPr>
              <a:t>• низкая самооценка и неуверенность ребенка в своих силах, зависимость его от мнения окружающих;</a:t>
            </a:r>
          </a:p>
          <a:p>
            <a:pPr algn="just"/>
            <a:r>
              <a:rPr lang="ru-RU" sz="2400" dirty="0" smtClean="0">
                <a:latin typeface="Book Antiqua" pitchFamily="18" charset="0"/>
              </a:rPr>
              <a:t>• замкнутость ребенка, его неприятие сверстниками;</a:t>
            </a:r>
          </a:p>
          <a:p>
            <a:pPr algn="just"/>
            <a:r>
              <a:rPr lang="ru-RU" sz="2400" dirty="0" smtClean="0">
                <a:latin typeface="Book Antiqua" pitchFamily="18" charset="0"/>
              </a:rPr>
              <a:t>• незнание правил психогигиены взаимодействия с компьютером.</a:t>
            </a:r>
            <a:endParaRPr lang="ru-RU" sz="2400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5917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39552" y="1268760"/>
            <a:ext cx="813690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sz="2400" dirty="0" smtClean="0">
                <a:latin typeface="Book Antiqua" pitchFamily="18" charset="0"/>
              </a:rPr>
              <a:t>Ребёнок перестаёт интересоваться реальной жизнью: не играет в игрушки, не стремиться к общению со сверстниками.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400" dirty="0" smtClean="0">
                <a:latin typeface="Book Antiqua" pitchFamily="18" charset="0"/>
              </a:rPr>
              <a:t>Отношения с родителями отходят для ребёнка на второй план, и вместо совместного занятия он так же предпочитает проводить время с планшетом или компьютером.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ru-RU" sz="2400" dirty="0" smtClean="0">
                <a:latin typeface="Book Antiqua" pitchFamily="18" charset="0"/>
              </a:rPr>
              <a:t>Попытки ограничить время за играми и мультиками вызывает бурный протест и истерику.</a:t>
            </a:r>
            <a:endParaRPr lang="ru-RU" sz="2400" dirty="0">
              <a:latin typeface="Book Antiqu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8303" y="229355"/>
            <a:ext cx="82381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rgbClr val="7030A0"/>
                </a:solidFill>
                <a:latin typeface="Book Antiqua" pitchFamily="18" charset="0"/>
              </a:rPr>
              <a:t>Признаки зависимости от гаджет</a:t>
            </a:r>
            <a:r>
              <a:rPr lang="ru-RU" sz="3600" b="1" i="1" dirty="0" smtClean="0">
                <a:solidFill>
                  <a:srgbClr val="7030A0"/>
                </a:solidFill>
              </a:rPr>
              <a:t>ов</a:t>
            </a:r>
            <a:endParaRPr lang="ru-RU" b="1" i="1" dirty="0">
              <a:solidFill>
                <a:srgbClr val="7030A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2820" y="4685080"/>
            <a:ext cx="3566936" cy="20064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7922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latin typeface="Book Antiqua" pitchFamily="18" charset="0"/>
              </a:rPr>
              <a:t>Профилактика зависимости </a:t>
            </a:r>
            <a:endParaRPr lang="ru-RU" b="1" dirty="0">
              <a:latin typeface="Book Antiqua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000" dirty="0" smtClean="0">
                <a:latin typeface="Book Antiqua" pitchFamily="18" charset="0"/>
              </a:rPr>
              <a:t>Введите четкий режим. «Общение» с компьютером для дошкольника – 15 - 20 мин  1-2 раза в неделю. До 5 лет вообще оградить ребенка от современных гаджетов.</a:t>
            </a:r>
          </a:p>
          <a:p>
            <a:r>
              <a:rPr lang="ru-RU" sz="2000" dirty="0" smtClean="0">
                <a:latin typeface="Book Antiqua" pitchFamily="18" charset="0"/>
              </a:rPr>
              <a:t>Поощряйте и хвалите детей. . В компьютерные программы для детей заложено очень много поощрений, которые дети не слышат от большинства родителей.</a:t>
            </a:r>
          </a:p>
          <a:p>
            <a:r>
              <a:rPr lang="ru-RU" sz="2000" dirty="0" smtClean="0">
                <a:latin typeface="Book Antiqua" pitchFamily="18" charset="0"/>
              </a:rPr>
              <a:t>Родители – образец для подражания. Не нарушайте правила, которые устанавливаете для ребенка. Проанализируйте, не являетесь ли вы сами зависимыми?</a:t>
            </a:r>
          </a:p>
          <a:p>
            <a:r>
              <a:rPr lang="ru-RU" sz="2000" dirty="0">
                <a:latin typeface="Book Antiqua" pitchFamily="18" charset="0"/>
              </a:rPr>
              <a:t>П</a:t>
            </a:r>
            <a:r>
              <a:rPr lang="ru-RU" sz="2000" dirty="0" smtClean="0">
                <a:latin typeface="Book Antiqua" pitchFamily="18" charset="0"/>
              </a:rPr>
              <a:t>редложить </a:t>
            </a:r>
            <a:r>
              <a:rPr lang="ru-RU" sz="2000" dirty="0">
                <a:latin typeface="Book Antiqua" pitchFamily="18" charset="0"/>
              </a:rPr>
              <a:t>ребенку другие возможности </a:t>
            </a:r>
            <a:r>
              <a:rPr lang="ru-RU" sz="2000" dirty="0" smtClean="0">
                <a:latin typeface="Book Antiqua" pitchFamily="18" charset="0"/>
              </a:rPr>
              <a:t>времяпрепровождения (кружки, приобщайте к домашним обязанностям, культивируйте семейное чтение, играйте в настольные игры, устраивайте семейные прогулки и </a:t>
            </a:r>
            <a:r>
              <a:rPr lang="ru-RU" sz="2000" dirty="0" err="1" smtClean="0">
                <a:latin typeface="Book Antiqua" pitchFamily="18" charset="0"/>
              </a:rPr>
              <a:t>т.д</a:t>
            </a:r>
            <a:r>
              <a:rPr lang="ru-RU" sz="2000" dirty="0" smtClean="0">
                <a:latin typeface="Book Antiqua" pitchFamily="18" charset="0"/>
              </a:rPr>
              <a:t>)</a:t>
            </a:r>
          </a:p>
          <a:p>
            <a:r>
              <a:rPr lang="ru-RU" sz="2000" dirty="0" smtClean="0">
                <a:latin typeface="Book Antiqua" pitchFamily="18" charset="0"/>
              </a:rPr>
              <a:t>Не запрещайте «общение» с современными гаджетами и не поощряйте играми за хорошее поведение, убранные игрушки </a:t>
            </a:r>
            <a:r>
              <a:rPr lang="ru-RU" sz="2000" dirty="0" err="1" smtClean="0">
                <a:latin typeface="Book Antiqua" pitchFamily="18" charset="0"/>
              </a:rPr>
              <a:t>и.д</a:t>
            </a:r>
            <a:r>
              <a:rPr lang="ru-RU" sz="2000" dirty="0" smtClean="0">
                <a:latin typeface="Book Antiqua" pitchFamily="18" charset="0"/>
              </a:rPr>
              <a:t> </a:t>
            </a:r>
          </a:p>
          <a:p>
            <a:endParaRPr lang="ru-RU" sz="2000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4573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620688"/>
            <a:ext cx="9036496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u="sng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Анкета для детей (5-7 лет</a:t>
            </a:r>
            <a:r>
              <a:rPr lang="ru-RU" sz="20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/>
            <a:endParaRPr lang="ru-RU" dirty="0"/>
          </a:p>
          <a:p>
            <a:pPr marL="457200" lvl="0" indent="-457200">
              <a:buFont typeface="+mj-lt"/>
              <a:buAutoNum type="arabicPeriod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Чем ты любишь заниматься дома после садика и в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выходные дни?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Чем ты любишь заниматься с мамой?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Чем ты любишь заниматься с папой?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У тебя есть дома компьютер, ноутбук и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т.д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?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Тебе разрешают  играть в игры на компьютере, телефоне и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т.д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?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Ты каждый день играешь на компьютере, телефоне ?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Сколько папа, мама разрешают тебе играть на компьютере, ноутбуке, телефоне?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Если мама или папа запрещают тебе играть на компьютере, телефоне ты плачешь, кричишь, сердишься на родителей?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Что ты выберешь, поиграть на компьютере ( ноутбуке ,в телефоне) или поиграть  с папой и мамой в настольные игры, пойти погулять, покататься на велосипеде и </a:t>
            </a:r>
            <a:r>
              <a:rPr lang="ru-RU" sz="2200" dirty="0" err="1">
                <a:latin typeface="Times New Roman" pitchFamily="18" charset="0"/>
                <a:cs typeface="Times New Roman" pitchFamily="18" charset="0"/>
              </a:rPr>
              <a:t>т.д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Твои  мама, папа любят играть в игры на телефоне компьютере?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Твои родители  часто  сидят за компьютером, ноутбуком в телефоне?</a:t>
            </a:r>
          </a:p>
        </p:txBody>
      </p:sp>
    </p:spTree>
    <p:extLst>
      <p:ext uri="{BB962C8B-B14F-4D97-AF65-F5344CB8AC3E}">
        <p14:creationId xmlns:p14="http://schemas.microsoft.com/office/powerpoint/2010/main" val="3501808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16465" y="996542"/>
            <a:ext cx="8064896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Компьютерные игры можно вводить только после того, как ребёнок  освоил традиционные  виды детской  деятельности-рисование, конструирование, восприятие и сочинение сказок. И главное – когда он научится самостоятельно играть в обычные детские игры (принимать роли взрослых, придумывать воображаемые ситуации, строить сюжет игры и пр.) 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Предоставлять свободный доступ к информационной технике можно только за пределами дошкольного возраста (после 6-7-лет),   когда дети  уже готовы к её использованию по назначению,  когда экран будет для них именно средством получения нужной информации, а не властным хозяином над их душами и не их главным воспитателем.</a:t>
            </a:r>
          </a:p>
          <a:p>
            <a:endParaRPr lang="ru-RU" dirty="0"/>
          </a:p>
          <a:p>
            <a:r>
              <a:rPr lang="ru-RU" dirty="0"/>
              <a:t>   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418937" y="516118"/>
            <a:ext cx="14064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u="sng" dirty="0" smtClean="0">
                <a:latin typeface="Times New Roman" pitchFamily="18" charset="0"/>
                <a:cs typeface="Times New Roman" pitchFamily="18" charset="0"/>
              </a:rPr>
              <a:t>ВЫВОД:</a:t>
            </a:r>
            <a:endParaRPr lang="ru-RU" sz="2400" b="1" i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614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471</TotalTime>
  <Words>597</Words>
  <Application>Microsoft Office PowerPoint</Application>
  <PresentationFormat>Экран (4:3)</PresentationFormat>
  <Paragraphs>52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Профилактика зависимости 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Юленька</dc:creator>
  <cp:lastModifiedBy>Olga</cp:lastModifiedBy>
  <cp:revision>21</cp:revision>
  <dcterms:created xsi:type="dcterms:W3CDTF">2017-10-15T14:56:06Z</dcterms:created>
  <dcterms:modified xsi:type="dcterms:W3CDTF">2019-11-24T14:50:23Z</dcterms:modified>
</cp:coreProperties>
</file>