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Default Extension="fntdata" ContentType="application/x-fontdata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>
  <p:sldMasterIdLst>
    <p:sldMasterId id="2147483659" r:id="rId1"/>
  </p:sldMasterIdLst>
  <p:notesMasterIdLst>
    <p:notesMasterId r:id="rId19"/>
  </p:notesMasterIdLst>
  <p:sldIdLst>
    <p:sldId id="256" r:id="rId2"/>
    <p:sldId id="263" r:id="rId3"/>
    <p:sldId id="264" r:id="rId4"/>
    <p:sldId id="265" r:id="rId5"/>
    <p:sldId id="266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  <p:sldId id="275" r:id="rId15"/>
    <p:sldId id="276" r:id="rId16"/>
    <p:sldId id="277" r:id="rId17"/>
    <p:sldId id="278" r:id="rId18"/>
  </p:sldIdLst>
  <p:sldSz cx="9144000" cy="5143500" type="screen16x9"/>
  <p:notesSz cx="6858000" cy="9144000"/>
  <p:embeddedFontLst>
    <p:embeddedFont>
      <p:font typeface="Playfair Display" charset="-52"/>
      <p:regular r:id="rId20"/>
      <p:bold r:id="rId21"/>
      <p:italic r:id="rId22"/>
      <p:boldItalic r:id="rId23"/>
    </p:embeddedFont>
    <p:embeddedFont>
      <p:font typeface="Lato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1" d="100"/>
          <a:sy n="91" d="100"/>
        </p:scale>
        <p:origin x="-786" y="-96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7.fntdata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4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Relationship Id="rId27" Type="http://schemas.openxmlformats.org/officeDocument/2006/relationships/font" Target="fonts/font8.fnt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xmlns="" val="401494525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c6f972163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c6f972163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8c93fd1d8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8c93fd1d8_0_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58c93fd1d8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3" name="Google Shape;183;g58c93fd1d8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58d3cde279_0_4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58d3cde279_0_4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58c93fd1d8_0_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0" name="Google Shape;200;g58c93fd1d8_0_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58d3cde279_0_49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58d3cde279_0_49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58d3cde279_0_50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6" name="Google Shape;216;g58d3cde279_0_50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g58d3cde279_0_5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4" name="Google Shape;224;g58d3cde279_0_5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58d3cde279_0_5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58d3cde279_0_5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c6f972163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c6f972163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c6f972163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c6f972163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58d3cde279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58d3cde279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58d3cde279_0_1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58d3cde279_0_1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58d3cde279_0_2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58d3cde279_0_2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58c93fd1d8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58c93fd1d8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58c93fd1d8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58c93fd1d8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58c93fd1d8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8" name="Google Shape;168;g58c93fd1d8_0_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title" idx="4294967295"/>
          </p:nvPr>
        </p:nvSpPr>
        <p:spPr>
          <a:xfrm>
            <a:off x="6541400" y="-205250"/>
            <a:ext cx="3183600" cy="2527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3600">
                <a:solidFill>
                  <a:schemeClr val="accent1"/>
                </a:solidFill>
              </a:rPr>
              <a:t>Искусство Древней Греции</a:t>
            </a:r>
            <a:endParaRPr sz="3600">
              <a:solidFill>
                <a:schemeClr val="accent1"/>
              </a:solidFill>
            </a:endParaRPr>
          </a:p>
        </p:txBody>
      </p:sp>
      <p:sp>
        <p:nvSpPr>
          <p:cNvPr id="55" name="Google Shape;55;p13"/>
          <p:cNvSpPr txBox="1">
            <a:spLocks noGrp="1"/>
          </p:cNvSpPr>
          <p:nvPr>
            <p:ph type="subTitle" idx="4294967295"/>
          </p:nvPr>
        </p:nvSpPr>
        <p:spPr>
          <a:xfrm>
            <a:off x="6164495" y="2574157"/>
            <a:ext cx="2979506" cy="219329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Выполнила 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Гонтарь Анна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учащаяся 4 класса ОР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/>
              <a:t>х</a:t>
            </a:r>
            <a:r>
              <a:rPr lang="ru-RU" dirty="0" smtClean="0"/>
              <a:t>удожественного отделения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 МБУ ДО ДШИ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buNone/>
            </a:pPr>
            <a:r>
              <a:rPr lang="ru-RU" dirty="0" smtClean="0"/>
              <a:t> г. Удачного </a:t>
            </a:r>
            <a:endParaRPr dirty="0"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140350" y="118463"/>
            <a:ext cx="2144286" cy="4906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2349875" y="118475"/>
            <a:ext cx="2088738" cy="490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4511350" y="123290"/>
            <a:ext cx="1957325" cy="490173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7" name="Google Shape;177;p28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116200" y="67875"/>
            <a:ext cx="3629026" cy="48387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28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3837563" y="67872"/>
            <a:ext cx="3057587" cy="40798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8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6987475" y="110150"/>
            <a:ext cx="2129550" cy="4037576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28"/>
          <p:cNvSpPr txBox="1"/>
          <p:nvPr/>
        </p:nvSpPr>
        <p:spPr>
          <a:xfrm>
            <a:off x="3887800" y="4147725"/>
            <a:ext cx="4890000" cy="68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Playfair Display"/>
                <a:ea typeface="Playfair Display"/>
                <a:cs typeface="Playfair Display"/>
                <a:sym typeface="Playfair Display"/>
              </a:rPr>
              <a:t>ПОСЕЙДОН</a:t>
            </a:r>
            <a:r>
              <a:rPr lang="ru">
                <a:latin typeface="Playfair Display"/>
                <a:ea typeface="Playfair Display"/>
                <a:cs typeface="Playfair Display"/>
                <a:sym typeface="Playfair Display"/>
              </a:rPr>
              <a:t>-</a:t>
            </a:r>
            <a:r>
              <a:rPr lang="ru" i="1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древнегреческой мифологии верховный морской бог, один из трёх главных богов-олимпийцев вместе с Зевсом и Аидом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5" name="Google Shape;185;p29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92050" y="152400"/>
            <a:ext cx="3771005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p29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3935505" y="152400"/>
            <a:ext cx="3219024" cy="4838701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29"/>
          <p:cNvSpPr txBox="1"/>
          <p:nvPr/>
        </p:nvSpPr>
        <p:spPr>
          <a:xfrm>
            <a:off x="7226975" y="152400"/>
            <a:ext cx="1762800" cy="467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Playfair Display"/>
                <a:ea typeface="Playfair Display"/>
                <a:cs typeface="Playfair Display"/>
                <a:sym typeface="Playfair Display"/>
              </a:rPr>
              <a:t>Аид-</a:t>
            </a:r>
            <a:r>
              <a:rPr lang="ru" sz="1050" b="1">
                <a:solidFill>
                  <a:srgbClr val="222222"/>
                </a:solidFill>
                <a:highlight>
                  <a:srgbClr val="FFFFFF"/>
                </a:highlight>
              </a:rPr>
              <a:t> </a:t>
            </a:r>
            <a:r>
              <a:rPr lang="ru" i="1">
                <a:solidFill>
                  <a:schemeClr val="dk1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древнегреческой мифологии — бог подземного царства мёртвых и название самого царства мёртвых. </a:t>
            </a:r>
            <a:endParaRPr i="1">
              <a:solidFill>
                <a:schemeClr val="dk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0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3" name="Google Shape;193;p30"/>
          <p:cNvSpPr txBox="1">
            <a:spLocks noGrp="1"/>
          </p:cNvSpPr>
          <p:nvPr>
            <p:ph type="body" idx="1"/>
          </p:nvPr>
        </p:nvSpPr>
        <p:spPr>
          <a:xfrm>
            <a:off x="3610400" y="155650"/>
            <a:ext cx="2268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b="1" i="1">
                <a:latin typeface="Playfair Display"/>
                <a:ea typeface="Playfair Display"/>
                <a:cs typeface="Playfair Display"/>
                <a:sym typeface="Playfair Display"/>
              </a:rPr>
              <a:t>ГЕСТИЯ-</a:t>
            </a:r>
            <a:r>
              <a:rPr lang="ru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древнегреческой мифологии юная богиня семейного очага и жертвенного огня. Старшая дочь Кроноса и Реи, сестра Зевса, Геры, Деметры, Аида и  Посейдона</a:t>
            </a:r>
            <a:endParaRPr b="1" i="1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4" name="Google Shape;194;p30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95" name="Google Shape;195;p30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6155886" y="155650"/>
            <a:ext cx="2760939" cy="471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6" name="Google Shape;196;p30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135550" y="130150"/>
            <a:ext cx="3197678" cy="476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30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3959025" y="2398921"/>
            <a:ext cx="1571050" cy="258760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Google Shape;202;p31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6705600" y="152400"/>
            <a:ext cx="2069480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31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184614" y="131379"/>
            <a:ext cx="3357371" cy="4864976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31"/>
          <p:cNvSpPr txBox="1"/>
          <p:nvPr/>
        </p:nvSpPr>
        <p:spPr>
          <a:xfrm>
            <a:off x="3607473" y="838079"/>
            <a:ext cx="2803838" cy="27249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latin typeface="Playfair Display"/>
                <a:ea typeface="Playfair Display"/>
                <a:cs typeface="Playfair Display"/>
                <a:sym typeface="Playfair Display"/>
              </a:rPr>
              <a:t>АФРОДИТА</a:t>
            </a:r>
            <a:r>
              <a:rPr lang="ru" dirty="0">
                <a:latin typeface="Playfair Display"/>
                <a:ea typeface="Playfair Display"/>
                <a:cs typeface="Playfair Display"/>
                <a:sym typeface="Playfair Display"/>
              </a:rPr>
              <a:t>-</a:t>
            </a:r>
            <a:r>
              <a:rPr lang="ru" i="1" dirty="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греческой мифологии богиня красоты и любви, включавшаяся в число двенадцати великих олимпийских богов. Она также богиня плодородия, вечной весны и жизни. Она — богиня браков и даже родов, а также «детопитательница». Любовной власти Афродиты подчинялись боги и люди</a:t>
            </a:r>
            <a:endParaRPr i="1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2"/>
          <p:cNvSpPr txBox="1"/>
          <p:nvPr/>
        </p:nvSpPr>
        <p:spPr>
          <a:xfrm>
            <a:off x="3436951" y="410525"/>
            <a:ext cx="3108600" cy="304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800" b="1">
                <a:solidFill>
                  <a:srgbClr val="222222"/>
                </a:solidFill>
                <a:highlight>
                  <a:srgbClr val="FFFFFF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Ге́ба</a:t>
            </a:r>
            <a:r>
              <a:rPr lang="ru" sz="1800">
                <a:solidFill>
                  <a:srgbClr val="222222"/>
                </a:solidFill>
                <a:highlight>
                  <a:srgbClr val="FFFFFF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 </a:t>
            </a:r>
            <a:r>
              <a:rPr lang="ru" sz="1050">
                <a:solidFill>
                  <a:srgbClr val="222222"/>
                </a:solidFill>
                <a:highlight>
                  <a:srgbClr val="FFFFFF"/>
                </a:highlight>
              </a:rPr>
              <a:t>— </a:t>
            </a:r>
            <a:r>
              <a:rPr lang="ru" i="1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древнегреческой мифологии</a:t>
            </a:r>
            <a:r>
              <a:rPr lang="ru" i="1" baseline="3000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ru" i="1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богиня юности, дочь Зевса и Геры.</a:t>
            </a:r>
            <a:endParaRPr i="1">
              <a:solidFill>
                <a:srgbClr val="22222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12" name="Google Shape;212;p32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3313688" y="1490250"/>
            <a:ext cx="4548050" cy="3428591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44700" y="152400"/>
            <a:ext cx="3108600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33"/>
          <p:cNvSpPr txBox="1"/>
          <p:nvPr/>
        </p:nvSpPr>
        <p:spPr>
          <a:xfrm>
            <a:off x="229400" y="338075"/>
            <a:ext cx="4342500" cy="26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33"/>
          <p:cNvSpPr txBox="1"/>
          <p:nvPr/>
        </p:nvSpPr>
        <p:spPr>
          <a:xfrm>
            <a:off x="984485" y="908187"/>
            <a:ext cx="2462907" cy="263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222222"/>
                </a:solidFill>
                <a:highlight>
                  <a:srgbClr val="FFFFFF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Гефе́ст</a:t>
            </a:r>
            <a:r>
              <a:rPr lang="ru" dirty="0">
                <a:solidFill>
                  <a:srgbClr val="222222"/>
                </a:solidFill>
                <a:highlight>
                  <a:srgbClr val="FFFFFF"/>
                </a:highlight>
              </a:rPr>
              <a:t>  — </a:t>
            </a:r>
            <a:r>
              <a:rPr lang="ru" i="1" dirty="0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греческой мифологии бог огня, самый искусный кузнец, покровитель кузнечного ремесла, изобретений, строитель всех зданий на Олимпе, изготовитель молний Зевса.</a:t>
            </a:r>
            <a:endParaRPr i="1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1" name="Google Shape;221;p33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4372703" y="0"/>
            <a:ext cx="3783323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4"/>
          <p:cNvSpPr txBox="1"/>
          <p:nvPr/>
        </p:nvSpPr>
        <p:spPr>
          <a:xfrm>
            <a:off x="3090925" y="326025"/>
            <a:ext cx="1859400" cy="403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solidFill>
                  <a:srgbClr val="222222"/>
                </a:solidFill>
                <a:highlight>
                  <a:srgbClr val="FFFFFF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Артеми́да</a:t>
            </a:r>
            <a:r>
              <a:rPr lang="ru">
                <a:solidFill>
                  <a:srgbClr val="222222"/>
                </a:solidFill>
                <a:highlight>
                  <a:srgbClr val="FFFFFF"/>
                </a:highlight>
              </a:rPr>
              <a:t> — </a:t>
            </a:r>
            <a:r>
              <a:rPr lang="ru" i="1">
                <a:solidFill>
                  <a:srgbClr val="222222"/>
                </a:solidFill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древнегреческой мифологии девственная, всегда юная богиня охоты, богиня плодородия, богиня женского целомудрия, покровительница всего живого на Земле, дающая счастье в браке и помощь при родах, позднее богиня Луны (её брат Аполлон был олицетворением Солнца).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27" name="Google Shape;227;p34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5271675" y="152400"/>
            <a:ext cx="3489449" cy="4838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34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527300" y="152400"/>
            <a:ext cx="2041756" cy="470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5"/>
          <p:cNvSpPr txBox="1"/>
          <p:nvPr/>
        </p:nvSpPr>
        <p:spPr>
          <a:xfrm>
            <a:off x="444217" y="1111258"/>
            <a:ext cx="3597900" cy="260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solidFill>
                  <a:srgbClr val="222222"/>
                </a:solidFill>
                <a:highlight>
                  <a:srgbClr val="FFFFFF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Афи́на</a:t>
            </a:r>
            <a:r>
              <a:rPr lang="ru" dirty="0">
                <a:solidFill>
                  <a:srgbClr val="222222"/>
                </a:solidFill>
                <a:highlight>
                  <a:srgbClr val="FFFFFF"/>
                </a:highlight>
              </a:rPr>
              <a:t>— </a:t>
            </a:r>
            <a:r>
              <a:rPr lang="ru" i="1" dirty="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древнегреческой мифологии богиня мудрости, военной стратегии и тактики, одна из наиболее почитаемых богинь Древней Греции, включавшаяся в число двенадцати великих олимпийских богов, </a:t>
            </a:r>
            <a:endParaRPr i="1" dirty="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5" name="Google Shape;235;p35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4489785" y="141619"/>
            <a:ext cx="3597901" cy="4797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screen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0"/>
          <p:cNvSpPr txBox="1"/>
          <p:nvPr/>
        </p:nvSpPr>
        <p:spPr>
          <a:xfrm>
            <a:off x="6144000" y="60375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i="1">
                <a:highlight>
                  <a:srgbClr val="FFF2CC"/>
                </a:highlight>
              </a:rPr>
              <a:t>Древнегре́ческая мифоло́гия </a:t>
            </a:r>
            <a:r>
              <a:rPr lang="ru">
                <a:highlight>
                  <a:srgbClr val="FFF2CC"/>
                </a:highlight>
              </a:rPr>
              <a:t>— Оказала огромное влияние на развитие культуры и искусства всего мира и положила начало бесчисленному множеству религиозных представлений о человеке, героях и богах.</a:t>
            </a:r>
            <a:endParaRPr>
              <a:highlight>
                <a:srgbClr val="FFF2CC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highlight>
                <a:srgbClr val="EAD1DC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highlight>
                <a:srgbClr val="EAD1DC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highlight>
                <a:srgbClr val="EAD1DC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highlight>
                <a:srgbClr val="EAD1DC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highlight>
                <a:srgbClr val="EAD1DC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50">
              <a:highlight>
                <a:srgbClr val="EAD1DC"/>
              </a:highlight>
            </a:endParaRPr>
          </a:p>
        </p:txBody>
      </p:sp>
      <p:sp>
        <p:nvSpPr>
          <p:cNvPr id="115" name="Google Shape;115;p20"/>
          <p:cNvSpPr txBox="1"/>
          <p:nvPr/>
        </p:nvSpPr>
        <p:spPr>
          <a:xfrm>
            <a:off x="0" y="2782625"/>
            <a:ext cx="4515600" cy="14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ru" sz="1200" dirty="0">
                <a:solidFill>
                  <a:schemeClr val="dk2"/>
                </a:solidFill>
                <a:highlight>
                  <a:srgbClr val="FFF2CC"/>
                </a:highlight>
              </a:rPr>
              <a:t>Литература Греции опирается на мифологию, отражающую уже достаточно развитую ступень греческой религии, соответствующую позднему периоду родового общества, и представляющую собой религию многих богов, наделенных человеческим обликом и человеческими чертами характера. У греков было огромное множество богов, полубогов, демонов и всякого рода сверхъестественных существ, культы богов и героев. Перечень этих богов непрерывно пополнялся, уже имеющиеся боги меняли свой облик, свои имена и функции в зависимости как от эпохи, так и от местности. Причем, в различных частях Греции </a:t>
            </a:r>
            <a:r>
              <a:rPr lang="ru" sz="1200" dirty="0" smtClean="0">
                <a:solidFill>
                  <a:schemeClr val="dk2"/>
                </a:solidFill>
                <a:highlight>
                  <a:srgbClr val="FFF2CC"/>
                </a:highlight>
              </a:rPr>
              <a:t>боги </a:t>
            </a:r>
            <a:r>
              <a:rPr lang="ru" sz="1200" dirty="0">
                <a:solidFill>
                  <a:schemeClr val="dk2"/>
                </a:solidFill>
                <a:highlight>
                  <a:srgbClr val="FFF2CC"/>
                </a:highlight>
              </a:rPr>
              <a:t>почитались в большей или меньшей степени. </a:t>
            </a:r>
            <a:endParaRPr sz="1200" dirty="0">
              <a:solidFill>
                <a:schemeClr val="dk2"/>
              </a:solidFill>
              <a:highlight>
                <a:srgbClr val="FFF2CC"/>
              </a:highlight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highlight>
                <a:srgbClr val="FFF2CC"/>
              </a:highlight>
              <a:latin typeface="Playfair Display"/>
              <a:ea typeface="Playfair Display"/>
              <a:cs typeface="Playfair Display"/>
              <a:sym typeface="Playfair Displ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0" name="Google Shape;120;p21"/>
          <p:cNvPicPr preferRelativeResize="0"/>
          <p:nvPr/>
        </p:nvPicPr>
        <p:blipFill rotWithShape="1">
          <a:blip r:embed="rId3" cstate="screen">
            <a:alphaModFix/>
          </a:blip>
          <a:srcRect/>
          <a:stretch/>
        </p:blipFill>
        <p:spPr>
          <a:xfrm>
            <a:off x="76200" y="76200"/>
            <a:ext cx="5969698" cy="500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21"/>
          <p:cNvSpPr txBox="1">
            <a:spLocks noGrp="1"/>
          </p:cNvSpPr>
          <p:nvPr>
            <p:ph type="body" idx="4294967295"/>
          </p:nvPr>
        </p:nvSpPr>
        <p:spPr>
          <a:xfrm>
            <a:off x="5654566" y="76199"/>
            <a:ext cx="3401534" cy="4800601"/>
          </a:xfrm>
          <a:prstGeom prst="rect">
            <a:avLst/>
          </a:prstGeom>
          <a:solidFill>
            <a:srgbClr val="FFFFFF"/>
          </a:solidFill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ru" sz="1200" dirty="0">
                <a:solidFill>
                  <a:srgbClr val="44444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Объединяющим началом по отношению к местным преданиям и культам являлась гомеровская религия. Греки считали Гомера систематизатором, творцом своих представлений о богах. Аристократический общественно- политический строй создал гомеровское божественное государство по своему подобию. Во главе его был поставлен Зевс, культ которого принесли с собой завоеватели. В гомеровском эпосе уживаются взгляды самых различных эпох, однако отмечается и стремление автора к отбору, к переработке традиции под определенным углом зрения. Гомеровский Олимп по преимуществу патриархален: аристократическая религия давала резкий перевес патриархальным богам. Зевс с семьей правит миром как земной царь со знатью. </a:t>
            </a:r>
            <a:endParaRPr sz="1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2"/>
          <p:cNvSpPr txBox="1">
            <a:spLocks noGrp="1"/>
          </p:cNvSpPr>
          <p:nvPr>
            <p:ph type="title"/>
          </p:nvPr>
        </p:nvSpPr>
        <p:spPr>
          <a:xfrm>
            <a:off x="-4141475" y="550425"/>
            <a:ext cx="4045200" cy="1786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2"/>
          <p:cNvSpPr txBox="1">
            <a:spLocks noGrp="1"/>
          </p:cNvSpPr>
          <p:nvPr>
            <p:ph type="subTitle" idx="1"/>
          </p:nvPr>
        </p:nvSpPr>
        <p:spPr>
          <a:xfrm>
            <a:off x="0" y="216825"/>
            <a:ext cx="4045200" cy="202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44444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Изначально существовал лишь вечный, безграничный, темный Хаос. В нем заключался источник жизни. Все возникло из безграничного Хаоса - весь мир и бессмертные боги. Он был как бы сырьём, из которого появилось всё, что когда - либо существовало.</a:t>
            </a:r>
            <a:r>
              <a:rPr lang="ru" sz="1400">
                <a:solidFill>
                  <a:srgbClr val="222222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В браке с Хаосом ,Мгла породила Ночь, День, Эреба и Эфира</a:t>
            </a:r>
            <a:endParaRPr sz="14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222222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2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4115654" y="0"/>
            <a:ext cx="5028347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22"/>
          <p:cNvSpPr txBox="1"/>
          <p:nvPr/>
        </p:nvSpPr>
        <p:spPr>
          <a:xfrm>
            <a:off x="0" y="2040500"/>
            <a:ext cx="2958000" cy="214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ru">
                <a:highlight>
                  <a:srgbClr val="FFFFFF"/>
                </a:highlight>
              </a:rPr>
              <a:t>Боги, появившиеся из Хаоса:</a:t>
            </a:r>
            <a:endParaRPr>
              <a:highlight>
                <a:srgbClr val="FFFFFF"/>
              </a:highlight>
            </a:endParaRPr>
          </a:p>
          <a:p>
            <a:pPr marL="685800" lvl="0" indent="-317500" algn="l" rtl="0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rgbClr val="222222"/>
              </a:buClr>
              <a:buSzPts val="1400"/>
              <a:buChar char="●"/>
            </a:pPr>
            <a:r>
              <a:rPr lang="ru">
                <a:highlight>
                  <a:srgbClr val="FFFFFF"/>
                </a:highlight>
              </a:rPr>
              <a:t>Гея (Земля)</a:t>
            </a:r>
            <a:endParaRPr>
              <a:highlight>
                <a:srgbClr val="FFFFFF"/>
              </a:highlight>
            </a:endParaRPr>
          </a:p>
          <a:p>
            <a:pPr marL="6858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●"/>
            </a:pPr>
            <a:r>
              <a:rPr lang="ru">
                <a:highlight>
                  <a:srgbClr val="FFFFFF"/>
                </a:highlight>
              </a:rPr>
              <a:t>Нюкта (Ночь)</a:t>
            </a:r>
            <a:endParaRPr>
              <a:highlight>
                <a:srgbClr val="FFFFFF"/>
              </a:highlight>
            </a:endParaRPr>
          </a:p>
          <a:p>
            <a:pPr marL="6858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●"/>
            </a:pPr>
            <a:r>
              <a:rPr lang="ru">
                <a:highlight>
                  <a:srgbClr val="FFFFFF"/>
                </a:highlight>
              </a:rPr>
              <a:t>Тартар (Бездна)</a:t>
            </a:r>
            <a:endParaRPr>
              <a:highlight>
                <a:srgbClr val="FFFFFF"/>
              </a:highlight>
            </a:endParaRPr>
          </a:p>
          <a:p>
            <a:pPr marL="6858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●"/>
            </a:pPr>
            <a:r>
              <a:rPr lang="ru">
                <a:highlight>
                  <a:srgbClr val="FFFFFF"/>
                </a:highlight>
              </a:rPr>
              <a:t>Эреб (Мрак)</a:t>
            </a:r>
            <a:endParaRPr>
              <a:highlight>
                <a:srgbClr val="FFFFFF"/>
              </a:highlight>
            </a:endParaRPr>
          </a:p>
          <a:p>
            <a:pPr marL="6858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●"/>
            </a:pPr>
            <a:r>
              <a:rPr lang="ru">
                <a:highlight>
                  <a:srgbClr val="FFFFFF"/>
                </a:highlight>
              </a:rPr>
              <a:t>Эрос (Любовь)</a:t>
            </a:r>
            <a:endParaRPr>
              <a:highlight>
                <a:srgbClr val="FFFFFF"/>
              </a:highlight>
            </a:endParaRPr>
          </a:p>
          <a:p>
            <a:pPr marL="6858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222222"/>
              </a:buClr>
              <a:buSzPts val="1400"/>
              <a:buChar char="●"/>
            </a:pPr>
            <a:r>
              <a:rPr lang="ru">
                <a:highlight>
                  <a:srgbClr val="FFFFFF"/>
                </a:highlight>
              </a:rPr>
              <a:t>Уран (Небо)</a:t>
            </a:r>
            <a:endParaRPr>
              <a:highlight>
                <a:srgbClr val="FFFFFF"/>
              </a:highligh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3F3F3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0" y="410500"/>
            <a:ext cx="3300900" cy="1687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i="1">
                <a:latin typeface="Playfair Display"/>
                <a:ea typeface="Playfair Display"/>
                <a:cs typeface="Playfair Display"/>
                <a:sym typeface="Playfair Display"/>
              </a:rPr>
              <a:t>ТИТАНЫ</a:t>
            </a:r>
            <a:r>
              <a:rPr lang="ru" i="1"/>
              <a:t>  </a:t>
            </a:r>
            <a:r>
              <a:rPr lang="ru">
                <a:latin typeface="Lato"/>
                <a:ea typeface="Lato"/>
                <a:cs typeface="Lato"/>
                <a:sym typeface="Lato"/>
              </a:rPr>
              <a:t>Дети Земли и Неба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37" name="Google Shape;137;p23"/>
          <p:cNvSpPr txBox="1">
            <a:spLocks noGrp="1"/>
          </p:cNvSpPr>
          <p:nvPr>
            <p:ph type="subTitle" idx="1"/>
          </p:nvPr>
        </p:nvSpPr>
        <p:spPr>
          <a:xfrm>
            <a:off x="3656150" y="51700"/>
            <a:ext cx="2632200" cy="369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44444"/>
                </a:solidFill>
                <a:highlight>
                  <a:srgbClr val="FFFFFF"/>
                </a:highlight>
              </a:rPr>
              <a:t>Мужем </a:t>
            </a:r>
            <a:r>
              <a:rPr lang="ru" sz="1400" b="1" i="1">
                <a:solidFill>
                  <a:srgbClr val="444444"/>
                </a:solidFill>
                <a:highlight>
                  <a:srgbClr val="FFFFFF"/>
                </a:highlight>
              </a:rPr>
              <a:t>Геи</a:t>
            </a:r>
            <a:r>
              <a:rPr lang="ru" sz="1400">
                <a:solidFill>
                  <a:srgbClr val="444444"/>
                </a:solidFill>
                <a:highlight>
                  <a:srgbClr val="FFFFFF"/>
                </a:highlight>
              </a:rPr>
              <a:t> был </a:t>
            </a:r>
            <a:r>
              <a:rPr lang="ru" sz="1400" b="1" i="1">
                <a:solidFill>
                  <a:srgbClr val="444444"/>
                </a:solidFill>
                <a:highlight>
                  <a:srgbClr val="FFFFFF"/>
                </a:highlight>
              </a:rPr>
              <a:t>Уран</a:t>
            </a:r>
            <a:r>
              <a:rPr lang="ru" sz="1400">
                <a:solidFill>
                  <a:srgbClr val="444444"/>
                </a:solidFill>
                <a:highlight>
                  <a:srgbClr val="FFFFFF"/>
                </a:highlight>
              </a:rPr>
              <a:t> - небо. От их союза родилось немало детей : сначала титаны - шесть гигантов мужского и шесть женского, затем - циклопы. Титаны, взяв в жены своих сестёр, заполнили просторы Матери - Земли и Отца - Неба своим потомством : они дали начало великому племени богов самого древнего поколения. </a:t>
            </a:r>
            <a:endParaRPr sz="1400"/>
          </a:p>
        </p:txBody>
      </p:sp>
      <p:sp>
        <p:nvSpPr>
          <p:cNvPr id="138" name="Google Shape;138;p23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39" name="Google Shape;139;p23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6215889" y="-125"/>
            <a:ext cx="2928120" cy="51434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3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0" y="2672625"/>
            <a:ext cx="4323800" cy="2470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4"/>
          <p:cNvSpPr txBox="1">
            <a:spLocks noGrp="1"/>
          </p:cNvSpPr>
          <p:nvPr>
            <p:ph type="title"/>
          </p:nvPr>
        </p:nvSpPr>
        <p:spPr>
          <a:xfrm>
            <a:off x="4636275" y="52175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6" name="Google Shape;146;p24"/>
          <p:cNvSpPr txBox="1">
            <a:spLocks noGrp="1"/>
          </p:cNvSpPr>
          <p:nvPr>
            <p:ph type="subTitle" idx="1"/>
          </p:nvPr>
        </p:nvSpPr>
        <p:spPr>
          <a:xfrm>
            <a:off x="3400125" y="36225"/>
            <a:ext cx="2206500" cy="369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400">
                <a:solidFill>
                  <a:srgbClr val="444444"/>
                </a:solidFill>
                <a:highlight>
                  <a:srgbClr val="FFFFFF"/>
                </a:highlight>
              </a:rPr>
              <a:t>Кронос, младший сын Урана и Геи, отец олимпийских богов, взял в жены свою сестру Рею, положил начало новому поколению богов. Вместе они произвели трёх сыновей : Аида, Посейдона и Зевса и трёх дочерей : Деметру, Геру и Гестию. </a:t>
            </a:r>
            <a:endParaRPr sz="1400"/>
          </a:p>
        </p:txBody>
      </p:sp>
      <p:sp>
        <p:nvSpPr>
          <p:cNvPr id="147" name="Google Shape;147;p24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endParaRPr/>
          </a:p>
        </p:txBody>
      </p:sp>
      <p:pic>
        <p:nvPicPr>
          <p:cNvPr id="148" name="Google Shape;148;p24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0" y="72450"/>
            <a:ext cx="3400129" cy="5071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4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5463208" y="-72450"/>
            <a:ext cx="3827934" cy="514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Google Shape;154;p25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152400" y="152400"/>
            <a:ext cx="6667500" cy="2800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5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6972300" y="152400"/>
            <a:ext cx="2019301" cy="30719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5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152400" y="3105150"/>
            <a:ext cx="2224453" cy="188595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25"/>
          <p:cNvSpPr txBox="1"/>
          <p:nvPr/>
        </p:nvSpPr>
        <p:spPr>
          <a:xfrm>
            <a:off x="2897750" y="3416925"/>
            <a:ext cx="5385000" cy="131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 dirty="0">
                <a:latin typeface="Playfair Display"/>
                <a:ea typeface="Playfair Display"/>
                <a:cs typeface="Playfair Display"/>
                <a:sym typeface="Playfair Display"/>
              </a:rPr>
              <a:t>З</a:t>
            </a:r>
            <a:r>
              <a:rPr lang="ru" b="1" dirty="0" smtClean="0">
                <a:latin typeface="Playfair Display"/>
                <a:ea typeface="Playfair Display"/>
                <a:cs typeface="Playfair Display"/>
                <a:sym typeface="Playfair Display"/>
              </a:rPr>
              <a:t>ЕВС</a:t>
            </a:r>
            <a:r>
              <a:rPr lang="ru" dirty="0" smtClean="0">
                <a:latin typeface="Playfair Display"/>
                <a:ea typeface="Playfair Display"/>
                <a:cs typeface="Playfair Display"/>
                <a:sym typeface="Playfair Display"/>
              </a:rPr>
              <a:t>-</a:t>
            </a:r>
            <a:r>
              <a:rPr lang="ru" sz="1800" i="1" dirty="0" smtClean="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</a:t>
            </a:r>
            <a:r>
              <a:rPr lang="ru" sz="1800" i="1" dirty="0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древнегреческой мифологии бог неба, грома и молний, ведающий всем миром</a:t>
            </a:r>
            <a:endParaRPr sz="1800" i="1" dirty="0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2" name="Google Shape;162;p26"/>
          <p:cNvPicPr preferRelativeResize="0"/>
          <p:nvPr/>
        </p:nvPicPr>
        <p:blipFill rotWithShape="1">
          <a:blip r:embed="rId3" cstate="screen">
            <a:alphaModFix/>
          </a:blip>
          <a:srcRect r="-2711"/>
          <a:stretch/>
        </p:blipFill>
        <p:spPr>
          <a:xfrm>
            <a:off x="3235763" y="98025"/>
            <a:ext cx="4572001" cy="3376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26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100101" y="98013"/>
            <a:ext cx="3019425" cy="465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6"/>
          <p:cNvPicPr preferRelativeResize="0"/>
          <p:nvPr/>
        </p:nvPicPr>
        <p:blipFill>
          <a:blip r:embed="rId5" cstate="screen">
            <a:alphaModFix/>
          </a:blip>
          <a:stretch>
            <a:fillRect/>
          </a:stretch>
        </p:blipFill>
        <p:spPr>
          <a:xfrm>
            <a:off x="7856219" y="197575"/>
            <a:ext cx="1175100" cy="1785750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26"/>
          <p:cNvSpPr txBox="1"/>
          <p:nvPr/>
        </p:nvSpPr>
        <p:spPr>
          <a:xfrm>
            <a:off x="3356550" y="3670475"/>
            <a:ext cx="5529900" cy="12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b="1">
                <a:latin typeface="Playfair Display"/>
                <a:ea typeface="Playfair Display"/>
                <a:cs typeface="Playfair Display"/>
                <a:sym typeface="Playfair Display"/>
              </a:rPr>
              <a:t>ГЕРА</a:t>
            </a:r>
            <a:r>
              <a:rPr lang="ru">
                <a:latin typeface="Playfair Display"/>
                <a:ea typeface="Playfair Display"/>
                <a:cs typeface="Playfair Display"/>
                <a:sym typeface="Playfair Display"/>
              </a:rPr>
              <a:t>-</a:t>
            </a:r>
            <a:r>
              <a:rPr lang="ru" i="1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В древнегреческой мифологии богиня — покровительница брака, охраняющая мать во время родов. Одна из двенадцати олимпийских божеств, верховная богиня, сестра и жена Зевса. Согласно мифам, Гера отличается властностью, жестокостью и ревнивым нравом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Google Shape;170;p27"/>
          <p:cNvPicPr preferRelativeResize="0"/>
          <p:nvPr/>
        </p:nvPicPr>
        <p:blipFill>
          <a:blip r:embed="rId3" cstate="screen">
            <a:alphaModFix/>
          </a:blip>
          <a:stretch>
            <a:fillRect/>
          </a:stretch>
        </p:blipFill>
        <p:spPr>
          <a:xfrm>
            <a:off x="3364075" y="79950"/>
            <a:ext cx="3225800" cy="483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27"/>
          <p:cNvPicPr preferRelativeResize="0"/>
          <p:nvPr/>
        </p:nvPicPr>
        <p:blipFill>
          <a:blip r:embed="rId4" cstate="screen">
            <a:alphaModFix/>
          </a:blip>
          <a:stretch>
            <a:fillRect/>
          </a:stretch>
        </p:blipFill>
        <p:spPr>
          <a:xfrm>
            <a:off x="89550" y="79950"/>
            <a:ext cx="3225800" cy="483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7"/>
          <p:cNvSpPr txBox="1"/>
          <p:nvPr/>
        </p:nvSpPr>
        <p:spPr>
          <a:xfrm>
            <a:off x="6773475" y="313925"/>
            <a:ext cx="2137200" cy="346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200" b="1" i="1">
                <a:solidFill>
                  <a:srgbClr val="323232"/>
                </a:solidFill>
                <a:highlight>
                  <a:srgbClr val="FFFFFF"/>
                </a:highlight>
                <a:latin typeface="Playfair Display"/>
                <a:ea typeface="Playfair Display"/>
                <a:cs typeface="Playfair Display"/>
                <a:sym typeface="Playfair Display"/>
              </a:rPr>
              <a:t>ДЕМЕТРА</a:t>
            </a:r>
            <a:r>
              <a:rPr lang="ru" sz="1200">
                <a:solidFill>
                  <a:srgbClr val="323232"/>
                </a:solidFill>
                <a:highlight>
                  <a:srgbClr val="FFFFFF"/>
                </a:highlight>
              </a:rPr>
              <a:t>- </a:t>
            </a:r>
            <a:r>
              <a:rPr lang="ru" i="1">
                <a:highlight>
                  <a:srgbClr val="FFFFFF"/>
                </a:highlight>
                <a:latin typeface="Lato"/>
                <a:ea typeface="Lato"/>
                <a:cs typeface="Lato"/>
                <a:sym typeface="Lato"/>
              </a:rPr>
              <a:t>богиня плодородия, помощница земледельцев, наполняющая их житницы плодами земными. Она - хранительница жизни, покровительница всего живого, дарующая способность плодоносить людям, животным, растениям, почве.</a:t>
            </a:r>
            <a:endParaRPr i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</TotalTime>
  <Words>746</Words>
  <Application>Microsoft Office PowerPoint</Application>
  <PresentationFormat>Экран (16:9)</PresentationFormat>
  <Paragraphs>39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Playfair Display</vt:lpstr>
      <vt:lpstr>Lato</vt:lpstr>
      <vt:lpstr>Simple Light</vt:lpstr>
      <vt:lpstr>Искусство Древней Греции</vt:lpstr>
      <vt:lpstr>Слайд 2</vt:lpstr>
      <vt:lpstr>Слайд 3</vt:lpstr>
      <vt:lpstr>Слайд 4</vt:lpstr>
      <vt:lpstr>ТИТАНЫ  Дети Земли и Неба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Искусство Древней Греции</dc:title>
  <cp:lastModifiedBy>user</cp:lastModifiedBy>
  <cp:revision>18</cp:revision>
  <dcterms:modified xsi:type="dcterms:W3CDTF">2019-12-24T12:21:35Z</dcterms:modified>
</cp:coreProperties>
</file>