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76" r:id="rId4"/>
    <p:sldId id="257" r:id="rId5"/>
    <p:sldId id="258" r:id="rId6"/>
    <p:sldId id="259" r:id="rId7"/>
    <p:sldId id="260" r:id="rId8"/>
    <p:sldId id="273" r:id="rId9"/>
    <p:sldId id="261" r:id="rId10"/>
    <p:sldId id="265" r:id="rId11"/>
    <p:sldId id="268" r:id="rId12"/>
    <p:sldId id="270" r:id="rId13"/>
    <p:sldId id="271" r:id="rId14"/>
    <p:sldId id="278" r:id="rId15"/>
    <p:sldId id="274" r:id="rId16"/>
    <p:sldId id="272" r:id="rId17"/>
    <p:sldId id="269" r:id="rId18"/>
    <p:sldId id="277" r:id="rId19"/>
    <p:sldId id="279" r:id="rId20"/>
    <p:sldId id="280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C4869-9850-4825-8911-A3DE96D59C21}" type="datetimeFigureOut">
              <a:rPr lang="ru-RU" smtClean="0"/>
              <a:t>вт 24.12.19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7D90-CB1F-42C4-AC19-CBA7110A2C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151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C4869-9850-4825-8911-A3DE96D59C21}" type="datetimeFigureOut">
              <a:rPr lang="ru-RU" smtClean="0"/>
              <a:t>вт 24.12.19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7D90-CB1F-42C4-AC19-CBA7110A2C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390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C4869-9850-4825-8911-A3DE96D59C21}" type="datetimeFigureOut">
              <a:rPr lang="ru-RU" smtClean="0"/>
              <a:t>вт 24.12.19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7D90-CB1F-42C4-AC19-CBA7110A2C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69860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C4869-9850-4825-8911-A3DE96D59C21}" type="datetimeFigureOut">
              <a:rPr lang="ru-RU" smtClean="0"/>
              <a:t>вт 24.12.19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7D90-CB1F-42C4-AC19-CBA7110A2C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9360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C4869-9850-4825-8911-A3DE96D59C21}" type="datetimeFigureOut">
              <a:rPr lang="ru-RU" smtClean="0"/>
              <a:t>вт 24.12.19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7D90-CB1F-42C4-AC19-CBA7110A2C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7613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C4869-9850-4825-8911-A3DE96D59C21}" type="datetimeFigureOut">
              <a:rPr lang="ru-RU" smtClean="0"/>
              <a:t>вт 24.12.19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7D90-CB1F-42C4-AC19-CBA7110A2C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2644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C4869-9850-4825-8911-A3DE96D59C21}" type="datetimeFigureOut">
              <a:rPr lang="ru-RU" smtClean="0"/>
              <a:t>вт 24.12.19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7D90-CB1F-42C4-AC19-CBA7110A2C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2288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C4869-9850-4825-8911-A3DE96D59C21}" type="datetimeFigureOut">
              <a:rPr lang="ru-RU" smtClean="0"/>
              <a:t>вт 24.12.19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7D90-CB1F-42C4-AC19-CBA7110A2C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5667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C4869-9850-4825-8911-A3DE96D59C21}" type="datetimeFigureOut">
              <a:rPr lang="ru-RU" smtClean="0"/>
              <a:t>вт 24.12.19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7D90-CB1F-42C4-AC19-CBA7110A2C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2150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C4869-9850-4825-8911-A3DE96D59C21}" type="datetimeFigureOut">
              <a:rPr lang="ru-RU" smtClean="0"/>
              <a:t>вт 24.12.19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7D90-CB1F-42C4-AC19-CBA7110A2C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4178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C4869-9850-4825-8911-A3DE96D59C21}" type="datetimeFigureOut">
              <a:rPr lang="ru-RU" smtClean="0"/>
              <a:t>вт 24.12.19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87D90-CB1F-42C4-AC19-CBA7110A2C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378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C4869-9850-4825-8911-A3DE96D59C21}" type="datetimeFigureOut">
              <a:rPr lang="ru-RU" smtClean="0"/>
              <a:t>вт 24.12.19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87D90-CB1F-42C4-AC19-CBA7110A2C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332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6890" y="877108"/>
            <a:ext cx="6224270" cy="414366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33856" y="2459735"/>
            <a:ext cx="9144000" cy="2441449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32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</a:t>
            </a:r>
            <a:r>
              <a:rPr lang="ru-RU" sz="32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аполняемость </a:t>
            </a:r>
            <a:r>
              <a:rPr lang="ru-RU" sz="3200" b="1" dirty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центров активности и их возможности для развития самостоятельности и детской </a:t>
            </a:r>
            <a:r>
              <a:rPr lang="ru-RU" sz="3200" b="1" dirty="0" smtClean="0">
                <a:solidFill>
                  <a:srgbClr val="FFC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инициативы»</a:t>
            </a:r>
            <a:endParaRPr lang="ru-RU" sz="3200" b="1" dirty="0">
              <a:solidFill>
                <a:srgbClr val="FFC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2837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present5.com/presentation/1/99627251_447735872.pdf-img/99627251_447735872.pdf-3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0937" y="4576794"/>
            <a:ext cx="2865247" cy="2148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320675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Центр </a:t>
            </a:r>
            <a:r>
              <a:rPr lang="ru-RU" sz="2000" dirty="0" err="1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эксперементирования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5216" y="795528"/>
            <a:ext cx="10997183" cy="7013448"/>
          </a:xfrm>
        </p:spPr>
        <p:txBody>
          <a:bodyPr>
            <a:noAutofit/>
          </a:bodyPr>
          <a:lstStyle/>
          <a:p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В ходе экспериментально - познавательной деятельности создаются такие ситуации, которые ребенок разрешает посредством проведения опыта и, анализируя, делает вывод, умозаключение, самостоятельно овладевая представлением о том или ином физическом законе, явлении.</a:t>
            </a:r>
          </a:p>
          <a:p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Экспериментальная работа вызывает у ребенка интерес к исследованию, развивает мыслительные операции (анализ, синтез, классификацию, обобщение и др.), стимулирует познавательную активность и любознательность ребенка, активизирует восприятие учебного материала.</a:t>
            </a:r>
          </a:p>
          <a:p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 В обыденной жизни дети часто сами экспериментируют с различными веществами, стремясь узнать что-то новое. Они разбирают игрушки, наблюдают за падающими в воду предметами, пробуют языком в сильный мороз металлические предметы и т.п. Но опасность такой «самодеятельности» заключается в том, что дошкольник еще не знаком с законами смешения веществ, элементарными правилами безопасности.</a:t>
            </a:r>
          </a:p>
          <a:p>
            <a:r>
              <a:rPr lang="ru-RU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Эксперимент же, специально организуемый педагогом, безопасен для ребенка и в то же время знакомит его с различными свойствами окружающих предметов, с законами жизни природы и необходимостью их учета в собственной жизнедеятельности. Первоначально дети учатся экспериментировать в специально организованных видах деятельности под руководством педагога, затем необходимые материалы и оборудование для проведения опыта вносятся в пространственно-предметную среду группы для самостоятельного воспроизведения ребенком, если это безопасно для его здоровья. В связи с этим в дошкольном образовательном учреждении эксперимент должен отвечать следующим условиям: </a:t>
            </a:r>
            <a:endParaRPr lang="ru-RU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максимальная простота конструкции приборов и правил обращения с ними, </a:t>
            </a:r>
          </a:p>
          <a:p>
            <a:pPr lvl="0"/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безотказность действия приборов и однозначность получаемых результатов, </a:t>
            </a:r>
          </a:p>
          <a:p>
            <a:pPr lvl="0"/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показ только существенных сторон явления или процесса,</a:t>
            </a:r>
          </a:p>
          <a:p>
            <a:pPr lvl="0"/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отчетливая видимость изучаемого явления, </a:t>
            </a:r>
          </a:p>
          <a:p>
            <a:pPr lvl="0"/>
            <a:r>
              <a:rPr lang="ru-RU" sz="1400" b="1" dirty="0">
                <a:latin typeface="Arial" panose="020B0604020202020204" pitchFamily="34" charset="0"/>
                <a:cs typeface="Arial" panose="020B0604020202020204" pitchFamily="34" charset="0"/>
              </a:rPr>
              <a:t>возможность участия ребенка в повторном показе эксперимента. </a:t>
            </a:r>
          </a:p>
          <a:p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22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2463" y="1188720"/>
            <a:ext cx="6071489" cy="5532121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endParaRPr lang="ru-RU" b="1" dirty="0" smtClean="0"/>
          </a:p>
          <a:p>
            <a:r>
              <a:rPr lang="ru-RU" sz="3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3400" b="1" dirty="0">
                <a:latin typeface="Arial" panose="020B0604020202020204" pitchFamily="34" charset="0"/>
                <a:cs typeface="Arial" panose="020B0604020202020204" pitchFamily="34" charset="0"/>
              </a:rPr>
              <a:t>.  Картинки по лексическим темам (альбомы).</a:t>
            </a:r>
          </a:p>
          <a:p>
            <a:r>
              <a:rPr lang="ru-RU" sz="3400" b="1" dirty="0">
                <a:latin typeface="Arial" panose="020B0604020202020204" pitchFamily="34" charset="0"/>
                <a:cs typeface="Arial" panose="020B0604020202020204" pitchFamily="34" charset="0"/>
              </a:rPr>
              <a:t>2.  Каталог игр:</a:t>
            </a:r>
          </a:p>
          <a:p>
            <a:r>
              <a:rPr lang="ru-RU" sz="3400" b="1" dirty="0">
                <a:latin typeface="Arial" panose="020B0604020202020204" pitchFamily="34" charset="0"/>
                <a:cs typeface="Arial" panose="020B0604020202020204" pitchFamily="34" charset="0"/>
              </a:rPr>
              <a:t>а) по звуковой культуре речи; </a:t>
            </a:r>
            <a:br>
              <a:rPr lang="ru-RU" sz="3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400" b="1" dirty="0">
                <a:latin typeface="Arial" panose="020B0604020202020204" pitchFamily="34" charset="0"/>
                <a:cs typeface="Arial" panose="020B0604020202020204" pitchFamily="34" charset="0"/>
              </a:rPr>
              <a:t>б) упражнений артикуляционной гимнастики; </a:t>
            </a:r>
            <a:br>
              <a:rPr lang="ru-RU" sz="3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400" b="1" dirty="0">
                <a:latin typeface="Arial" panose="020B0604020202020204" pitchFamily="34" charset="0"/>
                <a:cs typeface="Arial" panose="020B0604020202020204" pitchFamily="34" charset="0"/>
              </a:rPr>
              <a:t>в) упражнений дыхательной гимнастики; </a:t>
            </a:r>
            <a:br>
              <a:rPr lang="ru-RU" sz="3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400" b="1" dirty="0">
                <a:latin typeface="Arial" panose="020B0604020202020204" pitchFamily="34" charset="0"/>
                <a:cs typeface="Arial" panose="020B0604020202020204" pitchFamily="34" charset="0"/>
              </a:rPr>
              <a:t> г) пальчиковой гимнастике.</a:t>
            </a:r>
          </a:p>
          <a:p>
            <a:r>
              <a:rPr lang="ru-RU" sz="3400" b="1" dirty="0">
                <a:latin typeface="Arial" panose="020B0604020202020204" pitchFamily="34" charset="0"/>
                <a:cs typeface="Arial" panose="020B0604020202020204" pitchFamily="34" charset="0"/>
              </a:rPr>
              <a:t>3.  Художественные произведения по программе и др.</a:t>
            </a:r>
          </a:p>
          <a:p>
            <a:r>
              <a:rPr lang="ru-RU" sz="3400" b="1" dirty="0">
                <a:latin typeface="Arial" panose="020B0604020202020204" pitchFamily="34" charset="0"/>
                <a:cs typeface="Arial" panose="020B0604020202020204" pitchFamily="34" charset="0"/>
              </a:rPr>
              <a:t>4.  Словесные дидактические игры.</a:t>
            </a:r>
          </a:p>
          <a:p>
            <a:r>
              <a:rPr lang="ru-RU" sz="3400" b="1" dirty="0">
                <a:latin typeface="Arial" panose="020B0604020202020204" pitchFamily="34" charset="0"/>
                <a:cs typeface="Arial" panose="020B0604020202020204" pitchFamily="34" charset="0"/>
              </a:rPr>
              <a:t>5.  </a:t>
            </a:r>
            <a:r>
              <a:rPr lang="ru-RU" sz="3400" b="1" dirty="0" err="1">
                <a:latin typeface="Arial" panose="020B0604020202020204" pitchFamily="34" charset="0"/>
                <a:cs typeface="Arial" panose="020B0604020202020204" pitchFamily="34" charset="0"/>
              </a:rPr>
              <a:t>Чистоговорки</a:t>
            </a:r>
            <a:r>
              <a:rPr lang="ru-RU" sz="3400" b="1" dirty="0">
                <a:latin typeface="Arial" panose="020B0604020202020204" pitchFamily="34" charset="0"/>
                <a:cs typeface="Arial" panose="020B0604020202020204" pitchFamily="34" charset="0"/>
              </a:rPr>
              <a:t>, стихи, </a:t>
            </a:r>
            <a:r>
              <a:rPr lang="ru-RU" sz="3400" b="1" dirty="0" err="1">
                <a:latin typeface="Arial" panose="020B0604020202020204" pitchFamily="34" charset="0"/>
                <a:cs typeface="Arial" panose="020B0604020202020204" pitchFamily="34" charset="0"/>
              </a:rPr>
              <a:t>потешки</a:t>
            </a:r>
            <a:r>
              <a:rPr lang="ru-RU" sz="3400" b="1" dirty="0">
                <a:latin typeface="Arial" panose="020B0604020202020204" pitchFamily="34" charset="0"/>
                <a:cs typeface="Arial" panose="020B0604020202020204" pitchFamily="34" charset="0"/>
              </a:rPr>
              <a:t>, поговорки, приговорки.</a:t>
            </a:r>
          </a:p>
          <a:p>
            <a:r>
              <a:rPr lang="ru-RU" sz="3400" b="1" dirty="0">
                <a:latin typeface="Arial" panose="020B0604020202020204" pitchFamily="34" charset="0"/>
                <a:cs typeface="Arial" panose="020B0604020202020204" pitchFamily="34" charset="0"/>
              </a:rPr>
              <a:t>6.  Предметные и сюжетные картинки для составления описательных рассказов.</a:t>
            </a:r>
          </a:p>
          <a:p>
            <a:r>
              <a:rPr lang="ru-RU" sz="3400" b="1" dirty="0">
                <a:latin typeface="Arial" panose="020B0604020202020204" pitchFamily="34" charset="0"/>
                <a:cs typeface="Arial" panose="020B0604020202020204" pitchFamily="34" charset="0"/>
              </a:rPr>
              <a:t>7.  Различные виды театров.</a:t>
            </a:r>
          </a:p>
          <a:p>
            <a:r>
              <a:rPr lang="ru-RU" sz="3400" b="1" dirty="0">
                <a:latin typeface="Arial" panose="020B0604020202020204" pitchFamily="34" charset="0"/>
                <a:cs typeface="Arial" panose="020B0604020202020204" pitchFamily="34" charset="0"/>
              </a:rPr>
              <a:t>8.  Картинки:</a:t>
            </a:r>
          </a:p>
          <a:p>
            <a:r>
              <a:rPr lang="ru-RU" sz="3400" b="1" dirty="0">
                <a:latin typeface="Arial" panose="020B0604020202020204" pitchFamily="34" charset="0"/>
                <a:cs typeface="Arial" panose="020B0604020202020204" pitchFamily="34" charset="0"/>
              </a:rPr>
              <a:t>а) с изображением характерных особенностей времен года; </a:t>
            </a:r>
            <a:br>
              <a:rPr lang="ru-RU" sz="3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400" b="1" dirty="0">
                <a:latin typeface="Arial" panose="020B0604020202020204" pitchFamily="34" charset="0"/>
                <a:cs typeface="Arial" panose="020B0604020202020204" pitchFamily="34" charset="0"/>
              </a:rPr>
              <a:t>б) предметами домашнего обихода; </a:t>
            </a:r>
            <a:br>
              <a:rPr lang="ru-RU" sz="3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400" b="1" dirty="0">
                <a:latin typeface="Arial" panose="020B0604020202020204" pitchFamily="34" charset="0"/>
                <a:cs typeface="Arial" panose="020B0604020202020204" pitchFamily="34" charset="0"/>
              </a:rPr>
              <a:t>в) деталями предметов; </a:t>
            </a:r>
            <a:br>
              <a:rPr lang="ru-RU" sz="3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400" b="1" dirty="0">
                <a:latin typeface="Arial" panose="020B0604020202020204" pitchFamily="34" charset="0"/>
                <a:cs typeface="Arial" panose="020B0604020202020204" pitchFamily="34" charset="0"/>
              </a:rPr>
              <a:t>г) с изображением труда взрослых (повар готовит, няня убирает, мама шьет); </a:t>
            </a:r>
            <a:br>
              <a:rPr lang="ru-RU" sz="3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400" b="1" dirty="0">
                <a:latin typeface="Arial" panose="020B0604020202020204" pitchFamily="34" charset="0"/>
                <a:cs typeface="Arial" panose="020B0604020202020204" pitchFamily="34" charset="0"/>
              </a:rPr>
              <a:t>д) с изображением размера, цвета, качества предметов; </a:t>
            </a:r>
            <a:br>
              <a:rPr lang="ru-RU" sz="34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400" b="1" dirty="0">
                <a:latin typeface="Arial" panose="020B0604020202020204" pitchFamily="34" charset="0"/>
                <a:cs typeface="Arial" panose="020B0604020202020204" pitchFamily="34" charset="0"/>
              </a:rPr>
              <a:t>е) с изображением действий (ложится спать, садится, одевается, гуляет, подметает, моет, гладит т.д.).</a:t>
            </a:r>
          </a:p>
          <a:p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3920" y="365125"/>
            <a:ext cx="10515600" cy="668147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Центр речевого развития.</a:t>
            </a: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Содержание речевых уголок в группах ДОУ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2284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21843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Центр театрализованной деятельности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86968"/>
            <a:ext cx="10326624" cy="5020055"/>
          </a:xfrm>
        </p:spPr>
        <p:txBody>
          <a:bodyPr>
            <a:normAutofit/>
          </a:bodyPr>
          <a:lstStyle/>
          <a:p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Театрализованная деятельность — это самый распространенный вид детского</a:t>
            </a:r>
            <a:b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творчества. Она близка и понятна ребенку, глубоко лежит в его природе и находит свое</a:t>
            </a:r>
            <a:b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отражение в игре. Всякую свою выдумку, впечатление из окружающей жизни ребенку</a:t>
            </a:r>
            <a:b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хочется воплотить в живые образы и действия. Входя в образ, он играет любые роли,</a:t>
            </a:r>
            <a:b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стараясь подражать тому, что видел и что его заинтересовало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.</a:t>
            </a:r>
            <a:b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2" name="Picture 4" descr="http://www.ds2taganrog.ru/wp-content/uploads/2017/12/IMG_02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85032" y="2427086"/>
            <a:ext cx="3555492" cy="2368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1437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7696" y="502285"/>
            <a:ext cx="10515600" cy="348107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Оснащение театральной зоны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758952" y="1084961"/>
            <a:ext cx="5632704" cy="435133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 примере группы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раннего возраста:</a:t>
            </a:r>
            <a:b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Атрибуты в соответствии с содержанием имитационных и хороводных игр: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маски шапочки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образные фартучки, нагрудные знаки-эмблемы.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Для игр воспитателя с детьми и сюрпризных моментов: «пальчиковый» театр (вязаный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на всю длину пальчика ребенка), тростевые куклы, куклы – образы людей, животных,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театр бибабо.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Для показа детям инсценировок по сказкам («Теремок», «Репка», «Курочка Ряба»,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Заюшкина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избушка», «Волк и семеро козлят»): театр картинок, настольный театр и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театр плоскостных игрушек.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Для создания музыкального фона в процессе театрально-игровой деятельности: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аудиозаписи музыкальных произведений, записи звукошумовых эффектов, простейшие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музыкальные игрушки — погремушки, бубен, барабан.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3460474" y="7619629"/>
            <a:ext cx="4815334" cy="411682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200" dirty="0"/>
              <a:t/>
            </a:r>
            <a:br>
              <a:rPr lang="ru-RU" sz="1200" dirty="0"/>
            </a:br>
            <a:endParaRPr lang="ru-RU" sz="1200" dirty="0"/>
          </a:p>
        </p:txBody>
      </p:sp>
      <p:pic>
        <p:nvPicPr>
          <p:cNvPr id="3074" name="Picture 2" descr="http://ds2bag.3dn.ru/kartinki/teatr/IMG_490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0504" y="1938528"/>
            <a:ext cx="2628709" cy="1971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8087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7344" y="1234439"/>
            <a:ext cx="5663184" cy="4882897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Музыкальный центр активности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Музыкальный уголок является неотъемлемой</a:t>
            </a:r>
            <a:b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составляющей предметно-развивающей среды в группах</a:t>
            </a:r>
            <a:b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детского сада. Он создается для проведения групповых и индивидуальных</a:t>
            </a:r>
            <a:b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занятий, организации самостоятельной деятельности детей, углубление</a:t>
            </a:r>
            <a:b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приобретенных знаний, формирование музыкальных умений и навыков,</a:t>
            </a:r>
            <a:b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организации творческого </a:t>
            </a:r>
            <a:r>
              <a:rPr lang="ru-RU" sz="2000" dirty="0" err="1">
                <a:latin typeface="Arial" panose="020B0604020202020204" pitchFamily="34" charset="0"/>
                <a:cs typeface="Arial" panose="020B0604020202020204" pitchFamily="34" charset="0"/>
              </a:rPr>
              <a:t>музицирования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дошкольников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ru-RU" dirty="0"/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Музыкальная предметно-развивающая среда в группах организуется по</a:t>
            </a:r>
            <a:b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трем основным блокам:</a:t>
            </a:r>
            <a:b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 восприятие музыки;</a:t>
            </a:r>
            <a:b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 воспроизведение музыки;</a:t>
            </a:r>
            <a:b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 музыкально-творческая деятельность. 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В самостоятельной практике очень важно использовать слушание</a:t>
            </a:r>
            <a:b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классической, народной музыки, песен из мультфильмов, музыкальных</a:t>
            </a:r>
            <a:b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сказок, а также проводить музыкальную релаксацию, способствующую</a:t>
            </a:r>
            <a:b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психическому расслаблению детей. 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 descr="http://mbdou31.ru/wp-content/uploads/photo-gallery/8e0af3a283f6149d91e9c9013d48572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1815" y="541783"/>
            <a:ext cx="3201987" cy="2401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22962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0352" y="1170432"/>
            <a:ext cx="4416551" cy="5266944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Ознакомление детей с природой в детском саду требует постоянного непосредственного общения с ней. Одним из условий, обеспечивающих это, является организация в детском саду уголков природы</a:t>
            </a:r>
            <a:r>
              <a:rPr lang="ru-RU" dirty="0"/>
              <a:t>. Труд и наблюдения детей за растениями и животными в уголке природы организуют в течение всего </a:t>
            </a:r>
            <a:r>
              <a:rPr lang="ru-RU" dirty="0" smtClean="0"/>
              <a:t>года.</a:t>
            </a:r>
            <a:r>
              <a:rPr lang="ru-RU" dirty="0"/>
              <a:t> Уголок природы предоставляет возможность сосредоточить внимание детей на небольшом количестве обитателей, на наиболее типичных их признаках и тем самым обеспечить более глубокие и прочные </a:t>
            </a:r>
            <a:r>
              <a:rPr lang="ru-RU" dirty="0" smtClean="0"/>
              <a:t>знания.</a:t>
            </a:r>
            <a:r>
              <a:rPr lang="ru-RU" dirty="0"/>
              <a:t> Дети получают возможность хорошо рассмотреть растения и животных, наблюдать за ними длительное </a:t>
            </a:r>
            <a:r>
              <a:rPr lang="ru-RU" dirty="0" smtClean="0"/>
              <a:t>время. </a:t>
            </a:r>
            <a:r>
              <a:rPr lang="ru-RU" dirty="0"/>
              <a:t>Растения и животные в уголке природы должны быть внешне привлекательными, способными вызвать и удержать еще не очень устойчивое внимание </a:t>
            </a:r>
            <a:r>
              <a:rPr lang="ru-RU" dirty="0" smtClean="0"/>
              <a:t>дошкольника.</a:t>
            </a:r>
            <a:r>
              <a:rPr lang="ru-RU" dirty="0"/>
              <a:t> И наконец, следует размещать объекты таким образом, чтобы дети могли свободно подходить к ним, наблюдать и трудиться в уголке </a:t>
            </a:r>
            <a:r>
              <a:rPr lang="ru-RU" dirty="0" smtClean="0"/>
              <a:t>природы</a:t>
            </a:r>
            <a:r>
              <a:rPr lang="ru-RU" dirty="0"/>
              <a:t>.</a:t>
            </a:r>
          </a:p>
        </p:txBody>
      </p:sp>
      <p:pic>
        <p:nvPicPr>
          <p:cNvPr id="1026" name="Picture 2" descr="https://pro-prikoly.club/wp-content/uploads/2019/07/14-1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87" y="1335024"/>
            <a:ext cx="3206623" cy="320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59436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Уголок природы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90856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6152"/>
            <a:ext cx="5065776" cy="5532121"/>
          </a:xfrm>
        </p:spPr>
        <p:txBody>
          <a:bodyPr>
            <a:norm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Уголок конструирования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наиболее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разнообразен и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богато оснащён: так например в группах старшего возраста в центре конструирования  должны присутствовать металлические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 креплениями на гайках и винтах. Пластиковые с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креплениями-скобами. Деревянные, в которых детали крепятся при помощи штифтов.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Мелкие конструкторы «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Лего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» тематической направленности, к примеру, «Домик для куклы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(с мебелью)», «Кафе», «Больница», «Аэропорт», «Вокзал», «Замок», «Детский сад».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 Кроме того, в уголке должны непременно быть в наличии схемы, рисунки и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фото построек, городских и деревенских пейзажей, возможно даже поместить фотографии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населённого пункта, где проживают дети.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 Не следует забывать о наличии запаса бумаги разной текстуры и формы,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природного и бросового материала, игрушек для обыгрывания или плоскостных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изображений персонажей, транспорта, деревьев, клумб,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оград, Строительном материале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из коробок разной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величины.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 descr="https://www.kras-dou.ru/66/images/17-18/gruppy/vesnushki/14.02.18/11dos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6015" y="1289054"/>
            <a:ext cx="2915605" cy="2182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6858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Центр конструирования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64535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7616" y="500063"/>
            <a:ext cx="10515600" cy="569786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Оснащение центра безопасности на примере старшей и подготовительной групп.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46904" y="786384"/>
            <a:ext cx="6400800" cy="5894073"/>
          </a:xfrm>
        </p:spPr>
        <p:txBody>
          <a:bodyPr>
            <a:noAutofit/>
          </a:bodyPr>
          <a:lstStyle/>
          <a:p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• дидактические игры;</a:t>
            </a:r>
          </a:p>
          <a:p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• учебные макеты, перекрестки;</a:t>
            </a:r>
          </a:p>
          <a:p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• книги разных авторов на соответствующую тематику;</a:t>
            </a:r>
          </a:p>
          <a:p>
            <a:r>
              <a:rPr lang="ru-RU" sz="1200" b="1" u="sng" dirty="0">
                <a:latin typeface="Arial" panose="020B0604020202020204" pitchFamily="34" charset="0"/>
                <a:cs typeface="Arial" panose="020B0604020202020204" pitchFamily="34" charset="0"/>
              </a:rPr>
              <a:t>• справочная литература</a:t>
            </a: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: энциклопедии, справочники;</a:t>
            </a:r>
          </a:p>
          <a:p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• строительный конструктор с блоками среднего и маленького размера;</a:t>
            </a:r>
          </a:p>
          <a:p>
            <a:r>
              <a:rPr lang="ru-RU" sz="1200" b="1" u="sng" dirty="0">
                <a:latin typeface="Arial" panose="020B0604020202020204" pitchFamily="34" charset="0"/>
                <a:cs typeface="Arial" panose="020B0604020202020204" pitchFamily="34" charset="0"/>
              </a:rPr>
              <a:t>• транспортом</a:t>
            </a: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: специальный транспорт </a:t>
            </a:r>
            <a:r>
              <a:rPr lang="ru-RU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(скорая помощь, пожарная машина, машина полиции)</a:t>
            </a: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• настольно-печатные игры;</a:t>
            </a:r>
          </a:p>
          <a:p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• макеты нашего микрорайона с разметкой, дорожными знаками, транспортом, светофорами, мелкими игрушками-куклами;</a:t>
            </a:r>
          </a:p>
          <a:p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• разные альбомы на данную тему, детскими рисунками;</a:t>
            </a:r>
          </a:p>
          <a:p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• </a:t>
            </a:r>
            <a:r>
              <a:rPr lang="ru-RU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сд</a:t>
            </a: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-диски, видеодиски, художественные произведения по правилам дорожного движения;</a:t>
            </a:r>
          </a:p>
          <a:p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• альбомы со стихами и загадками, книжками-раскрасками;</a:t>
            </a:r>
          </a:p>
          <a:p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• иллюстрации об опасных ситуациях в жизни детей;</a:t>
            </a:r>
          </a:p>
          <a:p>
            <a:r>
              <a:rPr lang="ru-RU" sz="1200" b="1" u="sng" dirty="0">
                <a:latin typeface="Arial" panose="020B0604020202020204" pitchFamily="34" charset="0"/>
                <a:cs typeface="Arial" panose="020B0604020202020204" pitchFamily="34" charset="0"/>
              </a:rPr>
              <a:t>• семейные проекты</a:t>
            </a: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«Дорожные знаки»</a:t>
            </a: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r>
              <a:rPr lang="ru-RU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«Правила пользования велосипедом»</a:t>
            </a: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«Правила дорожного движения, которые мы соблюдаем со своей семьей»</a:t>
            </a: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, и др.</a:t>
            </a:r>
          </a:p>
          <a:p>
            <a:r>
              <a:rPr lang="ru-RU" sz="1200" b="1" u="sng" dirty="0">
                <a:latin typeface="Arial" panose="020B0604020202020204" pitchFamily="34" charset="0"/>
                <a:cs typeface="Arial" panose="020B0604020202020204" pitchFamily="34" charset="0"/>
              </a:rPr>
              <a:t>- плакаты</a:t>
            </a: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1200" b="1" i="1" u="sng" dirty="0">
                <a:latin typeface="Arial" panose="020B0604020202020204" pitchFamily="34" charset="0"/>
                <a:cs typeface="Arial" panose="020B0604020202020204" pitchFamily="34" charset="0"/>
              </a:rPr>
              <a:t>Грибы</a:t>
            </a:r>
            <a:r>
              <a:rPr lang="ru-RU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: съедобные и ядовитые»</a:t>
            </a: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«Ядовитые растения»</a:t>
            </a: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«Закаливание»</a:t>
            </a: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«Как устроен человек»</a:t>
            </a: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«Спорт»</a:t>
            </a: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«Виды спорта»</a:t>
            </a:r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«Уроки безопасности»</a:t>
            </a:r>
            <a:endParaRPr lang="ru-RU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- наборы дорожных знаков.</a:t>
            </a:r>
          </a:p>
          <a:p>
            <a:endParaRPr lang="ru-RU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00" name="Picture 4" descr="https://www.maam.ru/upload/blogs/b165de001f87b1690caaac7c8ef0e7b6.jp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088" y="1774703"/>
            <a:ext cx="1810512" cy="2418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2208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Центр художественно-эстетического творчества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1324547"/>
            <a:ext cx="5157787" cy="4865116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Для того, чтобы уголок </a:t>
            </a:r>
            <a:r>
              <a:rPr lang="ru-RU" dirty="0" err="1"/>
              <a:t>изодеятельности</a:t>
            </a:r>
            <a:r>
              <a:rPr lang="ru-RU" dirty="0"/>
              <a:t> действительно стал центром детского творчества необходимо обратить внимание на условия его оформления и оснащения, а именно: расположение зоны изобразительного творчества: доступность, эстетичность, универсальность, подвижность;    использование детского дизайна в оформлении; наличие произведений искусства; соблюдение возрастных требований; изобразительный материал: разнообразие, возрастные требования, доступность; оборудование для рисования, лепки, аппликации; работа с цветом (учебно-наглядный материал, дидактические игры</a:t>
            </a:r>
            <a:r>
              <a:rPr lang="ru-RU" dirty="0" smtClean="0"/>
              <a:t>).</a:t>
            </a:r>
            <a:endParaRPr lang="ru-RU" dirty="0"/>
          </a:p>
        </p:txBody>
      </p:sp>
      <p:pic>
        <p:nvPicPr>
          <p:cNvPr id="3074" name="Picture 2" descr="https://ds02.infourok.ru/uploads/ex/066f/00018d0e-de6af090/img1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9016" y="859535"/>
            <a:ext cx="3455993" cy="2815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26622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85216" y="1011859"/>
            <a:ext cx="1108252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Центр художественного творчества взаимодействует с другими центрами</a:t>
            </a:r>
            <a:r>
              <a:rPr lang="ru-RU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-Центром прикладного искусства, где дошкольников знакомят с самобытностью национальной культуры русского народа. Здесь размещены методические и наглядные материалы по народно - прикладному творчеству, куклы в национальных костюмах и т.п.;</a:t>
            </a: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-Центром книги. Рисование по произведениям, создание рукописной книги, выпуск литературного журнала - эффективные методы развития художественных и литературно - творческих способностей;</a:t>
            </a: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-Центр драматизации. Театр воздействует на воображение ребёнка различными средствами, в том числе и через изобразительное искусство. Дети совместно с взрослым придумывают декорации, костюмы к спектаклям;</a:t>
            </a: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-Центр Музыки. Дети рисуют настроение, которое они почувствовали, прослушав музыкальное произведение, песню.</a:t>
            </a: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На базе ДОУ создаются изостудии, в которых рядом с профессиональным педагогом каждый ребёнок может попробовать свои силы в изобразительном искусстве. Здесь дети рисуют, лепят, знакомятся с творчеством художников. В изостудии собран богатый методический материал, литература, пособия. На творческой стене организуются тематические выставки работ дошкольников, а так же совместные выставки детей и родителей.</a:t>
            </a: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Содержание предметно - развивающей среды должно соответствовать интересам мальчиков и девочек, периодически изменяться, варьироваться, постоянно обогащаться материалом интересным для детей, ориентированным на индивидуальные возможности дошкольников.</a:t>
            </a:r>
          </a:p>
          <a:p>
            <a:r>
              <a:rPr lang="ru-RU" sz="1400" dirty="0">
                <a:latin typeface="Arial" panose="020B0604020202020204" pitchFamily="34" charset="0"/>
                <a:cs typeface="Arial" panose="020B0604020202020204" pitchFamily="34" charset="0"/>
              </a:rPr>
              <a:t>Целенаправленно организованная предметно - развивающая среда в ДОУ играет большую роль в гармоничном развитии и воспитании ребёнка. Созданная среда вызывает у детей чувство радости, эмоционально положительное отношение к детскому саду, желание посещать его, обогащает новыми впечатлениями и знаниями, побуждает к активной творческой деятельности.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75568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ttps://i.ytimg.com/vi/TCfI4zIrnfc/maxresdefaul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5920157" y="4112939"/>
            <a:ext cx="2621851" cy="1474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2336" y="265176"/>
            <a:ext cx="9573768" cy="4407408"/>
          </a:xfrm>
        </p:spPr>
        <p:txBody>
          <a:bodyPr>
            <a:normAutofit/>
          </a:bodyPr>
          <a:lstStyle/>
          <a:p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В соответствии с ФГОС при построении предметно развивающей пространственной среды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необходимо обратить 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внимание на то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, чтобы она: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-была разнообразна по своему содержанию и насыщена тем многообразием игрового и демонстрационного материала, который обеспечивает выбор деятельности по интересам, позволяющий, ребёнку включится во взаимодействие со сверстниками, или действовать индивидуально;</a:t>
            </a:r>
            <a:b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- развивающая среда стимулирует развитие поисково-познавательной деятельности;</a:t>
            </a:r>
            <a:b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-содержание развивающей среды учитывает интересы детей, которые у всех разные: кто-то любит рисовать, а кто-то строить из строительного материала.</a:t>
            </a:r>
            <a:b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В соответствии с этим, в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группах создают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центры активности, позволяющие детям выбрать деятельность по интересам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Для того, чтобы избежать скученности детей в одном месте, группу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можно разбить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на некие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микро-пространства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, например, игровой центр , который оснащен необходимой мебелью для развертывания сюжетно- ролевых игр: «Магазин», « Больница», «Парикмахерская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», «Семья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», «Автопарк»,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оборудованные необходимой атрибутикой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b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43522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avatars.mds.yandex.net/get-pdb/163339/2d2fad4c-d41e-4eaf-9ec3-97feb1af30c6/s1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5384" y="2160100"/>
            <a:ext cx="3557142" cy="184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8510" y="338329"/>
            <a:ext cx="10515600" cy="979357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внимание!</a:t>
            </a:r>
            <a:endParaRPr lang="ru-RU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9005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667513"/>
            <a:ext cx="10515600" cy="2660904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Ширмы, игровая мебель, детские стулья позволяют изменить пространство группы в зависимости от сюжета игры, т.е. предоставляют возможность проявлять инициативу. Весь материал в центрах расположен доступно, меняется в зависимости от темы недели, сезона, обеспечивает тем самым проявление у дошкольников любознательности. </a:t>
            </a:r>
            <a:b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Что бы донести до каждого ребенка что его ценят на ровне со всеми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нужно использовать формы работы , которые направлены на создание позитивного микроклимата в группе: «Уголок уединения» , «Уголок настроения», «Ковер мира».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/>
          </a:p>
        </p:txBody>
      </p:sp>
      <p:pic>
        <p:nvPicPr>
          <p:cNvPr id="8196" name="Picture 4" descr="http://900igr.net/up/datai/178181/0010-039-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9789" y="3328417"/>
            <a:ext cx="2615279" cy="1953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48656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49516" y="621665"/>
            <a:ext cx="3932237" cy="731520"/>
          </a:xfrm>
        </p:spPr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Предметно-пространственная среда</a:t>
            </a:r>
            <a:br>
              <a:rPr lang="ru-RU" sz="16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600" b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5" r="7845"/>
          <a:stretch>
            <a:fillRect/>
          </a:stretch>
        </p:blipFill>
        <p:spPr>
          <a:xfrm>
            <a:off x="5559552" y="987425"/>
            <a:ext cx="2760028" cy="217934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1225296"/>
            <a:ext cx="3932237" cy="4643692"/>
          </a:xfrm>
        </p:spPr>
        <p:txBody>
          <a:bodyPr>
            <a:normAutofit fontScale="92500"/>
          </a:bodyPr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Федеральный государственный образовательный стандарт дошкольного образования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ставит высокие требования к условиям реализации образовательной программы в дошкольных организациях. Одним из важнейших условий является создание содержательно насыщенной, трансформируемой, полифункциональной, вариативной, доступной и безопасной развивающей предметно-пространственной среды. 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Правильная организация пространства обеспечивает основу для наилучшего развития детей, дает возможность каждому ребенку свободно выбирать партнеров по игре, содержание игры и материалы. Детям необходимы пространства, которые учитывают их элементарные потребности в общении, движении и отдыхе, игре и образовании. </a:t>
            </a:r>
          </a:p>
          <a:p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3658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813816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Каким должно быть пространство для игры?</a:t>
            </a:r>
            <a:b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0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06" b="10906"/>
          <a:stretch>
            <a:fillRect/>
          </a:stretch>
        </p:blipFill>
        <p:spPr>
          <a:xfrm>
            <a:off x="6007608" y="1088136"/>
            <a:ext cx="2924620" cy="230930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9456" y="1088136"/>
            <a:ext cx="5047488" cy="5276088"/>
          </a:xfrm>
        </p:spPr>
        <p:txBody>
          <a:bodyPr>
            <a:normAutofit fontScale="40000" lnSpcReduction="20000"/>
          </a:bodyPr>
          <a:lstStyle/>
          <a:p>
            <a:r>
              <a:rPr lang="ru-RU" sz="3700" b="1" dirty="0">
                <a:latin typeface="Arial" panose="020B0604020202020204" pitchFamily="34" charset="0"/>
                <a:cs typeface="Arial" panose="020B0604020202020204" pitchFamily="34" charset="0"/>
              </a:rPr>
              <a:t>Одно из главных требований к окружающему детей пространству — его </a:t>
            </a:r>
            <a:r>
              <a:rPr lang="ru-RU" sz="3700" b="1" dirty="0" err="1">
                <a:latin typeface="Arial" panose="020B0604020202020204" pitchFamily="34" charset="0"/>
                <a:cs typeface="Arial" panose="020B0604020202020204" pitchFamily="34" charset="0"/>
              </a:rPr>
              <a:t>многоуровневость</a:t>
            </a:r>
            <a:r>
              <a:rPr lang="ru-RU" sz="3700" b="1" dirty="0">
                <a:latin typeface="Arial" panose="020B0604020202020204" pitchFamily="34" charset="0"/>
                <a:cs typeface="Arial" panose="020B0604020202020204" pitchFamily="34" charset="0"/>
              </a:rPr>
              <a:t>, предоставляющая разнообразный опыт перемещения. Дети познают мир через движение, и среда должна этому способствовать.</a:t>
            </a:r>
            <a:endParaRPr lang="ru-RU" sz="3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3700" dirty="0">
                <a:latin typeface="Arial" panose="020B0604020202020204" pitchFamily="34" charset="0"/>
                <a:cs typeface="Arial" panose="020B0604020202020204" pitchFamily="34" charset="0"/>
              </a:rPr>
              <a:t>Пространство для игры должно обеспечивать возможность двигаться много и по-разному.</a:t>
            </a:r>
          </a:p>
          <a:p>
            <a:r>
              <a:rPr lang="ru-RU" sz="3700" dirty="0">
                <a:latin typeface="Arial" panose="020B0604020202020204" pitchFamily="34" charset="0"/>
                <a:cs typeface="Arial" panose="020B0604020202020204" pitchFamily="34" charset="0"/>
              </a:rPr>
              <a:t>Дети осваивают понятия «высоко» и «глубоко», «далеко» и «близко», «внизу» и «наверху», учатся подниматься по лестнице или ползать по ней. На наклонных или волнистых поверхностях они упражняются в сохранении равновесия и в соскальзывании. Кроме того, на игровой площадке следует оборудовать несколько вариантов выходов и входов разного вида, например наклонную плоскость и лестницу.</a:t>
            </a:r>
          </a:p>
          <a:p>
            <a:r>
              <a:rPr lang="ru-RU" sz="3700" dirty="0">
                <a:latin typeface="Arial" panose="020B0604020202020204" pitchFamily="34" charset="0"/>
                <a:cs typeface="Arial" panose="020B0604020202020204" pitchFamily="34" charset="0"/>
              </a:rPr>
              <a:t>Для детей раннего возраста нет необходимости предусматривать большие площадки, где дети могли бы уединяться или играть в сюжетно-ролевые игры. Дети раннего возраста не нуждаются в этом, поскольку не могут подолгу играть в одном месте.</a:t>
            </a:r>
          </a:p>
          <a:p>
            <a:r>
              <a:rPr lang="ru-RU" sz="3700" dirty="0">
                <a:latin typeface="Arial" panose="020B0604020202020204" pitchFamily="34" charset="0"/>
                <a:cs typeface="Arial" panose="020B0604020202020204" pitchFamily="34" charset="0"/>
              </a:rPr>
              <a:t>Они любят двигаться и пробовать возможности, предоставляемые пространством для игры. Кроме того, они хотят сохранять зрительный контакт с находящимися в комнате и неохотно переходят в такие места, где это не получается. Поэтому отведенное для игры пространство должно просматриваться.</a:t>
            </a:r>
          </a:p>
          <a:p>
            <a:endParaRPr lang="ru-RU" sz="3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744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796163"/>
          </a:xfrm>
        </p:spPr>
        <p:txBody>
          <a:bodyPr>
            <a:normAutofit/>
          </a:bodyPr>
          <a:lstStyle/>
          <a:p>
            <a:r>
              <a:rPr lang="ru-RU" sz="1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Пространство для развития двигательных навыков</a:t>
            </a:r>
            <a:br>
              <a:rPr lang="ru-RU" sz="1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8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http://vdohnovenie.space/upload/iblock/6cb/6cb4e7e60d6b44ac2a92ce91b5489db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207" y="1790651"/>
            <a:ext cx="2707620" cy="2030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5875073" y="2505073"/>
            <a:ext cx="4991164" cy="3793933"/>
          </a:xfrm>
        </p:spPr>
        <p:txBody>
          <a:bodyPr>
            <a:normAutofit fontScale="55000" lnSpcReduction="20000"/>
          </a:bodyPr>
          <a:lstStyle/>
          <a:p>
            <a:r>
              <a:rPr lang="ru-RU" sz="2900" dirty="0">
                <a:latin typeface="Arial" panose="020B0604020202020204" pitchFamily="34" charset="0"/>
                <a:cs typeface="Arial" panose="020B0604020202020204" pitchFamily="34" charset="0"/>
              </a:rPr>
              <a:t>В каждом помещении детского сада должно быть место для движения. Дети двигаются постоянно и в движении развивают свое умение самостоятельно перемещаться в окружающем пространстве. Получая в ходе движения новый опыт, они развивают свое мышление.</a:t>
            </a:r>
          </a:p>
          <a:p>
            <a:r>
              <a:rPr lang="ru-RU" sz="2900" dirty="0">
                <a:latin typeface="Arial" panose="020B0604020202020204" pitchFamily="34" charset="0"/>
                <a:cs typeface="Arial" panose="020B0604020202020204" pitchFamily="34" charset="0"/>
              </a:rPr>
              <a:t>Они узнают, какие ощущения вызывает высота и глубина. Они учатся: «Какие мускулы я должен напрячь, чтобы взобраться по наклонной плоскости? Как передвигаться по деревянному полу, а как — по плетеному? Каково это — оказаться в высокой, большой комнате, как там звучат голоса, куда я могу пойти?»</a:t>
            </a:r>
          </a:p>
          <a:p>
            <a:r>
              <a:rPr lang="ru-RU" sz="2900" dirty="0">
                <a:latin typeface="Arial" panose="020B0604020202020204" pitchFamily="34" charset="0"/>
                <a:cs typeface="Arial" panose="020B0604020202020204" pitchFamily="34" charset="0"/>
              </a:rPr>
              <a:t>Чтобы дети смогли получить подобный опыт, окружающее пространство должно быть разделено на уровни, побуждающие к двигательной активности разного </a:t>
            </a:r>
            <a:r>
              <a:rPr lang="ru-RU" sz="2900" dirty="0" smtClean="0">
                <a:latin typeface="Arial" panose="020B0604020202020204" pitchFamily="34" charset="0"/>
                <a:cs typeface="Arial" panose="020B0604020202020204" pitchFamily="34" charset="0"/>
              </a:rPr>
              <a:t>рода</a:t>
            </a:r>
            <a:r>
              <a:rPr lang="en-US" sz="29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4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4"/>
          </p:nvPr>
        </p:nvSpPr>
        <p:spPr>
          <a:xfrm>
            <a:off x="6172200" y="3154679"/>
            <a:ext cx="3986784" cy="3034983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0861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>
            <a:off x="-2744394" y="5724498"/>
            <a:ext cx="1235634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896592"/>
            <a:ext cx="6172200" cy="4873625"/>
          </a:xfrm>
        </p:spPr>
        <p:txBody>
          <a:bodyPr>
            <a:normAutofit fontScale="55000" lnSpcReduction="20000"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 комнате группы с помощью карабинов можно прикрепить к балкам приспособления для развития двигательных навыков: кусок плотной ткани, мяч, диск, на который можно садиться. Таким же образом можно повесить гамак, чтобы он всего на несколько сантиметров не доставал до пола. В нем дети смогут качаться без риска упасть с большой высоты.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Если вы можете выделить для развития двигательных навыков отдельную комнату, предусмотрите возможность крепления к потолку соответствующих приспособлений и отведите место для их хранения.</a:t>
            </a:r>
          </a:p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При оборудовании комнаты постарайтесь оснастить ее так, чтобы дети могли попробовать и совершенствовать все десять видов движения, доступных человеку: ползание, бег, прыжки с высоты, прыжки на месте, балансирование, кувыркание, раскачивание из стороны в сторону, качание, лазание, кружение.</a:t>
            </a:r>
          </a:p>
          <a:p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74904" y="4498848"/>
            <a:ext cx="4808284" cy="1911096"/>
          </a:xfrm>
        </p:spPr>
        <p:txBody>
          <a:bodyPr>
            <a:normAutofit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Такие уровни облегчают детям задачу пробовать разные способы передвижения, постоянно совершенствовать их и осваивать новые.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Если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финансы не позволяют приобрести игровой комплекс, создайте уровни, используя мебель. Например, поставить стол так, чтобы дети залезали на него, спрыгивали и проползали под ним.</a:t>
            </a:r>
          </a:p>
          <a:p>
            <a:endParaRPr lang="ru-RU" dirty="0"/>
          </a:p>
        </p:txBody>
      </p:sp>
      <p:pic>
        <p:nvPicPr>
          <p:cNvPr id="2050" name="Picture 2" descr="http://vdohnovenie.space/upload/iblock/aa2/aa207aba59757c1add9acbc0266391f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1664208" y="896592"/>
            <a:ext cx="3169286" cy="2093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968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0976" y="457200"/>
            <a:ext cx="3821049" cy="384048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Спортивный центр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19764" y="256032"/>
            <a:ext cx="6172200" cy="6263639"/>
          </a:xfrm>
        </p:spPr>
        <p:txBody>
          <a:bodyPr>
            <a:noAutofit/>
          </a:bodyPr>
          <a:lstStyle/>
          <a:p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/>
              <a:t/>
            </a:r>
            <a:br>
              <a:rPr lang="ru-RU" sz="1200" dirty="0"/>
            </a:br>
            <a:endParaRPr lang="ru-RU" sz="12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7743" y="1618488"/>
            <a:ext cx="4534281" cy="4782312"/>
          </a:xfrm>
        </p:spPr>
        <p:txBody>
          <a:bodyPr/>
          <a:lstStyle/>
          <a:p>
            <a:r>
              <a:rPr lang="ru-RU" sz="2000" b="1" dirty="0" smtClean="0"/>
              <a:t>Содержание оборудования в спортивном центре:</a:t>
            </a:r>
          </a:p>
          <a:p>
            <a:r>
              <a:rPr lang="ru-RU" sz="2000" b="1" dirty="0"/>
              <a:t>К</a:t>
            </a:r>
            <a:r>
              <a:rPr lang="ru-RU" sz="2000" b="1" dirty="0" smtClean="0"/>
              <a:t>егли, </a:t>
            </a:r>
            <a:r>
              <a:rPr lang="ru-RU" sz="2000" b="1" dirty="0" err="1" smtClean="0"/>
              <a:t>кольцебросы</a:t>
            </a:r>
            <a:r>
              <a:rPr lang="ru-RU" sz="2000" b="1" dirty="0" smtClean="0"/>
              <a:t>, обручи, скакалки, мячи, городки, ортопедическая дорожка, </a:t>
            </a:r>
            <a:r>
              <a:rPr lang="ru-RU" sz="2000" b="1" dirty="0"/>
              <a:t>к</a:t>
            </a:r>
            <a:r>
              <a:rPr lang="ru-RU" sz="2000" b="1" dirty="0" smtClean="0"/>
              <a:t>омплект </a:t>
            </a:r>
            <a:r>
              <a:rPr lang="ru-RU" sz="2000" b="1" dirty="0"/>
              <a:t>элементов полосы </a:t>
            </a:r>
            <a:r>
              <a:rPr lang="ru-RU" sz="2000" b="1" dirty="0" smtClean="0"/>
              <a:t>препятствия</a:t>
            </a:r>
            <a:r>
              <a:rPr lang="ru-RU" sz="2000" dirty="0" smtClean="0"/>
              <a:t>, </a:t>
            </a:r>
            <a:r>
              <a:rPr lang="ru-RU" sz="2000" b="1" dirty="0"/>
              <a:t>ш</a:t>
            </a:r>
            <a:r>
              <a:rPr lang="ru-RU" sz="2000" b="1" dirty="0" smtClean="0"/>
              <a:t>ахматные наборы</a:t>
            </a:r>
            <a:r>
              <a:rPr lang="ru-RU" sz="2000" dirty="0" smtClean="0"/>
              <a:t>, </a:t>
            </a:r>
            <a:r>
              <a:rPr lang="ru-RU" sz="2000" b="1" dirty="0"/>
              <a:t>п</a:t>
            </a:r>
            <a:r>
              <a:rPr lang="ru-RU" sz="2000" b="1" dirty="0" smtClean="0"/>
              <a:t>алки </a:t>
            </a:r>
            <a:r>
              <a:rPr lang="ru-RU" sz="2000" b="1" dirty="0"/>
              <a:t>гимнастические</a:t>
            </a:r>
            <a:r>
              <a:rPr lang="ru-RU" sz="2000" dirty="0"/>
              <a:t> </a:t>
            </a:r>
            <a:r>
              <a:rPr lang="ru-RU" sz="2000" dirty="0" smtClean="0"/>
              <a:t>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5122" name="Picture 2" descr="http://dreempics.com/img/picture/Jul/12/526e3caf28ccfdf6478bf339d4173eb3/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7268" y="841248"/>
            <a:ext cx="3209395" cy="2407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30401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www.maam.ru/upload/blogs/detsad-23005-148718606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154" y="1016445"/>
            <a:ext cx="2376518" cy="1781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512064"/>
          </a:xfrm>
        </p:spPr>
        <p:txBody>
          <a:bodyPr>
            <a:normAutofit fontScale="90000"/>
          </a:bodyPr>
          <a:lstStyle/>
          <a:p>
            <a:r>
              <a:rPr lang="ru-RU" sz="20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Центр занимательной математики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72025" y="256033"/>
            <a:ext cx="7096887" cy="6263386"/>
          </a:xfrm>
        </p:spPr>
        <p:txBody>
          <a:bodyPr>
            <a:normAutofit fontScale="77500" lnSpcReduction="20000"/>
          </a:bodyPr>
          <a:lstStyle/>
          <a:p>
            <a:r>
              <a:rPr lang="ru-RU" sz="2300" b="1" dirty="0">
                <a:latin typeface="Arial" panose="020B0604020202020204" pitchFamily="34" charset="0"/>
                <a:cs typeface="Arial" panose="020B0604020202020204" pitchFamily="34" charset="0"/>
              </a:rPr>
              <a:t>Центр занимательной математики должен быть оснащён материалами и атрибутами, позволяющими детям в самостоятельной деятельности отрабатывать навыки, закреплять уже имеющиеся  знания,  открывать для себя новое в области математики через своеобразные детские виды деятельности: игровую, поисково-исследовательскую, конструктивную, речевую и т.д. </a:t>
            </a:r>
          </a:p>
          <a:p>
            <a:pPr lvl="0"/>
            <a:r>
              <a:rPr lang="ru-RU" sz="2300" dirty="0">
                <a:latin typeface="Arial" panose="020B0604020202020204" pitchFamily="34" charset="0"/>
                <a:cs typeface="Arial" panose="020B0604020202020204" pitchFamily="34" charset="0"/>
              </a:rPr>
              <a:t>Разнообразные игры на  развитие сенсорных чувств в соответствии с возрастом и развитием детей. Разнообразные игры на  формирование элементарных математических представлений по количеству и счету,  величине и форме предметов, ориентировке в пространстве и  времени.</a:t>
            </a:r>
          </a:p>
          <a:p>
            <a:pPr lvl="0"/>
            <a:r>
              <a:rPr lang="ru-RU" sz="2300" dirty="0">
                <a:latin typeface="Arial" panose="020B0604020202020204" pitchFamily="34" charset="0"/>
                <a:cs typeface="Arial" panose="020B0604020202020204" pitchFamily="34" charset="0"/>
              </a:rPr>
              <a:t>Разнообразный счетный, наглядный материал: плоскостные предметные картинки для счета; мелкие игрушки и предметы- матрешки, грибочки, рыбки и др.; счетные палочки; комплекты геометрических фигур разных размеров, разного цвета; природный материал для счета; комплекты цифр и т.д. </a:t>
            </a:r>
          </a:p>
          <a:p>
            <a:pPr lvl="0"/>
            <a:r>
              <a:rPr lang="ru-RU" sz="2300" dirty="0">
                <a:latin typeface="Arial" panose="020B0604020202020204" pitchFamily="34" charset="0"/>
                <a:cs typeface="Arial" panose="020B0604020202020204" pitchFamily="34" charset="0"/>
              </a:rPr>
              <a:t>Занимательный материал математического содержания: задачи-шутки, головоломки, ребусы, игр на нахождение сходства и различия  и др.; математические загадки,  считалки; </a:t>
            </a:r>
          </a:p>
          <a:p>
            <a:r>
              <a:rPr lang="ru-RU" sz="2300" dirty="0">
                <a:latin typeface="Arial" panose="020B0604020202020204" pitchFamily="34" charset="0"/>
                <a:cs typeface="Arial" panose="020B0604020202020204" pitchFamily="34" charset="0"/>
              </a:rPr>
              <a:t>Приборы-помощники: увеличительное стекло, песочные часы, магниты, мерные ложки, резиновые груши разного объема</a:t>
            </a:r>
          </a:p>
          <a:p>
            <a:endParaRPr lang="ru-RU" sz="2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9728" y="2898535"/>
            <a:ext cx="4662297" cy="3620883"/>
          </a:xfrm>
        </p:spPr>
        <p:txBody>
          <a:bodyPr>
            <a:normAutofit/>
          </a:bodyPr>
          <a:lstStyle/>
          <a:p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Для реализации образовательной области «Познавательное развитие» через процесс формирования элементарных математических представлений, в группах ДОУ организуются центры занимательной математики.</a:t>
            </a:r>
          </a:p>
          <a:p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При проектировании РППС по формированию элементарных математических представлений (ФЭМП) необходимо выделять следующие основные составляющие:</a:t>
            </a:r>
          </a:p>
          <a:p>
            <a:pPr lvl="0"/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пространство</a:t>
            </a:r>
          </a:p>
          <a:p>
            <a:pPr lvl="0"/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время</a:t>
            </a:r>
          </a:p>
          <a:p>
            <a:pPr lvl="0"/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предметное окружение</a:t>
            </a:r>
          </a:p>
          <a:p>
            <a:r>
              <a:rPr lang="ru-RU" sz="1200" b="1" dirty="0">
                <a:latin typeface="Arial" panose="020B0604020202020204" pitchFamily="34" charset="0"/>
                <a:cs typeface="Arial" panose="020B0604020202020204" pitchFamily="34" charset="0"/>
              </a:rPr>
              <a:t>Развивающая предметно-пространственная среда должна позволять организовать как совместную деятельность педагога с детьми, так и самостоятельную детскую деятельность, направленную на саморазвитие ребенка под наблюдением и при поддержке взрослого. </a:t>
            </a:r>
          </a:p>
          <a:p>
            <a:endParaRPr lang="ru-RU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256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</TotalTime>
  <Words>1699</Words>
  <Application>Microsoft Office PowerPoint</Application>
  <PresentationFormat>Широкоэкранный</PresentationFormat>
  <Paragraphs>95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Тема Office</vt:lpstr>
      <vt:lpstr>«Наполняемость центров активности и их возможности для развития самостоятельности и детской инициативы»</vt:lpstr>
      <vt:lpstr>В соответствии с ФГОС при построении предметно развивающей пространственной среды необходимо обратить  внимание на то, чтобы она: -была разнообразна по своему содержанию и насыщена тем многообразием игрового и демонстрационного материала, который обеспечивает выбор деятельности по интересам, позволяющий, ребёнку включится во взаимодействие со сверстниками, или действовать индивидуально; - развивающая среда стимулирует развитие поисково-познавательной деятельности; -содержание развивающей среды учитывает интересы детей, которые у всех разные: кто-то любит рисовать, а кто-то строить из строительного материала. В соответствии с этим, в  группах создают центры активности, позволяющие детям выбрать деятельность по интересам. Для того, чтобы избежать скученности детей в одном месте, группу можно разбить на некие микро-пространства, например, игровой центр , который оснащен необходимой мебелью для развертывания сюжетно- ролевых игр: «Магазин», « Больница», «Парикмахерская», «Семья», «Автопарк», оборудованные необходимой атрибутикой.  </vt:lpstr>
      <vt:lpstr> Ширмы, игровая мебель, детские стулья позволяют изменить пространство группы в зависимости от сюжета игры, т.е. предоставляют возможность проявлять инициативу. Весь материал в центрах расположен доступно, меняется в зависимости от темы недели, сезона, обеспечивает тем самым проявление у дошкольников любознательности.   Что бы донести до каждого ребенка что его ценят на ровне со всеми  нужно использовать формы работы , которые направлены на создание позитивного микроклимата в группе: «Уголок уединения» , «Уголок настроения», «Ковер мира». </vt:lpstr>
      <vt:lpstr>Предметно-пространственная среда </vt:lpstr>
      <vt:lpstr>Каким должно быть пространство для игры? </vt:lpstr>
      <vt:lpstr>Пространство для развития двигательных навыков </vt:lpstr>
      <vt:lpstr>Презентация PowerPoint</vt:lpstr>
      <vt:lpstr>Спортивный центр</vt:lpstr>
      <vt:lpstr>Центр занимательной математики</vt:lpstr>
      <vt:lpstr>Центр эксперементирования</vt:lpstr>
      <vt:lpstr>Центр речевого развития. Содержание речевых уголок в группах ДОУ</vt:lpstr>
      <vt:lpstr>                              Центр театрализованной деятельности</vt:lpstr>
      <vt:lpstr>Оснащение театральной зоны</vt:lpstr>
      <vt:lpstr>Музыкальный центр активности. Музыкальный уголок является неотъемлемой составляющей предметно-развивающей среды в группах детского сада. Он создается для проведения групповых и индивидуальных занятий, организации самостоятельной деятельности детей, углубление приобретенных знаний, формирование музыкальных умений и навыков, организации творческого музицирования дошкольников. Музыкальная предметно-развивающая среда в группах организуется по трем основным блокам:  восприятие музыки;  воспроизведение музыки;  музыкально-творческая деятельность.   В самостоятельной практике очень важно использовать слушание классической, народной музыки, песен из мультфильмов, музыкальных сказок, а также проводить музыкальную релаксацию, способствующую психическому расслаблению детей.   </vt:lpstr>
      <vt:lpstr>Уголок природы</vt:lpstr>
      <vt:lpstr>Центр конструирования</vt:lpstr>
      <vt:lpstr>Оснащение центра безопасности на примере старшей и подготовительной групп.</vt:lpstr>
      <vt:lpstr>Центр художественно-эстетического творчества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«Наполняемость центров активности и их возможности для развития самостоятельности и детской инициативы»</dc:title>
  <dc:creator>Пользователь</dc:creator>
  <cp:lastModifiedBy>Пользователь</cp:lastModifiedBy>
  <cp:revision>34</cp:revision>
  <dcterms:created xsi:type="dcterms:W3CDTF">2019-12-08T16:43:52Z</dcterms:created>
  <dcterms:modified xsi:type="dcterms:W3CDTF">2019-12-24T06:09:20Z</dcterms:modified>
</cp:coreProperties>
</file>