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60" r:id="rId4"/>
    <p:sldId id="261" r:id="rId5"/>
    <p:sldId id="258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-1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0070C0"/>
                </a:solidFill>
                <a:latin typeface="Monotype Corsiva" pitchFamily="66" charset="0"/>
              </a:rPr>
              <a:t>Народные промыслы</a:t>
            </a:r>
            <a:br>
              <a:rPr lang="ru-RU" sz="6600" b="1" dirty="0" smtClean="0">
                <a:solidFill>
                  <a:srgbClr val="0070C0"/>
                </a:solidFill>
                <a:latin typeface="Monotype Corsiva" pitchFamily="66" charset="0"/>
              </a:rPr>
            </a:br>
            <a:r>
              <a:rPr lang="ru-RU" sz="6600" b="1" dirty="0" smtClean="0">
                <a:solidFill>
                  <a:srgbClr val="0070C0"/>
                </a:solidFill>
                <a:latin typeface="Monotype Corsiva" pitchFamily="66" charset="0"/>
              </a:rPr>
              <a:t>городецкая роспись</a:t>
            </a:r>
            <a:endParaRPr lang="ru-RU" sz="66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51512" y="1700808"/>
            <a:ext cx="4392488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D4D2D3"/>
              </a:clrFrom>
              <a:clrTo>
                <a:srgbClr val="D4D2D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1772816"/>
            <a:ext cx="4432300" cy="4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509120"/>
            <a:ext cx="9144000" cy="24391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0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Расписывать начинают с маленького кружочка по ее краю, затем делают скобку внутри круга. По краю подмалевки рисуют </a:t>
            </a:r>
            <a:r>
              <a:rPr lang="ru-RU" sz="3050" b="1" dirty="0" err="1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скобки.Скобки</a:t>
            </a:r>
            <a:r>
              <a:rPr lang="ru-RU" sz="30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 по ее краю рисуют, начиная с центра, постепенно уменьшая их в размерах до </a:t>
            </a:r>
            <a:r>
              <a:rPr lang="ru-RU" sz="3050" b="1" dirty="0" err="1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сердцевинки</a:t>
            </a:r>
            <a:r>
              <a:rPr lang="ru-RU" sz="30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. Оживка выполняется белилами. </a:t>
            </a:r>
            <a:endParaRPr lang="ru-RU" sz="3050" dirty="0"/>
          </a:p>
        </p:txBody>
      </p:sp>
      <p:pic>
        <p:nvPicPr>
          <p:cNvPr id="69635" name="Picture 3" descr="C:\Users\Фрося Кулакова\Desktop\1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5737750" cy="3384376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solidFill>
                  <a:srgbClr val="C00000"/>
                </a:solidFill>
                <a:latin typeface="Gabriola" pitchFamily="82" charset="0"/>
                <a:ea typeface="+mj-ea"/>
                <a:cs typeface="+mj-cs"/>
              </a:rPr>
              <a:t>Купавка и бутон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abriola" pitchFamily="82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abriola" pitchFamily="82" charset="0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24128" y="1052737"/>
            <a:ext cx="3419872" cy="34163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Gabriola" pitchFamily="82" charset="0"/>
              </a:rPr>
              <a:t>Купавка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 — самый распространенный цветок в городецком орнаменте. Подмалевка по размеру большая. </a:t>
            </a:r>
            <a:endParaRPr lang="ru-RU" sz="3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797153"/>
            <a:ext cx="9144000" cy="224676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700" b="1" dirty="0" smtClean="0">
                <a:solidFill>
                  <a:srgbClr val="FF0000"/>
                </a:solidFill>
                <a:latin typeface="Gabriola" pitchFamily="82" charset="0"/>
              </a:rPr>
              <a:t>Розан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 отражает главные признаки цветка, т.е. имеет лепестки и ярко выраженный центр. Силуэт в форме круга. По размеру может быть больше купавки. Центр цветка рисуют в середине. Розан в росписи Городца окружен скобками — лепестками одного размера, цвет которых совпадает с цветом середины. Техника росписи скобок та же, что и у купавки.</a:t>
            </a:r>
            <a:endParaRPr lang="ru-RU" sz="2700" dirty="0"/>
          </a:p>
        </p:txBody>
      </p:sp>
      <p:pic>
        <p:nvPicPr>
          <p:cNvPr id="70658" name="Picture 2" descr="C:\Users\Фрося Кулакова\Desktop\0005-005-Gorodetskij-roz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9144000" cy="3816423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0" y="0"/>
            <a:ext cx="9144000" cy="105273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noProof="0" dirty="0" smtClean="0">
                <a:solidFill>
                  <a:srgbClr val="C00000"/>
                </a:solidFill>
                <a:latin typeface="Gabriola" pitchFamily="82" charset="0"/>
                <a:ea typeface="+mj-ea"/>
                <a:cs typeface="+mj-cs"/>
              </a:rPr>
              <a:t>Розан 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abriola" pitchFamily="82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abriola" pitchFamily="82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гп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5292080" cy="3585483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3573016"/>
            <a:ext cx="9144000" cy="32162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900" b="1" dirty="0" smtClean="0">
                <a:solidFill>
                  <a:srgbClr val="C00000"/>
                </a:solidFill>
                <a:latin typeface="Gabriola" pitchFamily="82" charset="0"/>
              </a:rPr>
              <a:t>Городецкая птица является символом семейного счастья. Птиц изображают в различных вариантах: это и гордый павлин, и насупленный индюк, и задиристый петух, и сказочная птица. Начинают писать их с плавной </a:t>
            </a:r>
            <a:r>
              <a:rPr lang="ru-RU" sz="2900" b="1" dirty="0" err="1" smtClean="0">
                <a:solidFill>
                  <a:srgbClr val="C00000"/>
                </a:solidFill>
                <a:latin typeface="Gabriola" pitchFamily="82" charset="0"/>
              </a:rPr>
              <a:t>линии.Чаще</a:t>
            </a:r>
            <a:r>
              <a:rPr lang="ru-RU" sz="2900" b="1" dirty="0" smtClean="0">
                <a:solidFill>
                  <a:srgbClr val="C00000"/>
                </a:solidFill>
                <a:latin typeface="Gabriola" pitchFamily="82" charset="0"/>
              </a:rPr>
              <a:t> всего туловище выполняют черным цветом, крыло закрашивают городецкой зеленой краской. Хвост пишут по-разному. Лучше всего это выполнить алым цветом. В другом случае прорисовывают каждое перышко хвоста в два цвета. </a:t>
            </a:r>
            <a:endParaRPr lang="ru-RU" sz="2900" dirty="0">
              <a:latin typeface="Gabriola" pitchFamily="82" charset="0"/>
            </a:endParaRPr>
          </a:p>
        </p:txBody>
      </p:sp>
      <p:pic>
        <p:nvPicPr>
          <p:cNvPr id="4" name="Рисунок 3" descr="гор.и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36827" y="0"/>
            <a:ext cx="3907173" cy="369879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1117716"/>
            <a:ext cx="4067944" cy="5740284"/>
          </a:xfrm>
          <a:prstGeom prst="rect">
            <a:avLst/>
          </a:prstGeom>
          <a:noFill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283968" y="1097319"/>
            <a:ext cx="4608512" cy="576068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latin typeface="Gabriola" pitchFamily="82" charset="0"/>
                <a:cs typeface="Aharoni" pitchFamily="2" charset="-79"/>
              </a:rPr>
              <a:t>Элементы городецкой росписи</a:t>
            </a:r>
            <a:endParaRPr lang="ru-RU" sz="6600" b="1" dirty="0"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гори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939215"/>
            <a:ext cx="7992888" cy="591878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 flipH="1">
            <a:off x="-1" y="0"/>
            <a:ext cx="9143999" cy="830997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4800" b="1" dirty="0" smtClean="0">
                <a:solidFill>
                  <a:srgbClr val="C00000"/>
                </a:solidFill>
                <a:latin typeface="Gabriola" pitchFamily="82" charset="0"/>
              </a:rPr>
              <a:t>Роспись закладки для книг</a:t>
            </a:r>
            <a:endParaRPr lang="ru-RU" sz="4800" dirty="0"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городецкая роспис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023871" y="-1023871"/>
            <a:ext cx="7096258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>
          <a:xfrm>
            <a:off x="0" y="0"/>
            <a:ext cx="9144000" cy="134076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2813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abriola" pitchFamily="82" charset="0"/>
                <a:ea typeface="+mj-ea"/>
                <a:cs typeface="Aharoni" pitchFamily="2" charset="-79"/>
              </a:rPr>
              <a:t>ГОРОДЕЦ</a:t>
            </a:r>
          </a:p>
        </p:txBody>
      </p:sp>
      <p:pic>
        <p:nvPicPr>
          <p:cNvPr id="5" name="Picture 5" descr="городецкая роспис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37563"/>
            <a:ext cx="6732240" cy="552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4251961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3" name="Прямоугольник 2"/>
          <p:cNvSpPr/>
          <p:nvPr/>
        </p:nvSpPr>
        <p:spPr>
          <a:xfrm>
            <a:off x="4211960" y="0"/>
            <a:ext cx="4932040" cy="69865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defTabSz="912813"/>
            <a:r>
              <a:rPr lang="ru-RU" sz="27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Есть на Волге город древний,</a:t>
            </a:r>
          </a:p>
          <a:p>
            <a:pPr algn="ctr" defTabSz="912813"/>
            <a:r>
              <a:rPr lang="ru-RU" sz="27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По названью – Городец.</a:t>
            </a:r>
          </a:p>
          <a:p>
            <a:pPr algn="ctr" defTabSz="912813"/>
            <a:r>
              <a:rPr lang="ru-RU" sz="27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Славиться по всей России</a:t>
            </a:r>
          </a:p>
          <a:p>
            <a:pPr algn="ctr" defTabSz="912813"/>
            <a:r>
              <a:rPr lang="ru-RU" sz="27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Своей росписью, творец.</a:t>
            </a:r>
          </a:p>
          <a:p>
            <a:pPr algn="ctr" defTabSz="912813"/>
            <a:r>
              <a:rPr lang="ru-RU" sz="27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Распускаются букеты,</a:t>
            </a:r>
          </a:p>
          <a:p>
            <a:pPr algn="ctr" defTabSz="912813"/>
            <a:r>
              <a:rPr lang="ru-RU" sz="27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Ярко красками горя,</a:t>
            </a:r>
          </a:p>
          <a:p>
            <a:pPr algn="ctr" defTabSz="912813"/>
            <a:r>
              <a:rPr lang="ru-RU" sz="27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Чудо – птицы там порхают,</a:t>
            </a:r>
          </a:p>
          <a:p>
            <a:pPr algn="ctr" defTabSz="912813"/>
            <a:r>
              <a:rPr lang="ru-RU" sz="27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Будто в сказку нас зовя.</a:t>
            </a:r>
          </a:p>
          <a:p>
            <a:pPr algn="ctr" defTabSz="912813"/>
            <a:r>
              <a:rPr lang="ru-RU" sz="27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Если взглянешь на дощечки,</a:t>
            </a:r>
          </a:p>
          <a:p>
            <a:pPr algn="ctr" defTabSz="912813"/>
            <a:r>
              <a:rPr lang="ru-RU" sz="27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Ты увидишь чудеса!</a:t>
            </a:r>
          </a:p>
          <a:p>
            <a:pPr algn="ctr" defTabSz="912813"/>
            <a:r>
              <a:rPr lang="ru-RU" sz="27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Городецкие узоры</a:t>
            </a:r>
          </a:p>
          <a:p>
            <a:pPr algn="ctr" defTabSz="912813"/>
            <a:r>
              <a:rPr lang="ru-RU" sz="27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Тонко вывела рука!</a:t>
            </a:r>
          </a:p>
          <a:p>
            <a:pPr algn="ctr" defTabSz="912813"/>
            <a:r>
              <a:rPr lang="ru-RU" sz="27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Городецкий конь бежит,</a:t>
            </a:r>
          </a:p>
          <a:p>
            <a:pPr algn="ctr" defTabSz="912813"/>
            <a:r>
              <a:rPr lang="ru-RU" sz="27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Вся земля под ним дрожит!</a:t>
            </a:r>
          </a:p>
          <a:p>
            <a:pPr algn="ctr" defTabSz="912813"/>
            <a:r>
              <a:rPr lang="ru-RU" sz="27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Птицы яркие летают,</a:t>
            </a:r>
          </a:p>
          <a:p>
            <a:pPr algn="ctr" defTabSz="912813"/>
            <a:r>
              <a:rPr lang="ru-RU" sz="27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И кувшинки расцветают!</a:t>
            </a:r>
            <a:endParaRPr lang="ru-RU" sz="2750" b="1" dirty="0">
              <a:solidFill>
                <a:schemeClr val="accent6">
                  <a:lumMod val="50000"/>
                </a:schemeClr>
              </a:solidFill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6" descr="гор.и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81265" y="0"/>
            <a:ext cx="5262735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3851920" cy="686341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ru-RU" sz="2750" b="1" dirty="0" smtClean="0">
              <a:solidFill>
                <a:schemeClr val="accent6">
                  <a:lumMod val="50000"/>
                </a:schemeClr>
              </a:solidFill>
              <a:latin typeface="Gabriola" pitchFamily="82" charset="0"/>
            </a:endParaRPr>
          </a:p>
          <a:p>
            <a:r>
              <a:rPr lang="ru-RU" sz="27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Роспись, которая ныне называется городецкой, родилась в Поволжье, в деревнях, расположенных на берегах чистой и светлой речки Узоры, в селениях Косково, </a:t>
            </a:r>
            <a:r>
              <a:rPr lang="ru-RU" sz="2750" b="1" dirty="0" err="1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Курцево</a:t>
            </a:r>
            <a:r>
              <a:rPr lang="ru-RU" sz="27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, Репино, Боярское и др.                       В XVIII в. здесь возникает центр производства прядильных донец и игрушек. Свои изделия крестьяне отвозили продавать на ярмарку в село Городец. Поэтому роспись, выполненная на этих изделиях, получила название Городецкая.</a:t>
            </a:r>
            <a:endParaRPr lang="ru-RU" sz="2750" dirty="0">
              <a:solidFill>
                <a:schemeClr val="accent6">
                  <a:lumMod val="50000"/>
                </a:schemeClr>
              </a:solidFill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0"/>
            <a:ext cx="9144000" cy="1143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Городецкий орнамент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abriola" pitchFamily="82" charset="0"/>
              <a:ea typeface="+mj-ea"/>
              <a:cs typeface="+mj-cs"/>
            </a:endParaRPr>
          </a:p>
        </p:txBody>
      </p:sp>
      <p:pic>
        <p:nvPicPr>
          <p:cNvPr id="3" name="Рисунок 2" descr="а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756902" y="1124744"/>
            <a:ext cx="3387098" cy="573325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1196752"/>
            <a:ext cx="5724128" cy="563231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В росписи значительное место занимает орнамент.</a:t>
            </a:r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Орнамент — это живописное или графическое украшение из сочетания геометрических, растительных или животных элементов. Основные элементы Городецкой росписи — это круги, скобки, точки, капли, дуги, штрихи, спирали. </a:t>
            </a:r>
          </a:p>
          <a:p>
            <a:endParaRPr lang="ru-RU" sz="3600" dirty="0">
              <a:solidFill>
                <a:schemeClr val="accent6">
                  <a:lumMod val="50000"/>
                </a:schemeClr>
              </a:solidFill>
              <a:latin typeface="Gabriola" pitchFamily="82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0"/>
            <a:ext cx="9144000" cy="1628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Техника исполнение Городецкого орнамента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solidFill>
                  <a:srgbClr val="C00000"/>
                </a:solidFill>
                <a:latin typeface="Gabriola" pitchFamily="82" charset="0"/>
                <a:ea typeface="+mj-ea"/>
                <a:cs typeface="+mj-cs"/>
              </a:rPr>
              <a:t>Первый этап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abriola" pitchFamily="82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abriola" pitchFamily="82" charset="0"/>
              <a:ea typeface="+mj-ea"/>
              <a:cs typeface="+mj-cs"/>
            </a:endParaRPr>
          </a:p>
        </p:txBody>
      </p:sp>
      <p:pic>
        <p:nvPicPr>
          <p:cNvPr id="665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28800"/>
            <a:ext cx="2843808" cy="235339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0" y="4005064"/>
            <a:ext cx="5148064" cy="2934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Главное при этом — научиться брать нужное количество краски на кисть. Если краски окажется мало, то подмалевка получится бледной, невыразительной; </a:t>
            </a:r>
            <a:endParaRPr lang="ru-RU" sz="3600" dirty="0"/>
          </a:p>
        </p:txBody>
      </p:sp>
      <p:pic>
        <p:nvPicPr>
          <p:cNvPr id="66564" name="Picture 4" descr="C:\Users\Фрося Кулакова\Desktop\Рисунок5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9893" y="1628800"/>
            <a:ext cx="4024107" cy="52292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843808" y="1628801"/>
            <a:ext cx="2232248" cy="236372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6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Первый — подмалевка, т.е. круговое движение кистью, нанесение одного цветового пятна. </a:t>
            </a:r>
            <a:endParaRPr lang="ru-RU" sz="246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0"/>
            <a:ext cx="9144000" cy="16288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Техника исполнение Городецкого орнамента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solidFill>
                  <a:srgbClr val="C00000"/>
                </a:solidFill>
                <a:latin typeface="Gabriola" pitchFamily="82" charset="0"/>
                <a:ea typeface="+mj-ea"/>
                <a:cs typeface="+mj-cs"/>
              </a:rPr>
              <a:t>Второй  этап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abriola" pitchFamily="82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abriola" pitchFamily="82" charset="0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44008" y="1700808"/>
            <a:ext cx="4499992" cy="351634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44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/>
            </a:r>
            <a:br>
              <a:rPr lang="ru-RU" sz="44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</a:br>
            <a:r>
              <a:rPr lang="ru-RU" sz="44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Второй этап — </a:t>
            </a:r>
            <a:r>
              <a:rPr lang="ru-RU" sz="4450" b="1" dirty="0" err="1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теневка</a:t>
            </a:r>
            <a:r>
              <a:rPr lang="ru-RU" sz="44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 (или оттенок), т.е. нанесение скобки. </a:t>
            </a:r>
          </a:p>
          <a:p>
            <a:pPr algn="ctr"/>
            <a:endParaRPr lang="ru-RU" sz="4450" dirty="0"/>
          </a:p>
        </p:txBody>
      </p:sp>
      <p:pic>
        <p:nvPicPr>
          <p:cNvPr id="67586" name="Picture 2" descr="C:\Users\Фрося Кулакова\Desktop\Рисунок5 - копия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4676823" cy="34563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157192"/>
            <a:ext cx="9144000" cy="190821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95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Чтобы правильно нарисовать скобку, вначале надо лишь слегка прикоснуться к бумаге кончиком кисти и провести тонкую линию; к середине сильно нажать на кисть, а завершить скобку опять тонкой линией. </a:t>
            </a:r>
            <a:endParaRPr lang="ru-RU" sz="295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0" y="0"/>
            <a:ext cx="9144000" cy="1628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abriola" pitchFamily="82" charset="0"/>
                <a:ea typeface="+mj-ea"/>
                <a:cs typeface="+mj-cs"/>
              </a:rPr>
              <a:t>Техника исполнение Городецкого орнамента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solidFill>
                  <a:srgbClr val="C00000"/>
                </a:solidFill>
                <a:latin typeface="Gabriola" pitchFamily="82" charset="0"/>
                <a:ea typeface="+mj-ea"/>
                <a:cs typeface="+mj-cs"/>
              </a:rPr>
              <a:t>Третий  этап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abriola" pitchFamily="82" charset="0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abriola" pitchFamily="82" charset="0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628801"/>
            <a:ext cx="6012160" cy="522919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1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/>
            </a:r>
            <a:br>
              <a:rPr lang="ru-RU" sz="21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</a:b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Третий этап — оживка (или </a:t>
            </a:r>
            <a:r>
              <a:rPr lang="ru-RU" sz="4400" b="1" dirty="0" err="1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разживка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</a:rPr>
              <a:t>), т.е. тонкая разделка орнаментальных форм белилами. Оживки всегда наносят на однотонные силуэты, что придает им некоторую объемность.</a:t>
            </a:r>
            <a:endParaRPr lang="ru-RU" sz="4400" dirty="0">
              <a:solidFill>
                <a:schemeClr val="accent6">
                  <a:lumMod val="50000"/>
                </a:schemeClr>
              </a:solidFill>
              <a:latin typeface="Gabriola" pitchFamily="82" charset="0"/>
            </a:endParaRPr>
          </a:p>
        </p:txBody>
      </p:sp>
      <p:pic>
        <p:nvPicPr>
          <p:cNvPr id="68610" name="Picture 2" descr="C:\Users\Фрося Кулакова\Desktop\Рисунок5 - копия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0584" y="1717449"/>
            <a:ext cx="3163416" cy="5140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1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23728" y="260648"/>
            <a:ext cx="4968551" cy="6363301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76200">
            <a:beve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  <p:sp>
        <p:nvSpPr>
          <p:cNvPr id="3" name="Прямоугольник 2"/>
          <p:cNvSpPr/>
          <p:nvPr/>
        </p:nvSpPr>
        <p:spPr>
          <a:xfrm>
            <a:off x="0" y="0"/>
            <a:ext cx="7956376" cy="423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150" dirty="0">
              <a:solidFill>
                <a:schemeClr val="accent6">
                  <a:lumMod val="50000"/>
                </a:schemeClr>
              </a:solidFill>
              <a:latin typeface="Gabriola" pitchFamily="82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481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Народные промыслы городецкая роспись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Народные промыслы городецкая роспись</dc:title>
  <dc:creator>Фрося Кулакова</dc:creator>
  <cp:lastModifiedBy>dell</cp:lastModifiedBy>
  <cp:revision>4</cp:revision>
  <dcterms:created xsi:type="dcterms:W3CDTF">2013-06-13T22:26:07Z</dcterms:created>
  <dcterms:modified xsi:type="dcterms:W3CDTF">2019-12-24T17:02:37Z</dcterms:modified>
</cp:coreProperties>
</file>