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8" r:id="rId1"/>
  </p:sldMasterIdLst>
  <p:notesMasterIdLst>
    <p:notesMasterId r:id="rId35"/>
  </p:notesMasterIdLst>
  <p:sldIdLst>
    <p:sldId id="348" r:id="rId2"/>
    <p:sldId id="408" r:id="rId3"/>
    <p:sldId id="440" r:id="rId4"/>
    <p:sldId id="409" r:id="rId5"/>
    <p:sldId id="425" r:id="rId6"/>
    <p:sldId id="359" r:id="rId7"/>
    <p:sldId id="426" r:id="rId8"/>
    <p:sldId id="428" r:id="rId9"/>
    <p:sldId id="439" r:id="rId10"/>
    <p:sldId id="429" r:id="rId11"/>
    <p:sldId id="414" r:id="rId12"/>
    <p:sldId id="452" r:id="rId13"/>
    <p:sldId id="453" r:id="rId14"/>
    <p:sldId id="367" r:id="rId15"/>
    <p:sldId id="432" r:id="rId16"/>
    <p:sldId id="369" r:id="rId17"/>
    <p:sldId id="448" r:id="rId18"/>
    <p:sldId id="449" r:id="rId19"/>
    <p:sldId id="450" r:id="rId20"/>
    <p:sldId id="451" r:id="rId21"/>
    <p:sldId id="379" r:id="rId22"/>
    <p:sldId id="382" r:id="rId23"/>
    <p:sldId id="398" r:id="rId24"/>
    <p:sldId id="443" r:id="rId25"/>
    <p:sldId id="442" r:id="rId26"/>
    <p:sldId id="383" r:id="rId27"/>
    <p:sldId id="433" r:id="rId28"/>
    <p:sldId id="446" r:id="rId29"/>
    <p:sldId id="447" r:id="rId30"/>
    <p:sldId id="384" r:id="rId31"/>
    <p:sldId id="388" r:id="rId32"/>
    <p:sldId id="389" r:id="rId33"/>
    <p:sldId id="435" r:id="rId34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8" charset="0"/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MS Gothic" pitchFamily="49" charset="-128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33"/>
    <a:srgbClr val="008000"/>
    <a:srgbClr val="000066"/>
    <a:srgbClr val="3366FF"/>
    <a:srgbClr val="A500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86" autoAdjust="0"/>
    <p:restoredTop sz="85408" autoAdjust="0"/>
  </p:normalViewPr>
  <p:slideViewPr>
    <p:cSldViewPr>
      <p:cViewPr varScale="1">
        <p:scale>
          <a:sx n="78" d="100"/>
          <a:sy n="78" d="100"/>
        </p:scale>
        <p:origin x="-177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443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444" name="AutoShape 3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445" name="AutoShape 4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446" name="AutoShap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447" name="AutoShape 6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448" name="AutoShap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altLang="ru-RU"/>
          </a:p>
        </p:txBody>
      </p:sp>
      <p:sp>
        <p:nvSpPr>
          <p:cNvPr id="61449" name="Rectangle 8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55700" y="933450"/>
            <a:ext cx="4341813" cy="335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6153" name="Rectangle 9"/>
          <p:cNvSpPr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595813" cy="3722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noProof="0" smtClean="0"/>
          </a:p>
        </p:txBody>
      </p:sp>
    </p:spTree>
    <p:extLst>
      <p:ext uri="{BB962C8B-B14F-4D97-AF65-F5344CB8AC3E}">
        <p14:creationId xmlns:p14="http://schemas.microsoft.com/office/powerpoint/2010/main" val="28746494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2200" y="933450"/>
            <a:ext cx="4468813" cy="33512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3187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3788" y="933450"/>
            <a:ext cx="4465637" cy="3351213"/>
          </a:xfrm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>
                <a:ea typeface="MS Gothic" charset="-128"/>
                <a:cs typeface="+mn-cs"/>
              </a:endParaRPr>
            </a:p>
          </p:txBody>
        </p:sp>
        <p:sp>
          <p:nvSpPr>
            <p:cNvPr id="7" name="Полилиния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DEBA84A-B4BF-4381-8959-1096EE9281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322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0323E-08D3-440E-B392-50EEB0288C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152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10537-BE59-40E5-B6F9-D3D5EBB467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257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75989-1EAC-425E-91F3-35D74B2BAA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9975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50F6AC-758F-4EC7-940D-10D26E33C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821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2369C-D39B-4BD1-9C9E-FFE969F5F5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585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70E85C6-4FC7-47D8-864D-BC1394332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0772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35A2B7-8CB1-4492-BFB8-A314253CB3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753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134DBA-E241-4EE1-B5D9-6C8B92007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342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7A04F9E-45C8-4D47-814E-AE22F080EA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7298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ea typeface="MS Gothic" charset="-128"/>
              <a:cs typeface="+mn-cs"/>
            </a:endParaRPr>
          </a:p>
        </p:txBody>
      </p:sp>
      <p:sp>
        <p:nvSpPr>
          <p:cNvPr id="6" name="Полилиния 1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173C6B6E-F4C1-4B30-95C5-2704C2AC8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056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>
              <a:ea typeface="MS Gothic" charset="-128"/>
              <a:cs typeface="+mn-cs"/>
            </a:endParaRPr>
          </a:p>
        </p:txBody>
      </p:sp>
      <p:sp>
        <p:nvSpPr>
          <p:cNvPr id="1027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screen">
              <a:alphaModFix amt="50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  <a:latin typeface="Arial" charset="0"/>
                <a:ea typeface="MS Gothic" charset="-128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  <a:latin typeface="Arial" charset="0"/>
                <a:ea typeface="MS Gothic" charset="-128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  <a:latin typeface="Arial" charset="0"/>
                <a:ea typeface="MS Gothic" charset="-128"/>
                <a:cs typeface="+mn-cs"/>
              </a:defRPr>
            </a:lvl1pPr>
            <a:extLst/>
          </a:lstStyle>
          <a:p>
            <a:pPr>
              <a:defRPr/>
            </a:pPr>
            <a:fld id="{EFC92DE4-6768-4CB3-84D9-93E31B0D92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3" r:id="rId1"/>
    <p:sldLayoutId id="2147484267" r:id="rId2"/>
    <p:sldLayoutId id="2147484274" r:id="rId3"/>
    <p:sldLayoutId id="2147484268" r:id="rId4"/>
    <p:sldLayoutId id="2147484275" r:id="rId5"/>
    <p:sldLayoutId id="2147484269" r:id="rId6"/>
    <p:sldLayoutId id="2147484270" r:id="rId7"/>
    <p:sldLayoutId id="2147484276" r:id="rId8"/>
    <p:sldLayoutId id="2147484277" r:id="rId9"/>
    <p:sldLayoutId id="2147484271" r:id="rId10"/>
    <p:sldLayoutId id="21474842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5"/>
          <p:cNvSpPr>
            <a:spLocks noChangeArrowheads="1"/>
          </p:cNvSpPr>
          <p:nvPr/>
        </p:nvSpPr>
        <p:spPr bwMode="auto">
          <a:xfrm>
            <a:off x="250825" y="260350"/>
            <a:ext cx="8497888" cy="1081088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2000">
                <a:latin typeface="Times New Roman" pitchFamily="18" charset="0"/>
              </a:rPr>
              <a:t>ААА</a:t>
            </a:r>
          </a:p>
        </p:txBody>
      </p:sp>
      <p:sp>
        <p:nvSpPr>
          <p:cNvPr id="205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</a:t>
            </a:r>
            <a:r>
              <a:rPr lang="ru-RU" b="0" dirty="0" err="1" smtClean="0">
                <a:solidFill>
                  <a:srgbClr val="C00000"/>
                </a:solidFill>
              </a:rPr>
              <a:t>Атюрьевский</a:t>
            </a:r>
            <a:r>
              <a:rPr lang="ru-RU" b="0" dirty="0" smtClean="0">
                <a:solidFill>
                  <a:srgbClr val="C00000"/>
                </a:solidFill>
              </a:rPr>
              <a:t> муниципальный район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386622" y="1497562"/>
            <a:ext cx="379854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MS Gothic" charset="-128"/>
                <a:cs typeface="+mn-cs"/>
              </a:rPr>
              <a:t>Портфолио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27786" y="2708920"/>
            <a:ext cx="5252015" cy="273921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chemeClr val="accent6"/>
                </a:soli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Шляпниковой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 smtClean="0">
                <a:ln w="0"/>
                <a:solidFill>
                  <a:schemeClr val="accent6"/>
                </a:soli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Галины Павловны</a:t>
            </a:r>
            <a:endParaRPr lang="en-US" sz="2400" b="1" cap="all" dirty="0">
              <a:ln w="0"/>
              <a:solidFill>
                <a:schemeClr val="accent6"/>
              </a:solidFill>
              <a:effectLst>
                <a:reflection blurRad="12700" stA="50000" endPos="50000" dist="5000" dir="5400000" sy="-100000" rotWithShape="0"/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cap="all" dirty="0">
              <a:ln w="0"/>
              <a:solidFill>
                <a:schemeClr val="accent6"/>
              </a:solidFill>
              <a:effectLst>
                <a:reflection blurRad="12700" stA="50000" endPos="50000" dist="5000" dir="5400000" sy="-100000" rotWithShape="0"/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учителя начальных классов</a:t>
            </a:r>
            <a:endParaRPr lang="en-US" sz="20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МБОУ «</a:t>
            </a:r>
            <a:r>
              <a:rPr lang="ru-RU" sz="2000" b="1" cap="all" dirty="0" err="1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Атюрьевская</a:t>
            </a:r>
            <a:r>
              <a:rPr lang="ru-RU" sz="2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средняя общеобразовательная школа №1» </a:t>
            </a:r>
            <a:r>
              <a:rPr lang="ru-RU" sz="2000" b="1" cap="all" dirty="0" err="1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Атюрьевского</a:t>
            </a:r>
            <a:r>
              <a:rPr lang="ru-RU" sz="2000" b="1" cap="all" dirty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муниципального района Республики Мордовия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844824"/>
            <a:ext cx="338437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C00000"/>
                </a:solidFill>
                <a:latin typeface="Trebuchet MS" pitchFamily="34" charset="0"/>
              </a:rPr>
              <a:t>Результаты участия обучающихся во Всероссийской предметной олимпиаде</a:t>
            </a:r>
            <a:r>
              <a:rPr lang="en-US" sz="2800" i="1" dirty="0" smtClean="0">
                <a:solidFill>
                  <a:srgbClr val="C00000"/>
                </a:solidFill>
                <a:latin typeface="Agency FB" pitchFamily="34" charset="0"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  <a:latin typeface="Trebuchet MS" pitchFamily="34" charset="0"/>
              </a:rPr>
              <a:t/>
            </a:r>
            <a:br>
              <a:rPr lang="ru-RU" sz="2800" i="1" dirty="0" smtClean="0">
                <a:solidFill>
                  <a:srgbClr val="C00000"/>
                </a:solidFill>
                <a:latin typeface="Trebuchet MS" pitchFamily="34" charset="0"/>
              </a:rPr>
            </a:br>
            <a:endParaRPr lang="ru-RU" sz="2800" i="1" dirty="0" smtClean="0">
              <a:solidFill>
                <a:srgbClr val="C00000"/>
              </a:solidFill>
              <a:latin typeface="Trebuchet MS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84755"/>
              </p:ext>
            </p:extLst>
          </p:nvPr>
        </p:nvGraphicFramePr>
        <p:xfrm>
          <a:off x="6284329" y="4365103"/>
          <a:ext cx="1137906" cy="1371600"/>
        </p:xfrm>
        <a:graphic>
          <a:graphicData uri="http://schemas.openxmlformats.org/drawingml/2006/table">
            <a:tbl>
              <a:tblPr firstRow="1" firstCol="1" bandRow="1"/>
              <a:tblGrid>
                <a:gridCol w="162558"/>
                <a:gridCol w="162558"/>
                <a:gridCol w="162558"/>
                <a:gridCol w="162558"/>
                <a:gridCol w="162558"/>
                <a:gridCol w="162558"/>
                <a:gridCol w="162558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79" marR="685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700808"/>
            <a:ext cx="3199920" cy="4525962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704644"/>
            <a:ext cx="2880320" cy="453650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5316" y="1704644"/>
            <a:ext cx="2998852" cy="45365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5"/>
          <p:cNvSpPr>
            <a:spLocks noChangeArrowheads="1"/>
          </p:cNvSpPr>
          <p:nvPr/>
        </p:nvSpPr>
        <p:spPr bwMode="auto">
          <a:xfrm>
            <a:off x="250825" y="404813"/>
            <a:ext cx="8497888" cy="1008062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179388" y="1481138"/>
            <a:ext cx="8507412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z="1800" b="1" smtClean="0"/>
          </a:p>
          <a:p>
            <a:pPr marL="0" indent="0" eaLnBrk="1" hangingPunct="1">
              <a:buFont typeface="Arial" charset="0"/>
              <a:buNone/>
            </a:pPr>
            <a:endParaRPr lang="ru-RU" sz="1800" b="1" smtClean="0"/>
          </a:p>
        </p:txBody>
      </p:sp>
      <p:sp>
        <p:nvSpPr>
          <p:cNvPr id="2560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i="1" dirty="0" smtClean="0">
                <a:solidFill>
                  <a:srgbClr val="A50021"/>
                </a:solidFill>
              </a:rPr>
              <a:t>Позитивные результаты внеурочной деятельности обучающихся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81721"/>
              </p:ext>
            </p:extLst>
          </p:nvPr>
        </p:nvGraphicFramePr>
        <p:xfrm>
          <a:off x="288224" y="1484784"/>
          <a:ext cx="8424863" cy="5150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40"/>
                <a:gridCol w="1296133"/>
                <a:gridCol w="3096317"/>
                <a:gridCol w="1403506"/>
                <a:gridCol w="1260767"/>
              </a:tblGrid>
              <a:tr h="7149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уровень 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Республиканский уровень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70867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Сургаева</a:t>
                      </a:r>
                      <a:r>
                        <a:rPr lang="ru-RU" dirty="0" smtClean="0"/>
                        <a:t> Дарья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Творческая работа</a:t>
                      </a:r>
                      <a:r>
                        <a:rPr lang="ru-RU" baseline="0" dirty="0" smtClean="0"/>
                        <a:t> «Светлая Пасха»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 место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731481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Сургаева</a:t>
                      </a:r>
                      <a:r>
                        <a:rPr lang="ru-RU" dirty="0" smtClean="0"/>
                        <a:t> </a:t>
                      </a:r>
                      <a:r>
                        <a:rPr lang="ru-RU" dirty="0" err="1" smtClean="0"/>
                        <a:t>Таися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Надина Оксана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2018г.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Выступление в </a:t>
                      </a:r>
                      <a:r>
                        <a:rPr lang="en-US" dirty="0" err="1" smtClean="0"/>
                        <a:t>XXll</a:t>
                      </a:r>
                      <a:r>
                        <a:rPr lang="ru-RU" baseline="0" dirty="0" smtClean="0"/>
                        <a:t> Республиканском фестивале народного творчества «</a:t>
                      </a:r>
                      <a:r>
                        <a:rPr lang="ru-RU" baseline="0" dirty="0" err="1" smtClean="0"/>
                        <a:t>Шумбрат</a:t>
                      </a:r>
                      <a:r>
                        <a:rPr lang="ru-RU" baseline="0" dirty="0" smtClean="0"/>
                        <a:t>, Мордовия!»- «</a:t>
                      </a:r>
                      <a:r>
                        <a:rPr lang="en-US" baseline="0" dirty="0" err="1" smtClean="0"/>
                        <a:t>Vivat</a:t>
                      </a:r>
                      <a:r>
                        <a:rPr lang="ru-RU" baseline="0" dirty="0" smtClean="0"/>
                        <a:t>, Чемпионат!»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69321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Полькина</a:t>
                      </a:r>
                      <a:r>
                        <a:rPr lang="ru-RU" dirty="0" smtClean="0"/>
                        <a:t> Людмила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2016г.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«Лучшая новогодняя игрушка»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693218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Лушкин</a:t>
                      </a:r>
                      <a:r>
                        <a:rPr lang="ru-RU" dirty="0" smtClean="0"/>
                        <a:t> Артём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«Полиция и дети» (декоративно-прикладное творчество)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 место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60605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Резков</a:t>
                      </a:r>
                      <a:r>
                        <a:rPr lang="ru-RU" dirty="0" smtClean="0"/>
                        <a:t> Николай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Творческая работа «Полиция глазами детей»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r>
                        <a:rPr lang="ru-RU" baseline="0" dirty="0" smtClean="0"/>
                        <a:t> место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5" marB="4570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5"/>
          <p:cNvSpPr>
            <a:spLocks noChangeArrowheads="1"/>
          </p:cNvSpPr>
          <p:nvPr/>
        </p:nvSpPr>
        <p:spPr bwMode="auto">
          <a:xfrm>
            <a:off x="250825" y="404813"/>
            <a:ext cx="8497888" cy="1008062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179388" y="1481138"/>
            <a:ext cx="8507412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z="1800" b="1" smtClean="0"/>
          </a:p>
          <a:p>
            <a:pPr marL="0" indent="0" eaLnBrk="1" hangingPunct="1">
              <a:buFont typeface="Arial" charset="0"/>
              <a:buNone/>
            </a:pPr>
            <a:endParaRPr lang="ru-RU" sz="1800" b="1" smtClean="0"/>
          </a:p>
        </p:txBody>
      </p:sp>
      <p:sp>
        <p:nvSpPr>
          <p:cNvPr id="2560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i="1" dirty="0" smtClean="0">
                <a:solidFill>
                  <a:srgbClr val="A50021"/>
                </a:solidFill>
              </a:rPr>
              <a:t>Позитивные результаты внеурочной деятельности обучающихся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492348"/>
              </p:ext>
            </p:extLst>
          </p:nvPr>
        </p:nvGraphicFramePr>
        <p:xfrm>
          <a:off x="288224" y="1484784"/>
          <a:ext cx="8424863" cy="55967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7472"/>
                <a:gridCol w="1116801"/>
                <a:gridCol w="3096317"/>
                <a:gridCol w="1331498"/>
                <a:gridCol w="1332775"/>
              </a:tblGrid>
              <a:tr h="7149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уровень 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Республиканский уровень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1158195">
                <a:tc>
                  <a:txBody>
                    <a:bodyPr/>
                    <a:lstStyle/>
                    <a:p>
                      <a:r>
                        <a:rPr lang="ru-RU" dirty="0" smtClean="0"/>
                        <a:t>Коновалова Людмила</a:t>
                      </a:r>
                    </a:p>
                    <a:p>
                      <a:r>
                        <a:rPr lang="ru-RU" dirty="0" err="1" smtClean="0"/>
                        <a:t>Полькина</a:t>
                      </a:r>
                      <a:r>
                        <a:rPr lang="ru-RU" dirty="0" smtClean="0"/>
                        <a:t> Мария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lll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Межрегиональная акция «Читаем книги Нины Павловой»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участие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участие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731481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Полькина</a:t>
                      </a:r>
                      <a:r>
                        <a:rPr lang="ru-RU" dirty="0" smtClean="0"/>
                        <a:t> Мария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Конкурс новогодней игрушки «Укрась новогоднюю ёлку»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693218">
                <a:tc>
                  <a:txBody>
                    <a:bodyPr/>
                    <a:lstStyle/>
                    <a:p>
                      <a:r>
                        <a:rPr lang="ru-RU" dirty="0" smtClean="0"/>
                        <a:t>Надина</a:t>
                      </a:r>
                      <a:r>
                        <a:rPr lang="ru-RU" baseline="0" dirty="0" smtClean="0"/>
                        <a:t> Наталья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«Конкурс поделок из вторичного сырья»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место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687569">
                <a:tc>
                  <a:txBody>
                    <a:bodyPr/>
                    <a:lstStyle/>
                    <a:p>
                      <a:r>
                        <a:rPr lang="ru-RU" dirty="0" smtClean="0"/>
                        <a:t>Надина Анна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«Конкурс поделок из вторичного сырья»</a:t>
                      </a:r>
                    </a:p>
                    <a:p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место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731481">
                <a:tc>
                  <a:txBody>
                    <a:bodyPr/>
                    <a:lstStyle/>
                    <a:p>
                      <a:r>
                        <a:rPr lang="ru-RU" dirty="0" smtClean="0"/>
                        <a:t>Леванов Владислав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2019г.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«Конкурс поделок из вторичного сырья»</a:t>
                      </a: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 место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60605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T="45705" marB="4570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3755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5"/>
          <p:cNvSpPr>
            <a:spLocks noChangeArrowheads="1"/>
          </p:cNvSpPr>
          <p:nvPr/>
        </p:nvSpPr>
        <p:spPr bwMode="auto">
          <a:xfrm>
            <a:off x="250825" y="404813"/>
            <a:ext cx="8497888" cy="1008062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179388" y="1481138"/>
            <a:ext cx="8507412" cy="452596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endParaRPr lang="ru-RU" sz="1800" b="1" smtClean="0"/>
          </a:p>
          <a:p>
            <a:pPr marL="0" indent="0" eaLnBrk="1" hangingPunct="1">
              <a:buFont typeface="Arial" charset="0"/>
              <a:buNone/>
            </a:pPr>
            <a:endParaRPr lang="ru-RU" sz="1800" b="1" smtClean="0"/>
          </a:p>
        </p:txBody>
      </p:sp>
      <p:sp>
        <p:nvSpPr>
          <p:cNvPr id="25604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000" i="1" dirty="0" smtClean="0">
                <a:solidFill>
                  <a:srgbClr val="A50021"/>
                </a:solidFill>
              </a:rPr>
              <a:t>Позитивные результаты внеурочной деятельности обучающихся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393418"/>
              </p:ext>
            </p:extLst>
          </p:nvPr>
        </p:nvGraphicFramePr>
        <p:xfrm>
          <a:off x="287337" y="1700808"/>
          <a:ext cx="8424863" cy="1920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1488"/>
                <a:gridCol w="972785"/>
                <a:gridCol w="3096317"/>
                <a:gridCol w="1403506"/>
                <a:gridCol w="1260767"/>
              </a:tblGrid>
              <a:tr h="7149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ФИО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год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конкурса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 уровень </a:t>
                      </a:r>
                    </a:p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  <a:tr h="797224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Резков</a:t>
                      </a:r>
                      <a:r>
                        <a:rPr lang="ru-RU" dirty="0" smtClean="0"/>
                        <a:t> Николай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2017г.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«Русский с Пушкиным» </a:t>
                      </a:r>
                      <a:r>
                        <a:rPr lang="en-US" dirty="0" err="1" smtClean="0"/>
                        <a:t>lll</a:t>
                      </a:r>
                      <a:r>
                        <a:rPr lang="en-US" dirty="0" smtClean="0"/>
                        <a:t> </a:t>
                      </a:r>
                      <a:r>
                        <a:rPr lang="ru-RU" dirty="0" smtClean="0"/>
                        <a:t>международная онлайн-олимпиада по русскому языку</a:t>
                      </a:r>
                      <a:endParaRPr lang="ru-RU" dirty="0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T="45705" marB="45705"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победитель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5" marB="45705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827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5"/>
          <p:cNvSpPr>
            <a:spLocks noChangeArrowheads="1"/>
          </p:cNvSpPr>
          <p:nvPr/>
        </p:nvSpPr>
        <p:spPr bwMode="auto">
          <a:xfrm>
            <a:off x="250825" y="115888"/>
            <a:ext cx="8497888" cy="1082675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21507" name="Rectangle 1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272463" cy="98107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dirty="0" smtClean="0">
                <a:solidFill>
                  <a:srgbClr val="A50021"/>
                </a:solidFill>
              </a:rPr>
              <a:t>Позитивные результаты внеурочной деятельности обучающихся по учебным предметам</a:t>
            </a:r>
            <a:endParaRPr lang="ru-RU" sz="2000" i="1" dirty="0" smtClean="0">
              <a:solidFill>
                <a:srgbClr val="A50021"/>
              </a:solidFill>
            </a:endParaRPr>
          </a:p>
        </p:txBody>
      </p:sp>
      <p:sp>
        <p:nvSpPr>
          <p:cNvPr id="24580" name="Rectangle 2"/>
          <p:cNvSpPr txBox="1">
            <a:spLocks noChangeArrowheads="1"/>
          </p:cNvSpPr>
          <p:nvPr/>
        </p:nvSpPr>
        <p:spPr bwMode="auto">
          <a:xfrm>
            <a:off x="215900" y="1331913"/>
            <a:ext cx="8532813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marL="365125"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eaLnBrk="1" hangingPunct="1"/>
            <a:endParaRPr lang="ru-RU" sz="200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spcAft>
                <a:spcPts val="300"/>
              </a:spcAft>
              <a:buClr>
                <a:srgbClr val="4E75A3"/>
              </a:buClr>
              <a:buSzPct val="130000"/>
              <a:buFont typeface="Georgia" pitchFamily="18" charset="0"/>
              <a:buNone/>
            </a:pPr>
            <a:endParaRPr lang="ru-RU" sz="2000" b="1" i="1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spcAft>
                <a:spcPts val="300"/>
              </a:spcAft>
              <a:buClr>
                <a:srgbClr val="4E75A3"/>
              </a:buClr>
              <a:buSzPct val="130000"/>
              <a:buFont typeface="Georgia" pitchFamily="18" charset="0"/>
              <a:buNone/>
            </a:pPr>
            <a:endParaRPr lang="ru-RU" sz="1600" b="1" i="1">
              <a:solidFill>
                <a:srgbClr val="B84700"/>
              </a:solidFill>
              <a:latin typeface="Times New Roman" pitchFamily="18" charset="0"/>
            </a:endParaRPr>
          </a:p>
          <a:p>
            <a:pPr lvl="1" eaLnBrk="1" hangingPunct="1">
              <a:lnSpc>
                <a:spcPct val="80000"/>
              </a:lnSpc>
              <a:spcBef>
                <a:spcPct val="20000"/>
              </a:spcBef>
              <a:spcAft>
                <a:spcPts val="300"/>
              </a:spcAft>
              <a:buClr>
                <a:srgbClr val="4E75A3"/>
              </a:buClr>
              <a:buSzPct val="130000"/>
              <a:buFont typeface="Georgia" pitchFamily="18" charset="0"/>
              <a:buNone/>
            </a:pPr>
            <a:endParaRPr lang="ru-RU" sz="1600" b="1" i="1">
              <a:solidFill>
                <a:srgbClr val="B84700"/>
              </a:solidFill>
              <a:latin typeface="Times New Roman" pitchFamily="18" charset="0"/>
            </a:endParaRPr>
          </a:p>
          <a:p>
            <a:pPr lvl="1" algn="ctr" eaLnBrk="1" hangingPunct="1">
              <a:lnSpc>
                <a:spcPct val="80000"/>
              </a:lnSpc>
              <a:spcBef>
                <a:spcPct val="20000"/>
              </a:spcBef>
              <a:spcAft>
                <a:spcPts val="300"/>
              </a:spcAft>
              <a:buClr>
                <a:srgbClr val="4E75A3"/>
              </a:buClr>
              <a:buSzPct val="130000"/>
              <a:buFont typeface="Georgia" pitchFamily="18" charset="0"/>
              <a:buNone/>
            </a:pPr>
            <a:endParaRPr lang="ru-RU" sz="1600" b="1" i="1">
              <a:solidFill>
                <a:srgbClr val="B84700"/>
              </a:solidFill>
              <a:latin typeface="Times New Roman" pitchFamily="18" charset="0"/>
            </a:endParaRPr>
          </a:p>
          <a:p>
            <a:pPr lvl="1" algn="ctr" eaLnBrk="1" hangingPunct="1">
              <a:lnSpc>
                <a:spcPct val="80000"/>
              </a:lnSpc>
              <a:spcBef>
                <a:spcPct val="20000"/>
              </a:spcBef>
              <a:spcAft>
                <a:spcPts val="300"/>
              </a:spcAft>
              <a:buClr>
                <a:srgbClr val="4E75A3"/>
              </a:buClr>
              <a:buSzPct val="130000"/>
              <a:buFont typeface="Georgia" pitchFamily="18" charset="0"/>
              <a:buNone/>
            </a:pPr>
            <a:endParaRPr lang="ru-RU" sz="1600" b="1" i="1">
              <a:solidFill>
                <a:srgbClr val="B84700"/>
              </a:solidFill>
              <a:latin typeface="Times New Roman" pitchFamily="18" charset="0"/>
            </a:endParaRPr>
          </a:p>
        </p:txBody>
      </p:sp>
      <p:sp>
        <p:nvSpPr>
          <p:cNvPr id="24581" name="Rectangle 23"/>
          <p:cNvSpPr>
            <a:spLocks noChangeArrowheads="1"/>
          </p:cNvSpPr>
          <p:nvPr/>
        </p:nvSpPr>
        <p:spPr bwMode="auto">
          <a:xfrm>
            <a:off x="250825" y="5140325"/>
            <a:ext cx="2381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defTabSz="914400" eaLnBrk="0" hangingPunct="0">
              <a:buClrTx/>
              <a:buSzTx/>
              <a:buFontTx/>
              <a:buNone/>
            </a:pPr>
            <a:r>
              <a:rPr lang="ru-RU">
                <a:solidFill>
                  <a:schemeClr val="tx1"/>
                </a:solidFill>
                <a:latin typeface="Calibri" pitchFamily="34" charset="0"/>
                <a:cs typeface="Times New Roman" pitchFamily="18" charset="0"/>
              </a:rPr>
              <a:t> </a:t>
            </a:r>
            <a:endParaRPr lang="ru-RU">
              <a:solidFill>
                <a:schemeClr val="tx1"/>
              </a:solidFill>
              <a:latin typeface="Calibri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2776"/>
            <a:ext cx="3169047" cy="46085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922463"/>
            <a:ext cx="2989535" cy="453087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2420888"/>
            <a:ext cx="2952328" cy="4469991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1628800"/>
            <a:ext cx="3199653" cy="4525962"/>
          </a:xfrm>
        </p:spPr>
      </p:pic>
      <p:sp>
        <p:nvSpPr>
          <p:cNvPr id="5" name="AutoShape 5"/>
          <p:cNvSpPr>
            <a:spLocks noGrp="1" noChangeArrowheads="1"/>
          </p:cNvSpPr>
          <p:nvPr>
            <p:ph type="title"/>
          </p:nvPr>
        </p:nvSpPr>
        <p:spPr bwMode="auto"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2400" i="1" dirty="0">
                <a:solidFill>
                  <a:srgbClr val="A50021"/>
                </a:solidFill>
              </a:rPr>
              <a:t>Позитивные результаты внеурочной деятельности обучающихся по учебным предметам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132856"/>
            <a:ext cx="3216238" cy="453650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2633556"/>
            <a:ext cx="3041967" cy="42484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5"/>
          <p:cNvSpPr>
            <a:spLocks noChangeArrowheads="1"/>
          </p:cNvSpPr>
          <p:nvPr/>
        </p:nvSpPr>
        <p:spPr bwMode="auto">
          <a:xfrm>
            <a:off x="250825" y="404813"/>
            <a:ext cx="8497888" cy="1008062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2355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smtClean="0">
                <a:solidFill>
                  <a:srgbClr val="A50021"/>
                </a:solidFill>
              </a:rPr>
              <a:t>Позитивные результаты внеурочной деятельности обучающихся по учебным предметам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26318"/>
            <a:ext cx="3199920" cy="4525962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328" y="1916831"/>
            <a:ext cx="3312369" cy="45365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9146" y="2420888"/>
            <a:ext cx="3163373" cy="43163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5"/>
          <p:cNvSpPr>
            <a:spLocks noChangeArrowheads="1"/>
          </p:cNvSpPr>
          <p:nvPr/>
        </p:nvSpPr>
        <p:spPr bwMode="auto">
          <a:xfrm>
            <a:off x="250825" y="404813"/>
            <a:ext cx="8497888" cy="1008062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2355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smtClean="0">
                <a:solidFill>
                  <a:srgbClr val="A50021"/>
                </a:solidFill>
              </a:rPr>
              <a:t>Позитивные результаты внеурочной деятельности обучающихся по учебным предметам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988840"/>
            <a:ext cx="3199920" cy="4525962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1582866"/>
            <a:ext cx="3037853" cy="4464496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3065" y="2314287"/>
            <a:ext cx="3096344" cy="4509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20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5"/>
          <p:cNvSpPr>
            <a:spLocks noChangeArrowheads="1"/>
          </p:cNvSpPr>
          <p:nvPr/>
        </p:nvSpPr>
        <p:spPr bwMode="auto">
          <a:xfrm>
            <a:off x="250825" y="404813"/>
            <a:ext cx="8497888" cy="1008062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2355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smtClean="0">
                <a:solidFill>
                  <a:srgbClr val="A50021"/>
                </a:solidFill>
              </a:rPr>
              <a:t>Позитивные результаты внеурочной деятельности обучающихся по учебным предметам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628800"/>
            <a:ext cx="3199920" cy="4525962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628800"/>
            <a:ext cx="309634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50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5"/>
          <p:cNvSpPr>
            <a:spLocks noChangeArrowheads="1"/>
          </p:cNvSpPr>
          <p:nvPr/>
        </p:nvSpPr>
        <p:spPr bwMode="auto">
          <a:xfrm>
            <a:off x="250825" y="404813"/>
            <a:ext cx="8497888" cy="1008062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2355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smtClean="0">
                <a:solidFill>
                  <a:srgbClr val="A50021"/>
                </a:solidFill>
              </a:rPr>
              <a:t>Позитивные результаты внеурочной деятельности обучающихся по учебным предметам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844824"/>
            <a:ext cx="3288092" cy="4525962"/>
          </a:xfrm>
        </p:spPr>
      </p:pic>
    </p:spTree>
    <p:extLst>
      <p:ext uri="{BB962C8B-B14F-4D97-AF65-F5344CB8AC3E}">
        <p14:creationId xmlns:p14="http://schemas.microsoft.com/office/powerpoint/2010/main" val="5880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57200" y="260350"/>
            <a:ext cx="8229600" cy="554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algn="ctr" eaLnBrk="1" hangingPunct="1">
              <a:buClrTx/>
              <a:buFontTx/>
              <a:buNone/>
            </a:pPr>
            <a:endParaRPr lang="ru-RU" sz="2400" b="1" i="1">
              <a:solidFill>
                <a:srgbClr val="FF0000"/>
              </a:solidFill>
            </a:endParaRPr>
          </a:p>
        </p:txBody>
      </p:sp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2555875" y="1412875"/>
            <a:ext cx="4103688" cy="474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819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9013" y="5589588"/>
            <a:ext cx="1336675" cy="104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8197" name="TextBox 5"/>
          <p:cNvSpPr txBox="1">
            <a:spLocks noChangeArrowheads="1"/>
          </p:cNvSpPr>
          <p:nvPr/>
        </p:nvSpPr>
        <p:spPr bwMode="auto">
          <a:xfrm>
            <a:off x="395288" y="0"/>
            <a:ext cx="8424862" cy="164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Шляпникова Галина Павловна</a:t>
            </a:r>
            <a:endParaRPr lang="ru-RU" dirty="0">
              <a:solidFill>
                <a:srgbClr val="C00000"/>
              </a:solidFill>
            </a:endParaRPr>
          </a:p>
          <a:p>
            <a:pPr algn="ctr"/>
            <a:r>
              <a:rPr lang="ru-RU" dirty="0">
                <a:solidFill>
                  <a:srgbClr val="C00000"/>
                </a:solidFill>
              </a:rPr>
              <a:t>учитель начальных классов</a:t>
            </a:r>
          </a:p>
          <a:p>
            <a:pPr algn="ctr"/>
            <a:r>
              <a:rPr lang="ru-RU" dirty="0">
                <a:solidFill>
                  <a:srgbClr val="C00000"/>
                </a:solidFill>
              </a:rPr>
              <a:t> МБОУ «</a:t>
            </a:r>
            <a:r>
              <a:rPr lang="ru-RU" dirty="0" err="1">
                <a:solidFill>
                  <a:srgbClr val="C00000"/>
                </a:solidFill>
              </a:rPr>
              <a:t>Атюрьевская</a:t>
            </a:r>
            <a:r>
              <a:rPr lang="ru-RU" dirty="0">
                <a:solidFill>
                  <a:srgbClr val="C00000"/>
                </a:solidFill>
              </a:rPr>
              <a:t> средняя общеобразовательная школа № 1»</a:t>
            </a:r>
          </a:p>
          <a:p>
            <a:pPr algn="ctr"/>
            <a:endParaRPr lang="ru-RU" sz="4800" dirty="0">
              <a:solidFill>
                <a:srgbClr val="C00000"/>
              </a:solidFill>
            </a:endParaRPr>
          </a:p>
        </p:txBody>
      </p:sp>
      <p:graphicFrame>
        <p:nvGraphicFramePr>
          <p:cNvPr id="3108" name="Group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6213873"/>
              </p:ext>
            </p:extLst>
          </p:nvPr>
        </p:nvGraphicFramePr>
        <p:xfrm>
          <a:off x="250825" y="1341438"/>
          <a:ext cx="8604250" cy="5497512"/>
        </p:xfrm>
        <a:graphic>
          <a:graphicData uri="http://schemas.openxmlformats.org/drawingml/2006/table">
            <a:tbl>
              <a:tblPr/>
              <a:tblGrid>
                <a:gridCol w="2714625"/>
                <a:gridCol w="5889625"/>
              </a:tblGrid>
              <a:tr h="335292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Дата рождения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04.10.1971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год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1440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Сведения об образовании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Средне-специальное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, в 19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90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 г. окончила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Зубово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- </a:t>
                      </a:r>
                      <a:r>
                        <a:rPr kumimoji="0" lang="ru-RU" sz="16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Полянское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 педагогическое училище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, по специальности «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Преподавание в начальных классах общеобразовательной школы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 » присвоена квалификация «учител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я начальных классов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», диплом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 ПТ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 №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005062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, выдан 3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0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.0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6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.19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90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</a:rPr>
                        <a:t> год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511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Должность по штатному расписанию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Учитель  начальных классов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62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Стаж по специальности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4 года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2162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Общий трудовой стаж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Arial" charset="0"/>
                        </a:rPr>
                        <a:t>29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лет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3034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Квалификационная категория 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Times New Roman" pitchFamily="18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Первая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Times New Roman" pitchFamily="18" charset="0"/>
                        </a:rPr>
                        <a:t>квалификационная категория по должности «воспитатель ГПД» 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(приказ №363 от 06.04.2015г.)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3926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Звание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endParaRPr kumimoji="0" 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SimSun" pitchFamily="2" charset="-122"/>
                        <a:cs typeface="Arial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85"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SimSun" pitchFamily="2" charset="-122"/>
                          <a:cs typeface="Arial" charset="0"/>
                        </a:rPr>
                        <a:t>Адрес сайт</a:t>
                      </a: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https://nsportal.ru/shlyapnikova-galina-pavlovna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MS Gothic" pitchFamily="49" charset="-128"/>
                        <a:cs typeface="Arial" charset="0"/>
                      </a:endParaRPr>
                    </a:p>
                  </a:txBody>
                  <a:tcPr marT="45711" marB="45711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 additive="repl"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 additive="repl">
                                        <p:cTn id="7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 additive="repl">
                                        <p:cTn id="8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 additive="repl">
                                        <p:cTn id="9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 additive="repl"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5"/>
          <p:cNvSpPr>
            <a:spLocks noChangeArrowheads="1"/>
          </p:cNvSpPr>
          <p:nvPr/>
        </p:nvSpPr>
        <p:spPr bwMode="auto">
          <a:xfrm>
            <a:off x="250825" y="404813"/>
            <a:ext cx="8497888" cy="1008062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ru-RU" sz="2000">
              <a:latin typeface="Times New Roman" pitchFamily="18" charset="0"/>
            </a:endParaRPr>
          </a:p>
        </p:txBody>
      </p:sp>
      <p:sp>
        <p:nvSpPr>
          <p:cNvPr id="23556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buFont typeface="Georgia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ru-RU" sz="2400" i="1" smtClean="0">
                <a:solidFill>
                  <a:srgbClr val="A50021"/>
                </a:solidFill>
              </a:rPr>
              <a:t>Позитивные результаты внеурочной деятельности обучающихся по учебным предметам</a:t>
            </a: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132856"/>
            <a:ext cx="3200198" cy="4536504"/>
          </a:xfrm>
          <a:prstGeom prst="rect">
            <a:avLst/>
          </a:prstGeom>
        </p:spPr>
      </p:pic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0528" y="1628800"/>
            <a:ext cx="3288092" cy="4525962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3000" y="2507150"/>
            <a:ext cx="3157821" cy="4374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04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Наличие публикаций</a:t>
            </a:r>
            <a:endParaRPr lang="ru-RU" sz="18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1916832"/>
            <a:ext cx="3199653" cy="452596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1" y="1916832"/>
            <a:ext cx="3168353" cy="4464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mtClean="0"/>
              <a:t> </a:t>
            </a:r>
          </a:p>
        </p:txBody>
      </p:sp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xfrm>
            <a:off x="611560" y="332656"/>
            <a:ext cx="8229600" cy="1143000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Выступления на заседаниях методических советов, научно-практических конференциях, педагогических чтениях, семинарах, секциях, форумах, радиопередачах.</a:t>
            </a:r>
            <a:endParaRPr lang="ru-RU" sz="1400" dirty="0" smtClea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744833"/>
              </p:ext>
            </p:extLst>
          </p:nvPr>
        </p:nvGraphicFramePr>
        <p:xfrm>
          <a:off x="539750" y="2060575"/>
          <a:ext cx="7920038" cy="350330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542532"/>
                <a:gridCol w="3001886"/>
                <a:gridCol w="2375620"/>
              </a:tblGrid>
              <a:tr h="279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Учебный </a:t>
                      </a:r>
                      <a:r>
                        <a:rPr lang="ru-RU" sz="1800" b="1" kern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 доклада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Место проведения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января 2019г.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«Контроль за учебно-познавательной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деятельностью учащихся в процессе организации самостоятельной работы школьников».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Заседание РМО учителей начальных классов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 августа 2019г.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«Личностно-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деятельностный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подход в обучении и воспитании, как важное условие формирования универсальных учебных действий».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Заседание РМО учителей начальных классов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744833"/>
              </p:ext>
            </p:extLst>
          </p:nvPr>
        </p:nvGraphicFramePr>
        <p:xfrm>
          <a:off x="539552" y="2060848"/>
          <a:ext cx="7920038" cy="3503301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2542532"/>
                <a:gridCol w="3001886"/>
                <a:gridCol w="2375620"/>
              </a:tblGrid>
              <a:tr h="279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Учебный </a:t>
                      </a:r>
                      <a:r>
                        <a:rPr lang="ru-RU" sz="1800" b="1" kern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год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 доклада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Место проведения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431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 января 2019г.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«Контроль за учебно-познавательной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деятельностью учащихся в процессе организации самостоятельной работы школьников».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Заседание РМО учителей начальных классов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26 августа 2019г.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«Личностно-</a:t>
                      </a:r>
                      <a:r>
                        <a:rPr lang="ru-RU" sz="16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деятельностный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подход в обучении и воспитании, как важное условие формирования универсальных учебных действий».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Заседание РМО учителей начальных классов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Выступления на заседаниях методических советов, научно-практических конференциях, педагогических чтениях, </a:t>
            </a:r>
            <a:r>
              <a:rPr lang="ru-RU" sz="20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семинарах, секциях, форумах</a:t>
            </a: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, радиопередачах.</a:t>
            </a:r>
            <a:endParaRPr lang="ru-RU" sz="20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916832"/>
            <a:ext cx="3199653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mtClean="0"/>
              <a:t> </a:t>
            </a:r>
          </a:p>
        </p:txBody>
      </p:sp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Выступления на заседаниях методических советов, научно-практических конференциях, педагогических чтениях</a:t>
            </a:r>
            <a:r>
              <a:rPr lang="ru-RU" sz="20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, семинарах, </a:t>
            </a:r>
            <a:r>
              <a:rPr lang="ru-RU" sz="2000" i="1" dirty="0" err="1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секциях,форумах</a:t>
            </a: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, радиопередачах.</a:t>
            </a:r>
            <a:endParaRPr lang="ru-RU" sz="2000" dirty="0" smtClea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230242"/>
              </p:ext>
            </p:extLst>
          </p:nvPr>
        </p:nvGraphicFramePr>
        <p:xfrm>
          <a:off x="539750" y="2060575"/>
          <a:ext cx="7920038" cy="3238508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647874"/>
                <a:gridCol w="4896544"/>
                <a:gridCol w="2375620"/>
              </a:tblGrid>
              <a:tr h="27908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№ п</a:t>
                      </a:r>
                      <a:r>
                        <a:rPr lang="en-US" sz="1800" b="1" kern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1800" b="1" kern="12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kern="12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Тема доклада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Дата</a:t>
                      </a:r>
                      <a:r>
                        <a:rPr lang="ru-RU" sz="1800" b="1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593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Конфликты в педагогическом общении и способы их преодоления</a:t>
                      </a:r>
                      <a:r>
                        <a:rPr lang="ru-RU" sz="16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31 марта 2016г</a:t>
                      </a:r>
                      <a:r>
                        <a:rPr lang="ru-RU" sz="16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4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«Формирование комфортного психологического климата в классе».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 марта 2017г.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691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«Профилактика</a:t>
                      </a:r>
                      <a:r>
                        <a:rPr lang="ru-RU" sz="1800" baseline="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и предупреждение асоциального поведения учащегося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».</a:t>
                      </a:r>
                      <a:endParaRPr lang="ru-RU" sz="16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 марта 2019г.</a:t>
                      </a:r>
                      <a:endParaRPr lang="ru-RU" sz="18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2064" marR="52064" marT="952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852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772816"/>
            <a:ext cx="3199653" cy="4525962"/>
          </a:xfrm>
        </p:spPr>
      </p:pic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Выступления на заседаниях методических советов, научно-практических конференциях, педагогических чтениях, </a:t>
            </a:r>
            <a:r>
              <a:rPr lang="ru-RU" sz="2000" i="1" dirty="0" err="1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семинарах,секциях</a:t>
            </a:r>
            <a:r>
              <a:rPr lang="ru-RU" sz="20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, форумах</a:t>
            </a: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, радиопередачах.</a:t>
            </a:r>
            <a:endParaRPr lang="ru-RU" sz="2000" dirty="0" smtClean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8678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П</a:t>
            </a:r>
            <a:r>
              <a:rPr lang="ru-RU" sz="24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роведение открытых уроков, мастер-классов, мероприятий</a:t>
            </a:r>
            <a:endParaRPr lang="ru-RU" sz="1800" dirty="0" smtClea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2" name="Объект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5262015"/>
              </p:ext>
            </p:extLst>
          </p:nvPr>
        </p:nvGraphicFramePr>
        <p:xfrm>
          <a:off x="827585" y="1916832"/>
          <a:ext cx="7406829" cy="2415151"/>
        </p:xfrm>
        <a:graphic>
          <a:graphicData uri="http://schemas.openxmlformats.org/drawingml/2006/table">
            <a:tbl>
              <a:tblPr/>
              <a:tblGrid>
                <a:gridCol w="720079"/>
                <a:gridCol w="1941712"/>
                <a:gridCol w="1258888"/>
                <a:gridCol w="1452562"/>
                <a:gridCol w="2033588"/>
              </a:tblGrid>
              <a:tr h="49770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п/п </a:t>
                      </a: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Форма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мероприятия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Дата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проведения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Уровень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мероприятия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Степень участия 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875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1</a:t>
                      </a: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открытый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урок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2019г.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Литературное чтение в 4 «а» классе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М.Зощенко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«Ёлка»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430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2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внеклассное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май 2019г.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школьный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«Прощание с начальной школой»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6510" marR="16510" marT="6984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4608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60350"/>
            <a:ext cx="8382000" cy="1225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13978" y="1916832"/>
            <a:ext cx="3290670" cy="45259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Общественная активность педагога</a:t>
            </a:r>
            <a:endParaRPr lang="ru-RU" sz="1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AutoShape 5"/>
          <p:cNvSpPr txBox="1">
            <a:spLocks noChangeArrowheads="1"/>
          </p:cNvSpPr>
          <p:nvPr/>
        </p:nvSpPr>
        <p:spPr>
          <a:xfrm>
            <a:off x="467544" y="260648"/>
            <a:ext cx="8229600" cy="1143000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Общественно-педагогическая активность педагога: участие в работе педагогических </a:t>
            </a:r>
            <a:r>
              <a:rPr lang="ru-RU" sz="2000" i="1" dirty="0" err="1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сообществ,комиссий</a:t>
            </a: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, жюри конкурсов</a:t>
            </a:r>
            <a:endParaRPr lang="ru-RU" sz="20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6680" y="2014711"/>
            <a:ext cx="3007488" cy="46085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4564" y="2014711"/>
            <a:ext cx="2909436" cy="4594311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001053"/>
            <a:ext cx="2915816" cy="460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04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Общественная активность педагога</a:t>
            </a:r>
            <a:endParaRPr lang="ru-RU" sz="1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" name="AutoShape 5"/>
          <p:cNvSpPr txBox="1">
            <a:spLocks noChangeArrowheads="1"/>
          </p:cNvSpPr>
          <p:nvPr/>
        </p:nvSpPr>
        <p:spPr>
          <a:xfrm>
            <a:off x="467544" y="260648"/>
            <a:ext cx="8229600" cy="1143000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Общественно-педагогическая активность педагога: участие в работе педагогических </a:t>
            </a:r>
            <a:r>
              <a:rPr lang="ru-RU" sz="2000" i="1" dirty="0" err="1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сообществ,комиссий</a:t>
            </a:r>
            <a:r>
              <a:rPr lang="ru-RU" sz="2000" i="1" dirty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, жюри конкурсов</a:t>
            </a:r>
            <a:endParaRPr lang="ru-RU" sz="20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987241"/>
            <a:ext cx="3189040" cy="460796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987241"/>
            <a:ext cx="320511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3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/>
          <p:cNvSpPr txBox="1">
            <a:spLocks noChangeArrowheads="1"/>
          </p:cNvSpPr>
          <p:nvPr/>
        </p:nvSpPr>
        <p:spPr>
          <a:xfrm>
            <a:off x="457200" y="228600"/>
            <a:ext cx="8229600" cy="1282154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ru-RU" sz="2000" i="1" smtClean="0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Стабильные положительные результаты освоения обучающимися образовательных программ по итогам мониторингов, проводимых организацией </a:t>
            </a:r>
            <a:endParaRPr lang="ru-RU" sz="1200" dirty="0" smtClean="0">
              <a:solidFill>
                <a:sysClr val="windowText" lastClr="0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5790771"/>
              </p:ext>
            </p:extLst>
          </p:nvPr>
        </p:nvGraphicFramePr>
        <p:xfrm>
          <a:off x="1115616" y="1379320"/>
          <a:ext cx="6840760" cy="2697752"/>
        </p:xfrm>
        <a:graphic>
          <a:graphicData uri="http://schemas.openxmlformats.org/drawingml/2006/table">
            <a:tbl>
              <a:tblPr/>
              <a:tblGrid>
                <a:gridCol w="1039488"/>
                <a:gridCol w="1647076"/>
                <a:gridCol w="1669925"/>
                <a:gridCol w="1256154"/>
                <a:gridCol w="1228117"/>
              </a:tblGrid>
              <a:tr h="1280432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811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обучающихся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Количество выполнивших работу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о  %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</a:t>
                      </a:r>
                      <a:r>
                        <a:rPr lang="en-US" dirty="0" smtClean="0"/>
                        <a:t>/</a:t>
                      </a:r>
                      <a:r>
                        <a:rPr lang="ru-RU" dirty="0" smtClean="0"/>
                        <a:t>о %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r>
                        <a:rPr lang="ru-RU" dirty="0" smtClean="0"/>
                        <a:t>3 а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76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96</a:t>
                      </a:r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8296">
                <a:tc gridSpan="5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710287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Общественно-педагогическая активность педагога: участие в работе педагогических </a:t>
            </a:r>
            <a:r>
              <a:rPr lang="ru-RU" sz="2200" i="1" dirty="0" err="1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сообществ,комиссий</a:t>
            </a:r>
            <a:r>
              <a:rPr lang="ru-RU" sz="22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, жюри конкурсов</a:t>
            </a:r>
            <a:endParaRPr lang="ru-RU" sz="18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2" y="1844824"/>
            <a:ext cx="3554724" cy="48519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89587" y="1824943"/>
            <a:ext cx="4343003" cy="54005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77863" indent="-677863" eaLnBrk="1" fontAlgn="auto" hangingPunct="1">
              <a:spcAft>
                <a:spcPts val="0"/>
              </a:spcAft>
              <a:buFont typeface="Times New Roman" pitchFamily="18" charset="0"/>
              <a:buChar char="•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/>
            </a:pP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Участие педагога в профессиональных конкурсах</a:t>
            </a:r>
            <a:endParaRPr lang="ru-RU" sz="18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52536" y="1871175"/>
            <a:ext cx="3312368" cy="482453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971949"/>
            <a:ext cx="3384376" cy="47525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44208" y="1907179"/>
            <a:ext cx="2880320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Участие педагога в профессиональных конкурсах</a:t>
            </a:r>
            <a:endParaRPr lang="ru-RU" sz="18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01614" y="2030115"/>
            <a:ext cx="3290670" cy="4525962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79" y="1916832"/>
            <a:ext cx="3456385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i="1" dirty="0" smtClean="0">
                <a:solidFill>
                  <a:srgbClr val="99284C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Награды и поощрения педагога</a:t>
            </a:r>
            <a:endParaRPr lang="ru-RU" sz="18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53251" name="Text Box 5"/>
          <p:cNvSpPr txBox="1">
            <a:spLocks noChangeArrowheads="1"/>
          </p:cNvSpPr>
          <p:nvPr/>
        </p:nvSpPr>
        <p:spPr bwMode="auto">
          <a:xfrm>
            <a:off x="1600200" y="2447925"/>
            <a:ext cx="40513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ru-RU">
              <a:solidFill>
                <a:srgbClr val="FFFFFF"/>
              </a:solidFill>
            </a:endParaRPr>
          </a:p>
        </p:txBody>
      </p:sp>
      <p:sp>
        <p:nvSpPr>
          <p:cNvPr id="53252" name="Text Box 6"/>
          <p:cNvSpPr txBox="1">
            <a:spLocks noChangeArrowheads="1"/>
          </p:cNvSpPr>
          <p:nvPr/>
        </p:nvSpPr>
        <p:spPr bwMode="auto">
          <a:xfrm>
            <a:off x="1095375" y="187325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ru-RU">
              <a:solidFill>
                <a:srgbClr val="FFFFFF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1556792"/>
            <a:ext cx="3600400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6"/>
          <p:cNvSpPr>
            <a:spLocks noGrp="1"/>
          </p:cNvSpPr>
          <p:nvPr>
            <p:ph idx="1"/>
          </p:nvPr>
        </p:nvSpPr>
        <p:spPr>
          <a:xfrm>
            <a:off x="1403350" y="3357563"/>
            <a:ext cx="6769100" cy="3024187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eaLnBrk="1" hangingPunct="1"/>
            <a:endParaRPr lang="ru-RU" smtClean="0"/>
          </a:p>
        </p:txBody>
      </p:sp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Стабильные положительные результаты освоения обучающимися образовательных программ по итогам мониторингов, проводимых организацией </a:t>
            </a:r>
            <a:endParaRPr lang="ru-RU" sz="12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0244" name="Rectangle 3"/>
          <p:cNvSpPr txBox="1">
            <a:spLocks noChangeArrowheads="1"/>
          </p:cNvSpPr>
          <p:nvPr/>
        </p:nvSpPr>
        <p:spPr bwMode="auto">
          <a:xfrm>
            <a:off x="684213" y="4508500"/>
            <a:ext cx="8004175" cy="141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algn="ctr" eaLnBrk="1" hangingPunct="1">
              <a:spcBef>
                <a:spcPct val="20000"/>
              </a:spcBef>
              <a:spcAft>
                <a:spcPts val="300"/>
              </a:spcAft>
              <a:buClr>
                <a:srgbClr val="4E75A3"/>
              </a:buClr>
              <a:buSzPct val="130000"/>
              <a:buFont typeface="Georgia" pitchFamily="18" charset="0"/>
              <a:buNone/>
            </a:pPr>
            <a:endParaRPr lang="ru-RU" sz="2400" b="1" i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10245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eaLnBrk="0" hangingPunct="0"/>
            <a:endParaRPr lang="ru-RU">
              <a:solidFill>
                <a:srgbClr val="FFFFFF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260088"/>
              </p:ext>
            </p:extLst>
          </p:nvPr>
        </p:nvGraphicFramePr>
        <p:xfrm>
          <a:off x="1115616" y="2241347"/>
          <a:ext cx="6768751" cy="2972797"/>
        </p:xfrm>
        <a:graphic>
          <a:graphicData uri="http://schemas.openxmlformats.org/drawingml/2006/table">
            <a:tbl>
              <a:tblPr/>
              <a:tblGrid>
                <a:gridCol w="1039488"/>
                <a:gridCol w="1647076"/>
                <a:gridCol w="1669925"/>
                <a:gridCol w="1256154"/>
                <a:gridCol w="1156108"/>
              </a:tblGrid>
              <a:tr h="1067027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Класс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Предмет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Учебный год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Результаты контрольных работ за первое полугодие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Результаты итоговых контрольных работ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4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</a:t>
                      </a: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о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8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математика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8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-201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9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 уч. год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80%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66%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4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русский язык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8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-201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9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 уч. год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76%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62%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1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4а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MS Gothic" pitchFamily="49" charset="-128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окружающий мир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2018-2019 уч. год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80%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66%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4а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литературное чтение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2018-2019 уч. год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84%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83%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AutoShape 5"/>
          <p:cNvSpPr txBox="1">
            <a:spLocks noChangeArrowheads="1"/>
          </p:cNvSpPr>
          <p:nvPr/>
        </p:nvSpPr>
        <p:spPr>
          <a:xfrm>
            <a:off x="457200" y="228600"/>
            <a:ext cx="8229600" cy="1282154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 vert="horz" rtlCol="0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lang="ru-RU" sz="2000" i="1" smtClean="0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Стабильные положительные результаты освоения обучающимися образовательных программ по итогам мониторингов, проводимых организацией </a:t>
            </a:r>
            <a:endParaRPr lang="ru-RU" sz="1200" dirty="0" smtClean="0">
              <a:solidFill>
                <a:sysClr val="windowText" lastClr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Стабильные положительные результаты освоения обучающимися образовательных программ по итогам мониторингов, проводимых организацией </a:t>
            </a:r>
            <a:endParaRPr lang="ru-RU" sz="1200" dirty="0" smtClean="0">
              <a:solidFill>
                <a:sysClr val="windowText" lastClr="00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700808"/>
            <a:ext cx="3290670" cy="481399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1700808"/>
            <a:ext cx="3312368" cy="47525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 smtClean="0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Положительные результаты </a:t>
            </a:r>
            <a:r>
              <a:rPr lang="ru-RU" sz="2000" i="1" dirty="0" err="1" smtClean="0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освения</a:t>
            </a:r>
            <a:r>
              <a:rPr lang="ru-RU" sz="2000" i="1" dirty="0" smtClean="0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 обучающимися образовательных программ по итогам внешнего мониторинга системы образования </a:t>
            </a:r>
            <a:endParaRPr lang="ru-RU" sz="12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2291" name="Rectangle 3"/>
          <p:cNvSpPr txBox="1">
            <a:spLocks noChangeArrowheads="1"/>
          </p:cNvSpPr>
          <p:nvPr/>
        </p:nvSpPr>
        <p:spPr bwMode="auto">
          <a:xfrm>
            <a:off x="468313" y="4005263"/>
            <a:ext cx="8004175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algn="ctr" eaLnBrk="1" hangingPunct="1">
              <a:spcBef>
                <a:spcPct val="20000"/>
              </a:spcBef>
              <a:spcAft>
                <a:spcPts val="300"/>
              </a:spcAft>
              <a:buClr>
                <a:srgbClr val="4E75A3"/>
              </a:buClr>
              <a:buSzPct val="130000"/>
              <a:buFont typeface="Georgia" pitchFamily="18" charset="0"/>
              <a:buNone/>
            </a:pPr>
            <a:endParaRPr lang="ru-RU" sz="2400" b="1" i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1229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2400" dirty="0" smtClean="0"/>
          </a:p>
          <a:p>
            <a:r>
              <a:rPr lang="ru-RU" sz="2400" dirty="0" smtClean="0"/>
              <a:t>Результаты ВПР в 4А классе за 201</a:t>
            </a:r>
            <a:r>
              <a:rPr lang="en-US" sz="2400" dirty="0" smtClean="0"/>
              <a:t>8</a:t>
            </a:r>
            <a:r>
              <a:rPr lang="ru-RU" sz="2400" dirty="0" smtClean="0"/>
              <a:t>-201</a:t>
            </a:r>
            <a:r>
              <a:rPr lang="en-US" sz="2400" dirty="0" smtClean="0"/>
              <a:t>9</a:t>
            </a:r>
            <a:r>
              <a:rPr lang="ru-RU" sz="2400" dirty="0" smtClean="0"/>
              <a:t> учебный год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785501"/>
              </p:ext>
            </p:extLst>
          </p:nvPr>
        </p:nvGraphicFramePr>
        <p:xfrm>
          <a:off x="323528" y="2585556"/>
          <a:ext cx="8568953" cy="1403351"/>
        </p:xfrm>
        <a:graphic>
          <a:graphicData uri="http://schemas.openxmlformats.org/drawingml/2006/table">
            <a:tbl>
              <a:tblPr firstRow="1" firstCol="1" bandRow="1"/>
              <a:tblGrid>
                <a:gridCol w="860721"/>
                <a:gridCol w="1261115"/>
                <a:gridCol w="979309"/>
                <a:gridCol w="1060918"/>
                <a:gridCol w="897700"/>
                <a:gridCol w="897700"/>
                <a:gridCol w="1305745"/>
                <a:gridCol w="1305745"/>
              </a:tblGrid>
              <a:tr h="35083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класс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учебный год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язык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математика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окружающий мир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08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r>
                        <a:rPr lang="en-US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r>
                        <a:rPr lang="en-US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r>
                        <a:rPr lang="en-US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r>
                        <a:rPr lang="en-US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</a:t>
                      </a:r>
                      <a:r>
                        <a:rPr lang="en-US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у</a:t>
                      </a:r>
                      <a:r>
                        <a:rPr lang="en-US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/</a:t>
                      </a: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4А</a:t>
                      </a: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2018-201</a:t>
                      </a:r>
                      <a:r>
                        <a:rPr lang="en-US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62%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92%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66%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100%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66%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100%</a:t>
                      </a:r>
                      <a:endParaRPr lang="ru-RU" sz="2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4" marR="685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282154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rm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i="1" dirty="0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Положительные результаты </a:t>
            </a:r>
            <a:r>
              <a:rPr lang="ru-RU" sz="2000" i="1" dirty="0" err="1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освения</a:t>
            </a:r>
            <a:r>
              <a:rPr lang="ru-RU" sz="2000" i="1" dirty="0">
                <a:solidFill>
                  <a:srgbClr val="B80047"/>
                </a:solidFill>
                <a:effectLst>
                  <a:reflection blurRad="6350" stA="55000" endA="300" endPos="45500" dir="5400000" sy="-100000" algn="bl" rotWithShape="0"/>
                </a:effectLst>
                <a:latin typeface="Trebuchet MS"/>
              </a:rPr>
              <a:t> обучающимися образовательных программ по итогам внешнего мониторинга системы образования </a:t>
            </a:r>
            <a:endParaRPr lang="ru-RU" sz="2000" dirty="0" smtClean="0">
              <a:solidFill>
                <a:sysClr val="windowText" lastClr="000000"/>
              </a:solidFill>
            </a:endParaRPr>
          </a:p>
        </p:txBody>
      </p:sp>
      <p:sp>
        <p:nvSpPr>
          <p:cNvPr id="13315" name="Rectangle 3"/>
          <p:cNvSpPr txBox="1">
            <a:spLocks noChangeArrowheads="1"/>
          </p:cNvSpPr>
          <p:nvPr/>
        </p:nvSpPr>
        <p:spPr bwMode="auto">
          <a:xfrm>
            <a:off x="468313" y="4005263"/>
            <a:ext cx="8004175" cy="14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1pPr>
            <a:lvl2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2pPr>
            <a:lvl3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3pPr>
            <a:lvl4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4pPr>
            <a:lvl5pPr eaLnBrk="0" hangingPunct="0"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77863" algn="l"/>
                <a:tab pos="782638" algn="l"/>
                <a:tab pos="1231900" algn="l"/>
                <a:tab pos="1681163" algn="l"/>
                <a:tab pos="2130425" algn="l"/>
                <a:tab pos="2579688" algn="l"/>
                <a:tab pos="3028950" algn="l"/>
                <a:tab pos="3478213" algn="l"/>
                <a:tab pos="3927475" algn="l"/>
                <a:tab pos="4376738" algn="l"/>
                <a:tab pos="4826000" algn="l"/>
                <a:tab pos="5275263" algn="l"/>
                <a:tab pos="5724525" algn="l"/>
                <a:tab pos="6173788" algn="l"/>
                <a:tab pos="6623050" algn="l"/>
                <a:tab pos="7072313" algn="l"/>
                <a:tab pos="7521575" algn="l"/>
                <a:tab pos="7970838" algn="l"/>
                <a:tab pos="8420100" algn="l"/>
                <a:tab pos="8869363" algn="l"/>
                <a:tab pos="9318625" algn="l"/>
              </a:tabLst>
              <a:defRPr>
                <a:solidFill>
                  <a:schemeClr val="bg1"/>
                </a:solidFill>
                <a:latin typeface="Arial" charset="0"/>
                <a:ea typeface="MS Gothic" pitchFamily="49" charset="-128"/>
              </a:defRPr>
            </a:lvl9pPr>
          </a:lstStyle>
          <a:p>
            <a:pPr algn="ctr" eaLnBrk="1" hangingPunct="1">
              <a:spcBef>
                <a:spcPct val="20000"/>
              </a:spcBef>
              <a:spcAft>
                <a:spcPts val="300"/>
              </a:spcAft>
              <a:buClr>
                <a:srgbClr val="4E75A3"/>
              </a:buClr>
              <a:buSzPct val="130000"/>
              <a:buFont typeface="Georgia" pitchFamily="18" charset="0"/>
              <a:buNone/>
            </a:pPr>
            <a:endParaRPr lang="ru-RU" sz="2400" b="1" i="1">
              <a:solidFill>
                <a:srgbClr val="C00000"/>
              </a:solidFill>
              <a:latin typeface="Times New Roman" pitchFamily="18" charset="0"/>
            </a:endParaRPr>
          </a:p>
        </p:txBody>
      </p:sp>
      <p:sp>
        <p:nvSpPr>
          <p:cNvPr id="13316" name="Объект 1"/>
          <p:cNvSpPr>
            <a:spLocks noGrp="1"/>
          </p:cNvSpPr>
          <p:nvPr>
            <p:ph idx="1"/>
          </p:nvPr>
        </p:nvSpPr>
        <p:spPr>
          <a:xfrm>
            <a:off x="468313" y="1916832"/>
            <a:ext cx="8229600" cy="4525962"/>
          </a:xfrm>
        </p:spPr>
        <p:txBody>
          <a:bodyPr/>
          <a:lstStyle/>
          <a:p>
            <a:endParaRPr lang="ru-RU" dirty="0"/>
          </a:p>
          <a:p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700808"/>
            <a:ext cx="3744416" cy="48965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AutoShape 5"/>
          <p:cNvSpPr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i="1" dirty="0" smtClean="0">
                <a:solidFill>
                  <a:srgbClr val="C00000"/>
                </a:solidFill>
                <a:latin typeface="Trebuchet MS" pitchFamily="34" charset="0"/>
              </a:rPr>
              <a:t>Результаты участия обучающихся во Всероссийской предметной олимпиаде</a:t>
            </a:r>
            <a:r>
              <a:rPr lang="en-US" sz="2800" i="1" dirty="0" smtClean="0">
                <a:solidFill>
                  <a:srgbClr val="C00000"/>
                </a:solidFill>
                <a:latin typeface="Agency FB" pitchFamily="34" charset="0"/>
              </a:rPr>
              <a:t> </a:t>
            </a:r>
            <a:r>
              <a:rPr lang="ru-RU" sz="2800" i="1" dirty="0" smtClean="0">
                <a:solidFill>
                  <a:srgbClr val="C00000"/>
                </a:solidFill>
                <a:latin typeface="Trebuchet MS" pitchFamily="34" charset="0"/>
              </a:rPr>
              <a:t/>
            </a:r>
            <a:br>
              <a:rPr lang="ru-RU" sz="2800" i="1" dirty="0" smtClean="0">
                <a:solidFill>
                  <a:srgbClr val="C00000"/>
                </a:solidFill>
                <a:latin typeface="Trebuchet MS" pitchFamily="34" charset="0"/>
              </a:rPr>
            </a:br>
            <a:endParaRPr lang="ru-RU" sz="2800" i="1" dirty="0" smtClean="0">
              <a:solidFill>
                <a:srgbClr val="C00000"/>
              </a:solidFill>
              <a:latin typeface="Trebuchet MS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310823"/>
              </p:ext>
            </p:extLst>
          </p:nvPr>
        </p:nvGraphicFramePr>
        <p:xfrm>
          <a:off x="467544" y="2924944"/>
          <a:ext cx="8208911" cy="2453640"/>
        </p:xfrm>
        <a:graphic>
          <a:graphicData uri="http://schemas.openxmlformats.org/drawingml/2006/table">
            <a:tbl>
              <a:tblPr firstRow="1" firstCol="1" bandRow="1"/>
              <a:tblGrid>
                <a:gridCol w="648071"/>
                <a:gridCol w="1800035"/>
                <a:gridCol w="1656349"/>
                <a:gridCol w="936104"/>
                <a:gridCol w="1512168"/>
                <a:gridCol w="1656184"/>
              </a:tblGrid>
              <a:tr h="4320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№п</a:t>
                      </a:r>
                      <a:r>
                        <a:rPr lang="en-US" sz="1400" dirty="0">
                          <a:effectLst/>
                        </a:rPr>
                        <a:t>/</a:t>
                      </a:r>
                      <a:r>
                        <a:rPr lang="ru-RU" sz="1400" dirty="0" smtClean="0">
                          <a:effectLst/>
                        </a:rPr>
                        <a:t>п</a:t>
                      </a:r>
                      <a:endParaRPr lang="ru-RU" sz="14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ФИО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предмет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класс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endParaRPr lang="ru-RU" sz="1400" dirty="0" smtClean="0"/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рейтинг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Статус (победитель, призер)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603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Коновалова Людмила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мокшанский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язык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призер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2.</a:t>
                      </a: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Канина Мария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мокшанский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язык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победитель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Полькина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Мария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русский язык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муниципальный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призер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75" marR="68575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6" name="AutoShape 5"/>
          <p:cNvSpPr txBox="1">
            <a:spLocks noChangeArrowheads="1"/>
          </p:cNvSpPr>
          <p:nvPr/>
        </p:nvSpPr>
        <p:spPr>
          <a:xfrm>
            <a:off x="467544" y="260648"/>
            <a:ext cx="8229600" cy="1143000"/>
          </a:xfrm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 vert="horz" rtlCol="0" anchor="ctr">
            <a:normAutofit fontScale="900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defTabSz="914400" eaLnBrk="1" fontAlgn="auto" hangingPunct="1">
              <a:spcAft>
                <a:spcPts val="0"/>
              </a:spcAft>
              <a:buClrTx/>
              <a:buSzTx/>
              <a:buFontTx/>
              <a:defRPr/>
            </a:pPr>
            <a:r>
              <a:rPr lang="ru-RU" sz="2800" i="1" smtClean="0">
                <a:solidFill>
                  <a:srgbClr val="C00000"/>
                </a:solidFill>
                <a:latin typeface="Trebuchet MS" pitchFamily="34" charset="0"/>
              </a:rPr>
              <a:t>Результаты участия обучающихся во Всероссийской предметной олимпиаде</a:t>
            </a:r>
            <a:r>
              <a:rPr lang="en-US" sz="2800" i="1" smtClean="0">
                <a:solidFill>
                  <a:srgbClr val="C00000"/>
                </a:solidFill>
                <a:latin typeface="Agency FB" pitchFamily="34" charset="0"/>
              </a:rPr>
              <a:t> </a:t>
            </a:r>
            <a:r>
              <a:rPr lang="ru-RU" sz="2800" i="1" smtClean="0">
                <a:solidFill>
                  <a:srgbClr val="C00000"/>
                </a:solidFill>
                <a:latin typeface="Trebuchet MS" pitchFamily="34" charset="0"/>
              </a:rPr>
              <a:t/>
            </a:r>
            <a:br>
              <a:rPr lang="ru-RU" sz="2800" i="1" smtClean="0">
                <a:solidFill>
                  <a:srgbClr val="C00000"/>
                </a:solidFill>
                <a:latin typeface="Trebuchet MS" pitchFamily="34" charset="0"/>
              </a:rPr>
            </a:br>
            <a:endParaRPr lang="ru-RU" sz="2800" i="1" dirty="0" smtClean="0">
              <a:solidFill>
                <a:srgbClr val="C00000"/>
              </a:solidFill>
              <a:latin typeface="Trebuchet MS" pitchFamily="34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2008939"/>
              </p:ext>
            </p:extLst>
          </p:nvPr>
        </p:nvGraphicFramePr>
        <p:xfrm>
          <a:off x="7092280" y="4077072"/>
          <a:ext cx="216024" cy="36576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216024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1700808"/>
            <a:ext cx="3578702" cy="4968552"/>
          </a:xfrm>
        </p:spPr>
      </p:pic>
      <p:sp>
        <p:nvSpPr>
          <p:cNvPr id="4" name="AutoShape 5"/>
          <p:cNvSpPr txBox="1">
            <a:spLocks noGrp="1" noChangeArrowheads="1"/>
          </p:cNvSpPr>
          <p:nvPr>
            <p:ph type="title"/>
          </p:nvPr>
        </p:nvSpPr>
        <p:spPr>
          <a:prstGeom prst="wedgeRectCallout">
            <a:avLst>
              <a:gd name="adj1" fmla="val -12060"/>
              <a:gd name="adj2" fmla="val -44579"/>
            </a:avLst>
          </a:prstGeom>
          <a:gradFill rotWithShape="1">
            <a:gsLst>
              <a:gs pos="0">
                <a:srgbClr val="FFCC66"/>
              </a:gs>
              <a:gs pos="50000">
                <a:srgbClr val="FFFFCC"/>
              </a:gs>
              <a:gs pos="100000">
                <a:srgbClr val="FFCC66"/>
              </a:gs>
            </a:gsLst>
            <a:lin ang="2700000" scaled="1"/>
          </a:gradFill>
          <a:ln w="76200" cmpd="tri">
            <a:solidFill>
              <a:srgbClr val="663300"/>
            </a:solidFill>
          </a:ln>
        </p:spPr>
        <p:txBody>
          <a:bodyPr vert="horz" rtlCol="0" anchor="ctr">
            <a:normAutofit fontScale="9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Franklin Gothic Medium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100" b="1">
                <a:solidFill>
                  <a:schemeClr val="tx2"/>
                </a:solidFill>
                <a:latin typeface="Lucida Sans Unicode" pitchFamily="34" charset="0"/>
              </a:defRPr>
            </a:lvl9pPr>
            <a:extLst/>
          </a:lstStyle>
          <a:p>
            <a:pPr algn="ctr" defTabSz="914400" eaLnBrk="1" fontAlgn="auto" hangingPunct="1">
              <a:spcAft>
                <a:spcPts val="0"/>
              </a:spcAft>
              <a:buClrTx/>
              <a:buSzTx/>
              <a:buFontTx/>
              <a:defRPr/>
            </a:pPr>
            <a:r>
              <a:rPr lang="ru-RU" sz="2800" i="1" smtClean="0">
                <a:solidFill>
                  <a:srgbClr val="C00000"/>
                </a:solidFill>
                <a:latin typeface="Trebuchet MS" pitchFamily="34" charset="0"/>
              </a:rPr>
              <a:t>Результаты участия обучающихся во Всероссийской предметной олимпиаде</a:t>
            </a:r>
            <a:r>
              <a:rPr lang="en-US" sz="2800" i="1" smtClean="0">
                <a:solidFill>
                  <a:srgbClr val="C00000"/>
                </a:solidFill>
                <a:latin typeface="Agency FB" pitchFamily="34" charset="0"/>
              </a:rPr>
              <a:t> </a:t>
            </a:r>
            <a:r>
              <a:rPr lang="ru-RU" sz="2800" i="1" smtClean="0">
                <a:solidFill>
                  <a:srgbClr val="C00000"/>
                </a:solidFill>
                <a:latin typeface="Trebuchet MS" pitchFamily="34" charset="0"/>
              </a:rPr>
              <a:t/>
            </a:r>
            <a:br>
              <a:rPr lang="ru-RU" sz="2800" i="1" smtClean="0">
                <a:solidFill>
                  <a:srgbClr val="C00000"/>
                </a:solidFill>
                <a:latin typeface="Trebuchet MS" pitchFamily="34" charset="0"/>
              </a:rPr>
            </a:br>
            <a:endParaRPr lang="ru-RU" sz="2800" i="1" dirty="0" smtClean="0">
              <a:solidFill>
                <a:srgbClr val="C00000"/>
              </a:solidFill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25644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4338</TotalTime>
  <Words>1022</Words>
  <Application>Microsoft Office PowerPoint</Application>
  <PresentationFormat>Экран (4:3)</PresentationFormat>
  <Paragraphs>278</Paragraphs>
  <Slides>33</Slides>
  <Notes>26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Открытая</vt:lpstr>
      <vt:lpstr> Атюрьевский муниципальный район</vt:lpstr>
      <vt:lpstr>Презентация PowerPoint</vt:lpstr>
      <vt:lpstr>Презентация PowerPoint</vt:lpstr>
      <vt:lpstr>Стабильные положительные результаты освоения обучающимися образовательных программ по итогам мониторингов, проводимых организацией </vt:lpstr>
      <vt:lpstr>Стабильные положительные результаты освоения обучающимися образовательных программ по итогам мониторингов, проводимых организацией </vt:lpstr>
      <vt:lpstr>Положительные результаты освения обучающимися образовательных программ по итогам внешнего мониторинга системы образования </vt:lpstr>
      <vt:lpstr>Положительные результаты освения обучающимися образовательных программ по итогам внешнего мониторинга системы образования </vt:lpstr>
      <vt:lpstr>Результаты участия обучающихся во Всероссийской предметной олимпиаде  </vt:lpstr>
      <vt:lpstr>Результаты участия обучающихся во Всероссийской предметной олимпиаде  </vt:lpstr>
      <vt:lpstr>Результаты участия обучающихся во Всероссийской предметной олимпиаде  </vt:lpstr>
      <vt:lpstr>Позитивные результаты внеурочной деятельности обучающихся </vt:lpstr>
      <vt:lpstr>Позитивные результаты внеурочной деятельности обучающихся </vt:lpstr>
      <vt:lpstr>Позитивные результаты внеурочной деятельности обучающихся </vt:lpstr>
      <vt:lpstr>Позитивные результаты внеурочной деятельности обучающихся по учебным предметам</vt:lpstr>
      <vt:lpstr>Позитивные результаты внеурочной деятельности обучающихся по учебным предметам</vt:lpstr>
      <vt:lpstr>Позитивные результаты внеурочной деятельности обучающихся по учебным предметам</vt:lpstr>
      <vt:lpstr>Позитивные результаты внеурочной деятельности обучающихся по учебным предметам</vt:lpstr>
      <vt:lpstr>Позитивные результаты внеурочной деятельности обучающихся по учебным предметам</vt:lpstr>
      <vt:lpstr>Позитивные результаты внеурочной деятельности обучающихся по учебным предметам</vt:lpstr>
      <vt:lpstr>Позитивные результаты внеурочной деятельности обучающихся по учебным предметам</vt:lpstr>
      <vt:lpstr>Наличие публикаций</vt:lpstr>
      <vt:lpstr>Выступления на заседаниях методических советов, научно-практических конференциях, педагогических чтениях, семинарах, секциях, форумах, радиопередачах.</vt:lpstr>
      <vt:lpstr>Выступления на заседаниях методических советов, научно-практических конференциях, педагогических чтениях, семинарах, секциях, форумах, радиопередачах.</vt:lpstr>
      <vt:lpstr>Выступления на заседаниях методических советов, научно-практических конференциях, педагогических чтениях, семинарах, секциях,форумах, радиопередачах.</vt:lpstr>
      <vt:lpstr>Выступления на заседаниях методических советов, научно-практических конференциях, педагогических чтениях, семинарах,секциях, форумах, радиопередачах.</vt:lpstr>
      <vt:lpstr>Проведение открытых уроков, мастер-классов, мероприятий</vt:lpstr>
      <vt:lpstr>Презентация PowerPoint</vt:lpstr>
      <vt:lpstr>Общественная активность педагога</vt:lpstr>
      <vt:lpstr>Общественная активность педагога</vt:lpstr>
      <vt:lpstr>Общественно-педагогическая активность педагога: участие в работе педагогических сообществ,комиссий, жюри конкурсов</vt:lpstr>
      <vt:lpstr>Участие педагога в профессиональных конкурсах</vt:lpstr>
      <vt:lpstr>Участие педагога в профессиональных конкурсах</vt:lpstr>
      <vt:lpstr>Награды и поощрения педагога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ПНПО в развитии (модернизации) образования страны</dc:title>
  <dc:creator>User User</dc:creator>
  <cp:lastModifiedBy>Пользователь</cp:lastModifiedBy>
  <cp:revision>491</cp:revision>
  <cp:lastPrinted>1601-01-01T00:00:00Z</cp:lastPrinted>
  <dcterms:created xsi:type="dcterms:W3CDTF">2010-08-04T11:06:49Z</dcterms:created>
  <dcterms:modified xsi:type="dcterms:W3CDTF">2019-12-24T17:24:09Z</dcterms:modified>
</cp:coreProperties>
</file>