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2" r:id="rId3"/>
    <p:sldId id="257" r:id="rId4"/>
    <p:sldId id="294" r:id="rId5"/>
    <p:sldId id="259" r:id="rId6"/>
    <p:sldId id="295" r:id="rId7"/>
    <p:sldId id="293" r:id="rId8"/>
    <p:sldId id="263" r:id="rId9"/>
    <p:sldId id="264" r:id="rId10"/>
    <p:sldId id="286" r:id="rId11"/>
    <p:sldId id="287" r:id="rId12"/>
    <p:sldId id="289" r:id="rId13"/>
    <p:sldId id="290" r:id="rId14"/>
    <p:sldId id="291" r:id="rId15"/>
    <p:sldId id="292" r:id="rId16"/>
    <p:sldId id="265" r:id="rId17"/>
    <p:sldId id="267" r:id="rId18"/>
    <p:sldId id="268" r:id="rId19"/>
    <p:sldId id="297" r:id="rId20"/>
    <p:sldId id="298" r:id="rId21"/>
    <p:sldId id="270" r:id="rId22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4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plotArea>
      <c:layout/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до</c:v>
                </c:pt>
              </c:strCache>
            </c:strRef>
          </c:tx>
          <c:cat>
            <c:strRef>
              <c:f>Лист1!$A$2:$A$4</c:f>
              <c:strCache>
                <c:ptCount val="3"/>
                <c:pt idx="0">
                  <c:v>положительно</c:v>
                </c:pt>
                <c:pt idx="1">
                  <c:v>отрицательно</c:v>
                </c:pt>
                <c:pt idx="2">
                  <c:v>затрудняюсь</c:v>
                </c:pt>
              </c:strCache>
            </c:strRef>
          </c:cat>
          <c:val>
            <c:numRef>
              <c:f>Лист1!$B$2:$B$4</c:f>
              <c:numCache>
                <c:formatCode>0%</c:formatCode>
                <c:ptCount val="3"/>
                <c:pt idx="0">
                  <c:v>0.2</c:v>
                </c:pt>
                <c:pt idx="1">
                  <c:v>0.1</c:v>
                </c:pt>
                <c:pt idx="2">
                  <c:v>0.70000000000000062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после</c:v>
                </c:pt>
              </c:strCache>
            </c:strRef>
          </c:tx>
          <c:cat>
            <c:strRef>
              <c:f>Лист1!$A$2:$A$4</c:f>
              <c:strCache>
                <c:ptCount val="3"/>
                <c:pt idx="0">
                  <c:v>положительно</c:v>
                </c:pt>
                <c:pt idx="1">
                  <c:v>отрицательно</c:v>
                </c:pt>
                <c:pt idx="2">
                  <c:v>затрудняюсь</c:v>
                </c:pt>
              </c:strCache>
            </c:strRef>
          </c:cat>
          <c:val>
            <c:numRef>
              <c:f>Лист1!$C$2:$C$4</c:f>
              <c:numCache>
                <c:formatCode>0%</c:formatCode>
                <c:ptCount val="3"/>
                <c:pt idx="0">
                  <c:v>0.60000000000000064</c:v>
                </c:pt>
                <c:pt idx="1">
                  <c:v>0</c:v>
                </c:pt>
                <c:pt idx="2">
                  <c:v>0.4</c:v>
                </c:pt>
              </c:numCache>
            </c:numRef>
          </c:val>
        </c:ser>
        <c:axId val="66870272"/>
        <c:axId val="106159488"/>
      </c:barChart>
      <c:catAx>
        <c:axId val="66870272"/>
        <c:scaling>
          <c:orientation val="minMax"/>
        </c:scaling>
        <c:axPos val="b"/>
        <c:numFmt formatCode="General" sourceLinked="0"/>
        <c:tickLblPos val="nextTo"/>
        <c:crossAx val="106159488"/>
        <c:crosses val="autoZero"/>
        <c:auto val="1"/>
        <c:lblAlgn val="ctr"/>
        <c:lblOffset val="100"/>
      </c:catAx>
      <c:valAx>
        <c:axId val="106159488"/>
        <c:scaling>
          <c:orientation val="minMax"/>
        </c:scaling>
        <c:axPos val="l"/>
        <c:majorGridlines/>
        <c:numFmt formatCode="0%" sourceLinked="1"/>
        <c:tickLblPos val="nextTo"/>
        <c:crossAx val="66870272"/>
        <c:crosses val="autoZero"/>
        <c:crossBetween val="between"/>
      </c:valAx>
    </c:plotArea>
    <c:legend>
      <c:legendPos val="r"/>
    </c:legend>
    <c:plotVisOnly val="1"/>
    <c:dispBlanksAs val="gap"/>
  </c:chart>
  <c:txPr>
    <a:bodyPr/>
    <a:lstStyle/>
    <a:p>
      <a:pPr>
        <a:defRPr sz="1800"/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plotArea>
      <c:layout>
        <c:manualLayout>
          <c:layoutTarget val="inner"/>
          <c:xMode val="edge"/>
          <c:yMode val="edge"/>
          <c:x val="0.2031352678137455"/>
          <c:y val="4.2951301806720334E-2"/>
          <c:w val="0.54875522504131424"/>
          <c:h val="0.54365296473092195"/>
        </c:manualLayout>
      </c:layout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до</c:v>
                </c:pt>
              </c:strCache>
            </c:strRef>
          </c:tx>
          <c:cat>
            <c:strRef>
              <c:f>Лист1!$A$2:$A$4</c:f>
              <c:strCache>
                <c:ptCount val="3"/>
                <c:pt idx="0">
                  <c:v>положительно</c:v>
                </c:pt>
                <c:pt idx="1">
                  <c:v>отрицательно</c:v>
                </c:pt>
                <c:pt idx="2">
                  <c:v>затрудняюсь</c:v>
                </c:pt>
              </c:strCache>
            </c:strRef>
          </c:cat>
          <c:val>
            <c:numRef>
              <c:f>Лист1!$B$2:$B$4</c:f>
              <c:numCache>
                <c:formatCode>0%</c:formatCode>
                <c:ptCount val="3"/>
                <c:pt idx="0">
                  <c:v>0.2</c:v>
                </c:pt>
                <c:pt idx="1">
                  <c:v>0.1</c:v>
                </c:pt>
                <c:pt idx="2">
                  <c:v>0.70000000000000062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после</c:v>
                </c:pt>
              </c:strCache>
            </c:strRef>
          </c:tx>
          <c:cat>
            <c:strRef>
              <c:f>Лист1!$A$2:$A$4</c:f>
              <c:strCache>
                <c:ptCount val="3"/>
                <c:pt idx="0">
                  <c:v>положительно</c:v>
                </c:pt>
                <c:pt idx="1">
                  <c:v>отрицательно</c:v>
                </c:pt>
                <c:pt idx="2">
                  <c:v>затрудняюсь</c:v>
                </c:pt>
              </c:strCache>
            </c:strRef>
          </c:cat>
          <c:val>
            <c:numRef>
              <c:f>Лист1!$C$2:$C$4</c:f>
              <c:numCache>
                <c:formatCode>0%</c:formatCode>
                <c:ptCount val="3"/>
                <c:pt idx="0">
                  <c:v>0.60000000000000064</c:v>
                </c:pt>
                <c:pt idx="1">
                  <c:v>0</c:v>
                </c:pt>
                <c:pt idx="2">
                  <c:v>0.4</c:v>
                </c:pt>
              </c:numCache>
            </c:numRef>
          </c:val>
        </c:ser>
        <c:axId val="81442304"/>
        <c:axId val="81443840"/>
      </c:barChart>
      <c:catAx>
        <c:axId val="81442304"/>
        <c:scaling>
          <c:orientation val="minMax"/>
        </c:scaling>
        <c:axPos val="b"/>
        <c:numFmt formatCode="General" sourceLinked="0"/>
        <c:tickLblPos val="nextTo"/>
        <c:crossAx val="81443840"/>
        <c:crosses val="autoZero"/>
        <c:auto val="1"/>
        <c:lblAlgn val="ctr"/>
        <c:lblOffset val="100"/>
      </c:catAx>
      <c:valAx>
        <c:axId val="81443840"/>
        <c:scaling>
          <c:orientation val="minMax"/>
        </c:scaling>
        <c:axPos val="l"/>
        <c:majorGridlines/>
        <c:numFmt formatCode="0%" sourceLinked="1"/>
        <c:tickLblPos val="nextTo"/>
        <c:crossAx val="81442304"/>
        <c:crosses val="autoZero"/>
        <c:crossBetween val="between"/>
      </c:valAx>
    </c:plotArea>
    <c:legend>
      <c:legendPos val="r"/>
    </c:legend>
    <c:plotVisOnly val="1"/>
    <c:dispBlanksAs val="gap"/>
  </c:chart>
  <c:txPr>
    <a:bodyPr/>
    <a:lstStyle/>
    <a:p>
      <a:pPr>
        <a:defRPr sz="1800"/>
      </a:pPr>
      <a:endParaRPr lang="ru-RU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plotArea>
      <c:layout/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№554</c:v>
                </c:pt>
              </c:strCache>
            </c:strRef>
          </c:tx>
          <c:cat>
            <c:strRef>
              <c:f>Лист1!$A$2:$A$4</c:f>
              <c:strCache>
                <c:ptCount val="3"/>
                <c:pt idx="0">
                  <c:v>положительно</c:v>
                </c:pt>
                <c:pt idx="1">
                  <c:v>отрицательно</c:v>
                </c:pt>
                <c:pt idx="2">
                  <c:v>затрудняюсь</c:v>
                </c:pt>
              </c:strCache>
            </c:strRef>
          </c:cat>
          <c:val>
            <c:numRef>
              <c:f>Лист1!$B$2:$B$4</c:f>
              <c:numCache>
                <c:formatCode>0%</c:formatCode>
                <c:ptCount val="3"/>
                <c:pt idx="0">
                  <c:v>0.60000000000000042</c:v>
                </c:pt>
                <c:pt idx="1">
                  <c:v>0</c:v>
                </c:pt>
                <c:pt idx="2">
                  <c:v>0.4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№9</c:v>
                </c:pt>
              </c:strCache>
            </c:strRef>
          </c:tx>
          <c:cat>
            <c:strRef>
              <c:f>Лист1!$A$2:$A$4</c:f>
              <c:strCache>
                <c:ptCount val="3"/>
                <c:pt idx="0">
                  <c:v>положительно</c:v>
                </c:pt>
                <c:pt idx="1">
                  <c:v>отрицательно</c:v>
                </c:pt>
                <c:pt idx="2">
                  <c:v>затрудняюсь</c:v>
                </c:pt>
              </c:strCache>
            </c:strRef>
          </c:cat>
          <c:val>
            <c:numRef>
              <c:f>Лист1!$C$2:$C$4</c:f>
              <c:numCache>
                <c:formatCode>0%</c:formatCode>
                <c:ptCount val="3"/>
                <c:pt idx="0">
                  <c:v>0.4</c:v>
                </c:pt>
                <c:pt idx="1">
                  <c:v>0.1</c:v>
                </c:pt>
                <c:pt idx="2">
                  <c:v>0.5</c:v>
                </c:pt>
              </c:numCache>
            </c:numRef>
          </c:val>
        </c:ser>
        <c:axId val="106202240"/>
        <c:axId val="106203776"/>
      </c:barChart>
      <c:catAx>
        <c:axId val="106202240"/>
        <c:scaling>
          <c:orientation val="minMax"/>
        </c:scaling>
        <c:axPos val="b"/>
        <c:numFmt formatCode="General" sourceLinked="0"/>
        <c:tickLblPos val="nextTo"/>
        <c:crossAx val="106203776"/>
        <c:crosses val="autoZero"/>
        <c:auto val="1"/>
        <c:lblAlgn val="ctr"/>
        <c:lblOffset val="100"/>
      </c:catAx>
      <c:valAx>
        <c:axId val="106203776"/>
        <c:scaling>
          <c:orientation val="minMax"/>
        </c:scaling>
        <c:axPos val="l"/>
        <c:majorGridlines/>
        <c:numFmt formatCode="0%" sourceLinked="1"/>
        <c:tickLblPos val="nextTo"/>
        <c:crossAx val="106202240"/>
        <c:crosses val="autoZero"/>
        <c:crossBetween val="between"/>
      </c:valAx>
    </c:plotArea>
    <c:legend>
      <c:legendPos val="r"/>
    </c:legend>
    <c:plotVisOnly val="1"/>
    <c:dispBlanksAs val="gap"/>
  </c:chart>
  <c:txPr>
    <a:bodyPr/>
    <a:lstStyle/>
    <a:p>
      <a:pPr>
        <a:defRPr sz="1800"/>
      </a:pPr>
      <a:endParaRPr lang="ru-RU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plotArea>
      <c:layout/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№554</c:v>
                </c:pt>
              </c:strCache>
            </c:strRef>
          </c:tx>
          <c:cat>
            <c:strRef>
              <c:f>Лист1!$A$2:$A$4</c:f>
              <c:strCache>
                <c:ptCount val="3"/>
                <c:pt idx="0">
                  <c:v>да</c:v>
                </c:pt>
                <c:pt idx="1">
                  <c:v>нет</c:v>
                </c:pt>
                <c:pt idx="2">
                  <c:v>не знаю</c:v>
                </c:pt>
              </c:strCache>
            </c:strRef>
          </c:cat>
          <c:val>
            <c:numRef>
              <c:f>Лист1!$B$2:$B$4</c:f>
              <c:numCache>
                <c:formatCode>0%</c:formatCode>
                <c:ptCount val="3"/>
                <c:pt idx="0">
                  <c:v>0.60000000000000064</c:v>
                </c:pt>
                <c:pt idx="1">
                  <c:v>0.05</c:v>
                </c:pt>
                <c:pt idx="2">
                  <c:v>0.35000000000000031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№9</c:v>
                </c:pt>
              </c:strCache>
            </c:strRef>
          </c:tx>
          <c:cat>
            <c:strRef>
              <c:f>Лист1!$A$2:$A$4</c:f>
              <c:strCache>
                <c:ptCount val="3"/>
                <c:pt idx="0">
                  <c:v>да</c:v>
                </c:pt>
                <c:pt idx="1">
                  <c:v>нет</c:v>
                </c:pt>
                <c:pt idx="2">
                  <c:v>не знаю</c:v>
                </c:pt>
              </c:strCache>
            </c:strRef>
          </c:cat>
          <c:val>
            <c:numRef>
              <c:f>Лист1!$C$2:$C$4</c:f>
              <c:numCache>
                <c:formatCode>0%</c:formatCode>
                <c:ptCount val="3"/>
                <c:pt idx="0">
                  <c:v>0.45</c:v>
                </c:pt>
                <c:pt idx="1">
                  <c:v>0.1</c:v>
                </c:pt>
                <c:pt idx="2">
                  <c:v>0.45</c:v>
                </c:pt>
              </c:numCache>
            </c:numRef>
          </c:val>
        </c:ser>
        <c:axId val="111804800"/>
        <c:axId val="111806336"/>
      </c:barChart>
      <c:catAx>
        <c:axId val="111804800"/>
        <c:scaling>
          <c:orientation val="minMax"/>
        </c:scaling>
        <c:axPos val="b"/>
        <c:numFmt formatCode="General" sourceLinked="0"/>
        <c:tickLblPos val="nextTo"/>
        <c:crossAx val="111806336"/>
        <c:crosses val="autoZero"/>
        <c:auto val="1"/>
        <c:lblAlgn val="ctr"/>
        <c:lblOffset val="100"/>
      </c:catAx>
      <c:valAx>
        <c:axId val="111806336"/>
        <c:scaling>
          <c:orientation val="minMax"/>
        </c:scaling>
        <c:axPos val="l"/>
        <c:majorGridlines/>
        <c:numFmt formatCode="0%" sourceLinked="1"/>
        <c:tickLblPos val="nextTo"/>
        <c:crossAx val="111804800"/>
        <c:crosses val="autoZero"/>
        <c:crossBetween val="between"/>
      </c:valAx>
    </c:plotArea>
    <c:legend>
      <c:legendPos val="r"/>
    </c:legend>
    <c:plotVisOnly val="1"/>
    <c:dispBlanksAs val="gap"/>
  </c:chart>
  <c:txPr>
    <a:bodyPr/>
    <a:lstStyle/>
    <a:p>
      <a:pPr>
        <a:defRPr sz="1800"/>
      </a:pPr>
      <a:endParaRPr lang="ru-RU"/>
    </a:p>
  </c:txPr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66442" y="1447801"/>
            <a:ext cx="662096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6442" y="4777380"/>
            <a:ext cx="662096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12/24/2019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026026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3" y="4800587"/>
            <a:ext cx="66209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66442" y="685800"/>
            <a:ext cx="662096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3" y="5367325"/>
            <a:ext cx="662096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12/24/2019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360010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2" y="1447800"/>
            <a:ext cx="6620968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2" y="3657600"/>
            <a:ext cx="6620968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12/24/2019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16455792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1409" y="1447800"/>
            <a:ext cx="6001049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448177" y="3771174"/>
            <a:ext cx="546115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2" y="4350657"/>
            <a:ext cx="6620968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12/24/2019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673897" y="971253"/>
            <a:ext cx="601591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sz="12200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999690" y="2613787"/>
            <a:ext cx="601591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sz="12200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399099378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3124201"/>
            <a:ext cx="6620969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2" y="4777381"/>
            <a:ext cx="6620968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12/24/2019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49771347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4834" y="1981200"/>
            <a:ext cx="22107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489475" y="2667000"/>
            <a:ext cx="219608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3504" y="1981200"/>
            <a:ext cx="220275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2905586" y="2667000"/>
            <a:ext cx="2210671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344917" y="1981200"/>
            <a:ext cx="21996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5344917" y="2667000"/>
            <a:ext cx="2199658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2795334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5223030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12/24/2019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52862908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9475" y="4250949"/>
            <a:ext cx="220561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489475" y="2209800"/>
            <a:ext cx="2205612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489475" y="4827212"/>
            <a:ext cx="2205612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7792" y="4250949"/>
            <a:ext cx="21984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2917791" y="2209800"/>
            <a:ext cx="2198466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2916776" y="4827211"/>
            <a:ext cx="2201378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344917" y="4250949"/>
            <a:ext cx="21996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344916" y="2209800"/>
            <a:ext cx="2199658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5344824" y="4827209"/>
            <a:ext cx="2202571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2795334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5223030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12/24/2019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07554760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12/24/2019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8246692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229782" y="430214"/>
            <a:ext cx="1314793" cy="5826125"/>
          </a:xfrm>
        </p:spPr>
        <p:txBody>
          <a:bodyPr vert="eaVert" anchor="b" anchorCtr="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89475" y="773205"/>
            <a:ext cx="5568812" cy="548313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12/24/2019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6529427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12/24/2019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8521933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3" y="2861734"/>
            <a:ext cx="662096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2" y="4777381"/>
            <a:ext cx="662096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12/24/2019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2721130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7700" y="2060576"/>
            <a:ext cx="3298113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41975" y="2056093"/>
            <a:ext cx="3298115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12/24/2019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764638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7700" y="1905000"/>
            <a:ext cx="329811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7700" y="2514600"/>
            <a:ext cx="3298113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41976" y="1905000"/>
            <a:ext cx="3298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241976" y="2514600"/>
            <a:ext cx="3298113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12/24/2019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6277859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12/24/2019</a:t>
            </a:fld>
            <a:endParaRPr 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4402892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12/24/2019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144492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1447800"/>
            <a:ext cx="2551462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89397" y="1447800"/>
            <a:ext cx="3898013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1" y="3129281"/>
            <a:ext cx="2551462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12/24/2019</a:t>
            </a:fld>
            <a:endParaRPr lang="en-US" dirty="0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257541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5656" y="1854192"/>
            <a:ext cx="3820674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213517" y="1143000"/>
            <a:ext cx="2400925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1" y="3657600"/>
            <a:ext cx="3814728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12/24/2019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5723788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Oval 21"/>
          <p:cNvSpPr/>
          <p:nvPr/>
        </p:nvSpPr>
        <p:spPr>
          <a:xfrm>
            <a:off x="629943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3" name="Oval 22"/>
          <p:cNvSpPr/>
          <p:nvPr/>
        </p:nvSpPr>
        <p:spPr>
          <a:xfrm>
            <a:off x="5689832" y="-457200"/>
            <a:ext cx="1600200" cy="16002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14000"/>
                </a:schemeClr>
              </a:gs>
              <a:gs pos="73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7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4" name="Oval 23"/>
          <p:cNvSpPr/>
          <p:nvPr/>
        </p:nvSpPr>
        <p:spPr>
          <a:xfrm>
            <a:off x="6299432" y="6096000"/>
            <a:ext cx="990600" cy="9906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9000"/>
                </a:schemeClr>
              </a:gs>
              <a:gs pos="66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0" name="Oval 19"/>
          <p:cNvSpPr/>
          <p:nvPr/>
        </p:nvSpPr>
        <p:spPr>
          <a:xfrm>
            <a:off x="-153988" y="2667000"/>
            <a:ext cx="4191000" cy="41910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11000"/>
                </a:schemeClr>
              </a:gs>
              <a:gs pos="75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1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1" name="Oval 20"/>
          <p:cNvSpPr/>
          <p:nvPr/>
        </p:nvSpPr>
        <p:spPr>
          <a:xfrm>
            <a:off x="-839788" y="2895600"/>
            <a:ext cx="2362200" cy="23622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8000"/>
                </a:schemeClr>
              </a:gs>
              <a:gs pos="72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8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9" name="Rectangle 1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84710" y="452718"/>
            <a:ext cx="7055380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7700" y="2052925"/>
            <a:ext cx="6711654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7494989" y="1828771"/>
            <a:ext cx="990599" cy="22865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12/24/2019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6233335" y="3263371"/>
            <a:ext cx="3859795" cy="2286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7766431" y="295736"/>
            <a:ext cx="628813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1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71197462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ransition spd="slow">
    <p:wipe dir="r"/>
  </p:transition>
  <p:timing>
    <p:tnLst>
      <p:par>
        <p:cTn id="1" dur="indefinite" restart="never" nodeType="tmRoot"/>
      </p:par>
    </p:tnLst>
  </p:timing>
  <p:txStyles>
    <p:titleStyle>
      <a:lvl1pPr algn="l" defTabSz="457207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6" indent="-342906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62" indent="-285755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20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27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34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14642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49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57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64" indent="-228604" algn="l" defTabSz="457207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7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15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22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31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38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46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53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61" algn="l" defTabSz="45720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57200" y="2057400"/>
            <a:ext cx="8458200" cy="1470025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sz="2700" b="1" dirty="0" smtClean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700" b="1" dirty="0" smtClean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700" b="1" dirty="0" smtClean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«ИННОВАЦИИ В ОРГАНИЗАЦИИ ПРОВЕДЕНИЯ </a:t>
            </a:r>
            <a:br>
              <a:rPr lang="ru-RU" sz="2700" b="1" dirty="0" smtClean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700" b="1" dirty="0" smtClean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УЧЕБНЫХ СБОРОВ </a:t>
            </a:r>
            <a:r>
              <a:rPr lang="ru-RU" sz="2700" dirty="0" smtClean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700" dirty="0" smtClean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700" b="1" dirty="0" smtClean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 НАЧАЛЬНОЙ ВОЕННОЙ ПОДГОТОВКЕ</a:t>
            </a:r>
            <a:br>
              <a:rPr lang="ru-RU" sz="2700" b="1" dirty="0" smtClean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700" b="1" dirty="0" smtClean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 ЮНОШАМИ 10-Х КЛАССОВ»</a:t>
            </a:r>
            <a:r>
              <a:rPr lang="ru-RU" sz="2700" dirty="0" smtClean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700" dirty="0" smtClean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ru-RU" sz="2700" dirty="0">
              <a:solidFill>
                <a:srgbClr val="FFFF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62000" y="3942184"/>
            <a:ext cx="7391400" cy="2133600"/>
          </a:xfrm>
        </p:spPr>
        <p:txBody>
          <a:bodyPr>
            <a:normAutofit fontScale="85000" lnSpcReduction="10000"/>
          </a:bodyPr>
          <a:lstStyle/>
          <a:p>
            <a:r>
              <a:rPr lang="ru-RU" sz="1400" b="1" dirty="0" smtClean="0">
                <a:solidFill>
                  <a:schemeClr val="tx1"/>
                </a:solidFill>
              </a:rPr>
              <a:t>                                                     </a:t>
            </a:r>
          </a:p>
          <a:p>
            <a:pPr algn="r">
              <a:lnSpc>
                <a:spcPct val="110000"/>
              </a:lnSpc>
              <a:spcBef>
                <a:spcPts val="0"/>
              </a:spcBef>
            </a:pPr>
            <a:r>
              <a:rPr lang="ru-RU" sz="1700" b="1" dirty="0" smtClean="0">
                <a:solidFill>
                  <a:schemeClr val="tx1"/>
                </a:solidFill>
              </a:rPr>
              <a:t>                                                        Автор работы: </a:t>
            </a:r>
          </a:p>
          <a:p>
            <a:pPr algn="r">
              <a:lnSpc>
                <a:spcPct val="110000"/>
              </a:lnSpc>
              <a:spcBef>
                <a:spcPts val="0"/>
              </a:spcBef>
            </a:pPr>
            <a:r>
              <a:rPr lang="ru-RU" sz="1700" b="1" dirty="0" smtClean="0">
                <a:solidFill>
                  <a:schemeClr val="tx1"/>
                </a:solidFill>
              </a:rPr>
              <a:t>                                                                            </a:t>
            </a:r>
            <a:r>
              <a:rPr lang="ru-RU" sz="1900" b="1" dirty="0" smtClean="0">
                <a:solidFill>
                  <a:schemeClr val="tx1"/>
                </a:solidFill>
              </a:rPr>
              <a:t>Иванов Евгений Евгеньевич</a:t>
            </a:r>
            <a:r>
              <a:rPr lang="ru-RU" sz="1700" dirty="0" smtClean="0">
                <a:solidFill>
                  <a:schemeClr val="tx1"/>
                </a:solidFill>
              </a:rPr>
              <a:t>,</a:t>
            </a:r>
          </a:p>
          <a:p>
            <a:pPr algn="r">
              <a:lnSpc>
                <a:spcPct val="110000"/>
              </a:lnSpc>
              <a:spcBef>
                <a:spcPts val="0"/>
              </a:spcBef>
            </a:pPr>
            <a:r>
              <a:rPr lang="ru-RU" sz="1700" dirty="0" smtClean="0">
                <a:solidFill>
                  <a:schemeClr val="tx1"/>
                </a:solidFill>
              </a:rPr>
              <a:t>                                                                                            преподаватель-организатор ОБЖ</a:t>
            </a:r>
          </a:p>
          <a:p>
            <a:pPr algn="r">
              <a:lnSpc>
                <a:spcPct val="110000"/>
              </a:lnSpc>
              <a:spcBef>
                <a:spcPts val="0"/>
              </a:spcBef>
            </a:pPr>
            <a:r>
              <a:rPr lang="ru-RU" sz="1700" dirty="0" smtClean="0">
                <a:solidFill>
                  <a:schemeClr val="tx1"/>
                </a:solidFill>
              </a:rPr>
              <a:t>                                                            ГБОУ Лицей №554</a:t>
            </a:r>
          </a:p>
          <a:p>
            <a:pPr algn="r">
              <a:lnSpc>
                <a:spcPct val="110000"/>
              </a:lnSpc>
              <a:spcBef>
                <a:spcPts val="0"/>
              </a:spcBef>
            </a:pPr>
            <a:r>
              <a:rPr lang="ru-RU" sz="1700" dirty="0" smtClean="0">
                <a:solidFill>
                  <a:schemeClr val="tx1"/>
                </a:solidFill>
              </a:rPr>
              <a:t>                                                                                                  Приморского р-на</a:t>
            </a:r>
          </a:p>
          <a:p>
            <a:pPr algn="r">
              <a:lnSpc>
                <a:spcPct val="110000"/>
              </a:lnSpc>
              <a:spcBef>
                <a:spcPts val="0"/>
              </a:spcBef>
            </a:pPr>
            <a:r>
              <a:rPr lang="ru-RU" sz="1700" dirty="0" smtClean="0">
                <a:solidFill>
                  <a:schemeClr val="tx1"/>
                </a:solidFill>
              </a:rPr>
              <a:t> Санкт-Петербурга</a:t>
            </a:r>
          </a:p>
          <a:p>
            <a:pPr algn="r"/>
            <a:endParaRPr lang="ru-RU" sz="1400" b="1" dirty="0">
              <a:solidFill>
                <a:schemeClr val="tx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962400" y="6096000"/>
            <a:ext cx="91563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2018</a:t>
            </a:r>
            <a:endParaRPr lang="ru-RU" sz="2800" dirty="0"/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84710" y="228600"/>
            <a:ext cx="7055380" cy="1624648"/>
          </a:xfrm>
        </p:spPr>
        <p:txBody>
          <a:bodyPr>
            <a:noAutofit/>
          </a:bodyPr>
          <a:lstStyle/>
          <a:p>
            <a:pPr algn="ctr"/>
            <a:r>
              <a:rPr lang="ru-RU" sz="3600" dirty="0" smtClean="0"/>
              <a:t>Защита от современных средств массового поражения</a:t>
            </a:r>
            <a:endParaRPr lang="ru-RU" sz="3600" dirty="0"/>
          </a:p>
        </p:txBody>
      </p:sp>
      <p:pic>
        <p:nvPicPr>
          <p:cNvPr id="4100" name="Picture 4" descr="E:\зомп\Фото\DSCN307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 bwMode="auto">
          <a:xfrm>
            <a:off x="1385888" y="2052638"/>
            <a:ext cx="5594349" cy="4195762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609600" y="1295400"/>
            <a:ext cx="80010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000" b="1" dirty="0"/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3600" dirty="0" smtClean="0"/>
              <a:t>Строевая подготовка</a:t>
            </a:r>
            <a:endParaRPr lang="ru-RU" sz="3600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Иванов Е Е\Desktop\ИНФА2\JcwI-VtXIs8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990600" y="1828800"/>
            <a:ext cx="6972300" cy="46482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3600" dirty="0" smtClean="0"/>
              <a:t>Огневая подготовка</a:t>
            </a:r>
            <a:endParaRPr lang="ru-RU" sz="3600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Рисунок 5" descr="C:\Users\Иванов Е Е\AppData\Local\Microsoft\Windows\Temporary Internet Files\Content.Word\thlB50mb_ys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62000" y="1990724"/>
            <a:ext cx="7696200" cy="43338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3600" dirty="0" smtClean="0"/>
              <a:t>Физическая подготовка</a:t>
            </a:r>
            <a:endParaRPr lang="ru-RU" sz="3600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533400" y="1600201"/>
            <a:ext cx="7005954" cy="4648206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5" name="Рисунок 4" descr="C:\Users\Иванов Е Е\AppData\Local\Microsoft\Windows\Temporary Internet Files\Content.Word\VgR2e9qxDJ0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57200" y="1371600"/>
            <a:ext cx="8153400" cy="502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3600" dirty="0" smtClean="0"/>
              <a:t>Тактическая медицина</a:t>
            </a:r>
            <a:endParaRPr lang="ru-RU" sz="3600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" name="Рисунок 6" descr="C:\Users\Иванов Е Е\AppData\Local\Microsoft\Windows\Temporary Internet Files\Content.Word\ybIyjmywIbs.jp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514600" y="1524000"/>
            <a:ext cx="35814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800" dirty="0" smtClean="0"/>
              <a:t>Лучший командир взвода</a:t>
            </a:r>
            <a:br>
              <a:rPr lang="ru-RU" sz="2800" dirty="0" smtClean="0"/>
            </a:br>
            <a:r>
              <a:rPr lang="ru-RU" sz="2800" dirty="0" smtClean="0"/>
              <a:t>и </a:t>
            </a:r>
            <a:br>
              <a:rPr lang="ru-RU" sz="2800" dirty="0" smtClean="0"/>
            </a:br>
            <a:r>
              <a:rPr lang="ru-RU" sz="2800" dirty="0" smtClean="0"/>
              <a:t>лучший строевик!</a:t>
            </a:r>
            <a:endParaRPr lang="ru-RU" sz="2800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Иванов Е Е\Desktop\ИНФА2\js250dph6pg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09600" y="1905000"/>
            <a:ext cx="3048000" cy="4572000"/>
          </a:xfrm>
          <a:prstGeom prst="rect">
            <a:avLst/>
          </a:prstGeom>
          <a:noFill/>
        </p:spPr>
      </p:pic>
      <p:pic>
        <p:nvPicPr>
          <p:cNvPr id="3075" name="Picture 3" descr="C:\Users\Иванов Е Е\Desktop\ИНФА2\YKiV6uLxZt0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962400" y="2438400"/>
            <a:ext cx="4876800" cy="32512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62000"/>
            <a:ext cx="8229600" cy="5257800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sz="2800" b="1" dirty="0" smtClean="0"/>
              <a:t>Вопросы анкетирования</a:t>
            </a:r>
            <a:r>
              <a:rPr lang="ru-RU" sz="2800" dirty="0" smtClean="0"/>
              <a:t>:</a:t>
            </a:r>
          </a:p>
          <a:p>
            <a:pPr lvl="0"/>
            <a:r>
              <a:rPr lang="ru-RU" sz="2400" i="1" dirty="0" smtClean="0"/>
              <a:t>Нужна ли нашей стране армия?</a:t>
            </a:r>
          </a:p>
          <a:p>
            <a:pPr lvl="0"/>
            <a:r>
              <a:rPr lang="ru-RU" sz="2400" i="1" dirty="0" smtClean="0"/>
              <a:t>Как вы относитесь к службе в армии?</a:t>
            </a:r>
          </a:p>
          <a:p>
            <a:pPr lvl="0"/>
            <a:r>
              <a:rPr lang="ru-RU" sz="2400" i="1" dirty="0" smtClean="0"/>
              <a:t>Считаете ли вы, что каждый уважающий себя мужчина должен пройти службу в армии?</a:t>
            </a:r>
          </a:p>
          <a:p>
            <a:pPr lvl="0"/>
            <a:r>
              <a:rPr lang="ru-RU" sz="2400" i="1" dirty="0" smtClean="0"/>
              <a:t>Какие качества могут быть сформированы в армии?</a:t>
            </a:r>
          </a:p>
          <a:p>
            <a:pPr lvl="0"/>
            <a:r>
              <a:rPr lang="ru-RU" sz="2400" i="1" dirty="0" smtClean="0"/>
              <a:t>Согласны ли вы с утверждением, что армия делает из юноши настоящего мужчину?</a:t>
            </a:r>
          </a:p>
          <a:p>
            <a:pPr lvl="0"/>
            <a:r>
              <a:rPr lang="ru-RU" sz="2400" i="1" dirty="0" smtClean="0"/>
              <a:t>Считаете ли вы себя патриотом?</a:t>
            </a:r>
          </a:p>
          <a:p>
            <a:pPr lvl="0"/>
            <a:r>
              <a:rPr lang="ru-RU" sz="2400" i="1" dirty="0" smtClean="0"/>
              <a:t>Как вы представляете себе подготовку к военной службе?</a:t>
            </a:r>
          </a:p>
          <a:p>
            <a:endParaRPr lang="ru-RU" dirty="0"/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535362"/>
          </a:xfrm>
        </p:spPr>
        <p:txBody>
          <a:bodyPr>
            <a:noAutofit/>
          </a:bodyPr>
          <a:lstStyle/>
          <a:p>
            <a:pPr algn="l"/>
            <a:r>
              <a:rPr lang="ru-RU" sz="2400" b="1" dirty="0" smtClean="0"/>
              <a:t>                                           ГБОУ Лицей №554</a:t>
            </a:r>
            <a:r>
              <a:rPr lang="ru-RU" sz="2400" b="1" u="sng" dirty="0" smtClean="0"/>
              <a:t/>
            </a:r>
            <a:br>
              <a:rPr lang="ru-RU" sz="2400" b="1" u="sng" dirty="0" smtClean="0"/>
            </a:br>
            <a:r>
              <a:rPr lang="ru-RU" sz="2400" b="1" u="sng" dirty="0" smtClean="0"/>
              <a:t/>
            </a:r>
            <a:br>
              <a:rPr lang="ru-RU" sz="2400" b="1" u="sng" dirty="0" smtClean="0"/>
            </a:br>
            <a:r>
              <a:rPr lang="ru-RU" sz="1600" b="1" dirty="0" smtClean="0"/>
              <a:t/>
            </a:r>
            <a:br>
              <a:rPr lang="ru-RU" sz="1600" b="1" dirty="0" smtClean="0"/>
            </a:br>
            <a:r>
              <a:rPr lang="ru-RU" sz="1600" b="1" dirty="0" smtClean="0"/>
              <a:t/>
            </a:r>
            <a:br>
              <a:rPr lang="ru-RU" sz="1600" b="1" dirty="0" smtClean="0"/>
            </a:br>
            <a:r>
              <a:rPr lang="ru-RU" sz="1600" b="1" dirty="0"/>
              <a:t/>
            </a:r>
            <a:br>
              <a:rPr lang="ru-RU" sz="1600" b="1" dirty="0"/>
            </a:br>
            <a:r>
              <a:rPr lang="ru-RU" sz="1600" b="1" dirty="0" smtClean="0"/>
              <a:t>Как Вы относитесь  к службе в армии?</a:t>
            </a:r>
            <a:r>
              <a:rPr lang="ru-RU" sz="1600" dirty="0" smtClean="0"/>
              <a:t/>
            </a:r>
            <a:br>
              <a:rPr lang="ru-RU" sz="1600" dirty="0" smtClean="0"/>
            </a:br>
            <a:endParaRPr lang="ru-RU" sz="1600" dirty="0"/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457200" y="2895600"/>
          <a:ext cx="4114800" cy="38401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7" name="Содержимое 5"/>
          <p:cNvGraphicFramePr>
            <a:graphicFrameLocks/>
          </p:cNvGraphicFramePr>
          <p:nvPr/>
        </p:nvGraphicFramePr>
        <p:xfrm>
          <a:off x="4495800" y="3017837"/>
          <a:ext cx="4114800" cy="38401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5601" name="Rectangle 1"/>
          <p:cNvSpPr>
            <a:spLocks noChangeArrowheads="1"/>
          </p:cNvSpPr>
          <p:nvPr/>
        </p:nvSpPr>
        <p:spPr bwMode="auto">
          <a:xfrm>
            <a:off x="4845656" y="992832"/>
            <a:ext cx="3841144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b="1" dirty="0" smtClean="0">
              <a:latin typeface="Arial" pitchFamily="34" charset="0"/>
              <a:ea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Считаете ли вы, что каждый уважающий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себя мужчина должен пройти службу в армии?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371600" y="762000"/>
            <a:ext cx="543719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ОТНОШЕНИЕ К СЛУЖБЕ В АРМИИ</a:t>
            </a:r>
            <a:endParaRPr lang="ru-RU" sz="2400" b="1" dirty="0">
              <a:solidFill>
                <a:srgbClr val="FFFF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533400"/>
            <a:ext cx="7772400" cy="381000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solidFill>
                  <a:srgbClr val="FFFF00"/>
                </a:solidFill>
              </a:rPr>
              <a:t>Сравнительный анализ анкетирования учащихся</a:t>
            </a:r>
            <a:br>
              <a:rPr lang="ru-RU" sz="2400" b="1" dirty="0" smtClean="0">
                <a:solidFill>
                  <a:srgbClr val="FFFF00"/>
                </a:solidFill>
              </a:rPr>
            </a:br>
            <a:r>
              <a:rPr lang="ru-RU" sz="2400" b="1" dirty="0" smtClean="0">
                <a:solidFill>
                  <a:srgbClr val="FFFF00"/>
                </a:solidFill>
              </a:rPr>
              <a:t>ГБОУ Лицей №554 и ГБОУ СОШ №9</a:t>
            </a:r>
            <a:endParaRPr lang="ru-RU" sz="2400" b="1" dirty="0">
              <a:solidFill>
                <a:srgbClr val="FFFF00"/>
              </a:solidFill>
            </a:endParaRPr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685800" y="3048000"/>
          <a:ext cx="3429000" cy="3657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4577" name="Rectangle 1"/>
          <p:cNvSpPr>
            <a:spLocks noChangeArrowheads="1"/>
          </p:cNvSpPr>
          <p:nvPr/>
        </p:nvSpPr>
        <p:spPr bwMode="auto">
          <a:xfrm>
            <a:off x="533400" y="2286000"/>
            <a:ext cx="32766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Как Вы относитесь  к службе в армии?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4578" name="Rectangle 2"/>
          <p:cNvSpPr>
            <a:spLocks noChangeArrowheads="1"/>
          </p:cNvSpPr>
          <p:nvPr/>
        </p:nvSpPr>
        <p:spPr bwMode="auto">
          <a:xfrm>
            <a:off x="4724400" y="2209800"/>
            <a:ext cx="37338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       Считаете ли вы, что каждый               уважающий себя мужчина должен пройти службу в армии?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graphicFrame>
        <p:nvGraphicFramePr>
          <p:cNvPr id="7" name="Диаграмма 6"/>
          <p:cNvGraphicFramePr/>
          <p:nvPr/>
        </p:nvGraphicFramePr>
        <p:xfrm>
          <a:off x="4724400" y="3124200"/>
          <a:ext cx="3429000" cy="2971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Какими станут!</a:t>
            </a:r>
            <a:endParaRPr lang="ru-RU" dirty="0"/>
          </a:p>
        </p:txBody>
      </p:sp>
      <p:pic>
        <p:nvPicPr>
          <p:cNvPr id="4" name="Picture 2" descr="C:\Users\Иванов Е Е\Desktop\ИНФА2\mseBRv4CQ6Y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036241" y="1600200"/>
            <a:ext cx="6812359" cy="4648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09600" y="990600"/>
            <a:ext cx="82296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b="1" dirty="0" smtClean="0"/>
              <a:t>Проблемы:</a:t>
            </a:r>
          </a:p>
          <a:p>
            <a:r>
              <a:rPr lang="ru-RU" sz="2400" dirty="0" smtClean="0"/>
              <a:t>слабо сформированная, а нередко и негативная установка на военную службу;</a:t>
            </a:r>
          </a:p>
          <a:p>
            <a:r>
              <a:rPr lang="ru-RU" sz="2400" dirty="0" smtClean="0"/>
              <a:t>отсутствие четких представлений о характере воинской деятельности;</a:t>
            </a:r>
          </a:p>
          <a:p>
            <a:r>
              <a:rPr lang="ru-RU" sz="2400" dirty="0" smtClean="0"/>
              <a:t>низкая психологическая подготовленность;</a:t>
            </a:r>
          </a:p>
          <a:p>
            <a:r>
              <a:rPr lang="ru-RU" sz="2400" dirty="0" smtClean="0"/>
              <a:t>отсутствие элементарных навыков, необходимых для военной службы;</a:t>
            </a:r>
          </a:p>
          <a:p>
            <a:r>
              <a:rPr lang="ru-RU" sz="2400" dirty="0" smtClean="0"/>
              <a:t>слабое физическое развитие. 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Такими будут!</a:t>
            </a:r>
            <a:endParaRPr lang="ru-RU" dirty="0"/>
          </a:p>
        </p:txBody>
      </p:sp>
      <p:pic>
        <p:nvPicPr>
          <p:cNvPr id="4" name="Picture 3" descr="E:\acJexSlaZLM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066800" y="1295400"/>
            <a:ext cx="7010399" cy="4953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62000" y="838200"/>
            <a:ext cx="6711654" cy="4195481"/>
          </a:xfrm>
        </p:spPr>
        <p:txBody>
          <a:bodyPr/>
          <a:lstStyle/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r>
              <a:rPr lang="ru-RU" sz="4400" b="1" dirty="0" smtClean="0">
                <a:solidFill>
                  <a:srgbClr val="FFFF00"/>
                </a:solidFill>
              </a:rPr>
              <a:t>Благодарю за внимание!</a:t>
            </a:r>
            <a:endParaRPr lang="ru-RU" sz="44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38200"/>
            <a:ext cx="8229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b="1" dirty="0" smtClean="0"/>
              <a:t>Объект исследования: </a:t>
            </a:r>
            <a:r>
              <a:rPr lang="ru-RU" sz="2400" dirty="0" smtClean="0"/>
              <a:t>процесс обучения основам военной службы по курсу ОБЖ.</a:t>
            </a:r>
          </a:p>
          <a:p>
            <a:pPr marL="0" indent="0">
              <a:buNone/>
            </a:pPr>
            <a:endParaRPr lang="ru-RU" sz="2400" b="1" dirty="0" smtClean="0"/>
          </a:p>
          <a:p>
            <a:pPr marL="0" indent="0">
              <a:buNone/>
            </a:pPr>
            <a:r>
              <a:rPr lang="ru-RU" sz="2400" b="1" dirty="0" smtClean="0"/>
              <a:t>Предмет исследования:</a:t>
            </a:r>
            <a:r>
              <a:rPr lang="ru-RU" sz="2400" dirty="0" smtClean="0"/>
              <a:t> инновации в организации проведения учебных сборов по начальной военной подготовке. </a:t>
            </a:r>
          </a:p>
          <a:p>
            <a:pPr marL="0" indent="0">
              <a:buNone/>
            </a:pPr>
            <a:endParaRPr lang="ru-RU" sz="2400" b="1" dirty="0" smtClean="0"/>
          </a:p>
          <a:p>
            <a:pPr marL="0" indent="0">
              <a:buNone/>
            </a:pPr>
            <a:r>
              <a:rPr lang="ru-RU" sz="2400" b="1" dirty="0" smtClean="0"/>
              <a:t>Цель исследования:</a:t>
            </a:r>
            <a:r>
              <a:rPr lang="ru-RU" sz="2400" dirty="0" smtClean="0"/>
              <a:t> определить педагогические инновации в организации проведения учебных сборов по военной подготовке.</a:t>
            </a:r>
          </a:p>
          <a:p>
            <a:endParaRPr lang="ru-RU" dirty="0"/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62000" y="914401"/>
            <a:ext cx="6777354" cy="5334006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sz="2600" b="1" dirty="0" smtClean="0"/>
              <a:t>Задачи:</a:t>
            </a:r>
            <a:endParaRPr lang="ru-RU" sz="2600" dirty="0" smtClean="0"/>
          </a:p>
          <a:p>
            <a:r>
              <a:rPr lang="ru-RU" sz="2600" dirty="0" smtClean="0"/>
              <a:t>1. Изучить нормативную, педагогическую, методическую литературу и </a:t>
            </a:r>
            <a:r>
              <a:rPr lang="ru-RU" sz="2600" dirty="0" err="1" smtClean="0"/>
              <a:t>интернет-источники</a:t>
            </a:r>
            <a:r>
              <a:rPr lang="ru-RU" sz="2600" dirty="0" smtClean="0"/>
              <a:t> по теме исследования; </a:t>
            </a:r>
          </a:p>
          <a:p>
            <a:r>
              <a:rPr lang="ru-RU" sz="2600" dirty="0" smtClean="0"/>
              <a:t>2. Рассмотреть методические аспекты организации и проведения учебных сборов по начальной военной подготовке;</a:t>
            </a:r>
          </a:p>
          <a:p>
            <a:r>
              <a:rPr lang="ru-RU" sz="2600" dirty="0" smtClean="0"/>
              <a:t>3. Изучить педагогический опыт по теме исследования;</a:t>
            </a:r>
          </a:p>
          <a:p>
            <a:r>
              <a:rPr lang="ru-RU" sz="2600" dirty="0" smtClean="0"/>
              <a:t>4. Проанализировать педагогические результаты внедрения нововведений в организацию проведения учебных сборов.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381000"/>
            <a:ext cx="9296400" cy="5364163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400" b="1" dirty="0"/>
              <a:t>Гипотеза исследования: </a:t>
            </a:r>
            <a:endParaRPr lang="ru-RU" sz="2400" b="1" dirty="0" smtClean="0"/>
          </a:p>
          <a:p>
            <a:r>
              <a:rPr lang="ru-RU" sz="2400" dirty="0" smtClean="0"/>
              <a:t>учебные </a:t>
            </a:r>
            <a:r>
              <a:rPr lang="ru-RU" sz="2400" dirty="0"/>
              <a:t>сборы будут способствовать успешной подготовке граждан Российской Федерации к военной службе, если организация и проведение учебных сборов по начальной военной подготовке предусматривают</a:t>
            </a:r>
            <a:r>
              <a:rPr lang="ru-RU" sz="2400" b="1" dirty="0"/>
              <a:t>: </a:t>
            </a:r>
            <a:endParaRPr lang="ru-RU" sz="2400" dirty="0"/>
          </a:p>
          <a:p>
            <a:pPr lvl="0"/>
            <a:r>
              <a:rPr lang="ru-RU" sz="2400" dirty="0"/>
              <a:t>привлечение к решению вопросов организации проведении учебных сборов администраций муниципальных образований;</a:t>
            </a:r>
          </a:p>
          <a:p>
            <a:pPr lvl="0"/>
            <a:r>
              <a:rPr lang="ru-RU" sz="2400" dirty="0"/>
              <a:t>привлечение военнослужащих (сержантов) к проведению учебных занятий в качестве наставников командиров взводов;</a:t>
            </a:r>
          </a:p>
          <a:p>
            <a:r>
              <a:rPr lang="ru-RU" sz="2400" dirty="0"/>
              <a:t>профессиональный обмен между преподавателями-организаторами ОБЖ.</a:t>
            </a: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3400" y="990601"/>
            <a:ext cx="7924800" cy="525780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b="1" dirty="0" smtClean="0"/>
              <a:t>Методы исследования: </a:t>
            </a:r>
          </a:p>
          <a:p>
            <a:r>
              <a:rPr lang="ru-RU" sz="2400" dirty="0" smtClean="0"/>
              <a:t>изучение и анализ нормативной, психолого-педагогической и методической литературы; </a:t>
            </a:r>
          </a:p>
          <a:p>
            <a:r>
              <a:rPr lang="ru-RU" sz="2400" dirty="0" smtClean="0"/>
              <a:t>изучение и анализ педагогического опыта; </a:t>
            </a:r>
          </a:p>
          <a:p>
            <a:r>
              <a:rPr lang="ru-RU" sz="2400" dirty="0" smtClean="0"/>
              <a:t>педагогическое наблюдение; </a:t>
            </a:r>
          </a:p>
          <a:p>
            <a:r>
              <a:rPr lang="ru-RU" sz="2400" dirty="0" smtClean="0"/>
              <a:t>анкетирование.</a:t>
            </a:r>
          </a:p>
          <a:p>
            <a:r>
              <a:rPr lang="ru-RU" sz="2400" b="1" dirty="0" smtClean="0"/>
              <a:t>Практическое значение - </a:t>
            </a:r>
            <a:r>
              <a:rPr lang="ru-RU" sz="2400" dirty="0" smtClean="0"/>
              <a:t>выявленные инновации в организации и проведении учебных сборов могут быть использованы в работе преподавателей-организаторов ОБЖ.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7700" y="457200"/>
            <a:ext cx="7630500" cy="5791207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400" dirty="0" smtClean="0"/>
              <a:t>Дипломная работа имеет традиционный формат.</a:t>
            </a:r>
          </a:p>
          <a:p>
            <a:pPr>
              <a:buNone/>
            </a:pPr>
            <a:r>
              <a:rPr lang="ru-RU" sz="2400" dirty="0" smtClean="0"/>
              <a:t>Состоит из:</a:t>
            </a:r>
          </a:p>
          <a:p>
            <a:r>
              <a:rPr lang="ru-RU" sz="2400" dirty="0" smtClean="0"/>
              <a:t> из введения,</a:t>
            </a:r>
          </a:p>
          <a:p>
            <a:r>
              <a:rPr lang="ru-RU" sz="2400" dirty="0" smtClean="0"/>
              <a:t> двух глав, </a:t>
            </a:r>
          </a:p>
          <a:p>
            <a:r>
              <a:rPr lang="ru-RU" sz="2400" dirty="0" smtClean="0"/>
              <a:t>заключения, </a:t>
            </a:r>
          </a:p>
          <a:p>
            <a:r>
              <a:rPr lang="ru-RU" sz="2400" dirty="0" smtClean="0"/>
              <a:t>списка литературы, </a:t>
            </a:r>
          </a:p>
          <a:p>
            <a:r>
              <a:rPr lang="ru-RU" sz="2400" dirty="0" smtClean="0"/>
              <a:t>приложений </a:t>
            </a:r>
          </a:p>
          <a:p>
            <a:pPr>
              <a:buNone/>
            </a:pPr>
            <a:r>
              <a:rPr lang="ru-RU" sz="2400" dirty="0" smtClean="0"/>
              <a:t>Общим объемом 66 страницы. В конце каждой главы имеются выводы. </a:t>
            </a:r>
          </a:p>
        </p:txBody>
      </p:sp>
    </p:spTree>
    <p:extLst>
      <p:ext uri="{BB962C8B-B14F-4D97-AF65-F5344CB8AC3E}">
        <p14:creationId xmlns:p14="http://schemas.microsoft.com/office/powerpoint/2010/main" xmlns="" val="92950152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81000" y="685800"/>
            <a:ext cx="82296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b="1" dirty="0" smtClean="0"/>
              <a:t>Организационные инициативы: </a:t>
            </a:r>
          </a:p>
          <a:p>
            <a:r>
              <a:rPr lang="ru-RU" sz="2400" dirty="0" smtClean="0"/>
              <a:t>1) привлечение к решению вопросов организации и проведении учебных сборов администраций муниципальных образований.</a:t>
            </a:r>
          </a:p>
          <a:p>
            <a:r>
              <a:rPr lang="ru-RU" sz="2400" dirty="0" smtClean="0"/>
              <a:t>2) привлечение военнослужащих (сержантов) к проведению учебных занятий в качестве наставников командиров взводов.</a:t>
            </a:r>
          </a:p>
          <a:p>
            <a:r>
              <a:rPr lang="ru-RU" sz="2400" dirty="0" smtClean="0"/>
              <a:t>3) Обмен профессиональным опытом между преподавателями-организаторами ОБЖ.</a:t>
            </a:r>
            <a:endParaRPr lang="ru-RU" sz="2400" dirty="0"/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57200"/>
            <a:ext cx="8382000" cy="5668963"/>
          </a:xfrm>
        </p:spPr>
        <p:txBody>
          <a:bodyPr/>
          <a:lstStyle/>
          <a:p>
            <a:pPr algn="ctr">
              <a:buNone/>
            </a:pPr>
            <a:r>
              <a:rPr lang="ru-RU" b="1" dirty="0" smtClean="0"/>
              <a:t> </a:t>
            </a:r>
            <a:r>
              <a:rPr lang="ru-RU" sz="2400" b="1" dirty="0" smtClean="0"/>
              <a:t>Тематическое планирование учебных сборов </a:t>
            </a:r>
            <a:endParaRPr lang="ru-RU" sz="2400" b="1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609600" y="1066803"/>
          <a:ext cx="8001003" cy="5562600"/>
        </p:xfrm>
        <a:graphic>
          <a:graphicData uri="http://schemas.openxmlformats.org/drawingml/2006/table">
            <a:tbl>
              <a:tblPr/>
              <a:tblGrid>
                <a:gridCol w="774085"/>
                <a:gridCol w="2319528"/>
                <a:gridCol w="774085"/>
                <a:gridCol w="774085"/>
                <a:gridCol w="774085"/>
                <a:gridCol w="774085"/>
                <a:gridCol w="774085"/>
                <a:gridCol w="1036965"/>
              </a:tblGrid>
              <a:tr h="447368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i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Calibri"/>
                        </a:rPr>
                        <a:t>№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Calibri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i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Calibri"/>
                        </a:rPr>
                        <a:t>п/п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38927" marR="38927" marT="64042" marB="64042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b="1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i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Учебные темы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8927" marR="38927" marT="64042" marB="64042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i="1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</a:rPr>
                        <a:t>Количество часов по дням обучения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Times New Roman"/>
                        <a:ea typeface="Calibri"/>
                      </a:endParaRPr>
                    </a:p>
                  </a:txBody>
                  <a:tcPr marL="38927" marR="38927" marT="64042" marB="64042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</a:rPr>
                        <a:t>Общее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</a:rPr>
                        <a:t> </a:t>
                      </a:r>
                      <a:r>
                        <a:rPr lang="ru-RU" sz="1400" b="1" i="1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</a:rPr>
                        <a:t>кол-во часов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Times New Roman"/>
                        <a:ea typeface="Calibri"/>
                      </a:endParaRPr>
                    </a:p>
                  </a:txBody>
                  <a:tcPr marL="38927" marR="38927" marT="64042" marB="64042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982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i="1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</a:rPr>
                        <a:t>1 день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Times New Roman"/>
                        <a:ea typeface="Calibri"/>
                      </a:endParaRPr>
                    </a:p>
                  </a:txBody>
                  <a:tcPr marL="38927" marR="38927" marT="64042" marB="64042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i="1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</a:rPr>
                        <a:t>2 день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Times New Roman"/>
                        <a:ea typeface="Calibri"/>
                      </a:endParaRPr>
                    </a:p>
                  </a:txBody>
                  <a:tcPr marL="38927" marR="38927" marT="64042" marB="64042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i="1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</a:rPr>
                        <a:t>3 день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Times New Roman"/>
                        <a:ea typeface="Calibri"/>
                      </a:endParaRPr>
                    </a:p>
                  </a:txBody>
                  <a:tcPr marL="38927" marR="38927" marT="64042" marB="64042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i="1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</a:rPr>
                        <a:t>4 день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Times New Roman"/>
                        <a:ea typeface="Calibri"/>
                      </a:endParaRPr>
                    </a:p>
                  </a:txBody>
                  <a:tcPr marL="38927" marR="38927" marT="64042" marB="64042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i="1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</a:rPr>
                        <a:t>5 день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Times New Roman"/>
                        <a:ea typeface="Calibri"/>
                      </a:endParaRPr>
                    </a:p>
                  </a:txBody>
                  <a:tcPr marL="38927" marR="38927" marT="64042" marB="64042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1915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Calibri"/>
                        </a:rPr>
                        <a:t>1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38927" marR="38927" marT="64042" marB="64042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Тактическая подготовка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8927" marR="38927" marT="64042" marB="64042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</a:rPr>
                        <a:t>-</a:t>
                      </a:r>
                    </a:p>
                  </a:txBody>
                  <a:tcPr marL="38927" marR="38927" marT="64042" marB="64042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</a:rPr>
                        <a:t>1</a:t>
                      </a:r>
                    </a:p>
                  </a:txBody>
                  <a:tcPr marL="38927" marR="38927" marT="64042" marB="64042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</a:rPr>
                        <a:t>2</a:t>
                      </a:r>
                    </a:p>
                  </a:txBody>
                  <a:tcPr marL="38927" marR="38927" marT="64042" marB="64042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</a:rPr>
                        <a:t>1</a:t>
                      </a:r>
                    </a:p>
                  </a:txBody>
                  <a:tcPr marL="38927" marR="38927" marT="64042" marB="64042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</a:rPr>
                        <a:t>-</a:t>
                      </a:r>
                    </a:p>
                  </a:txBody>
                  <a:tcPr marL="38927" marR="38927" marT="64042" marB="64042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</a:rPr>
                        <a:t>4</a:t>
                      </a:r>
                    </a:p>
                  </a:txBody>
                  <a:tcPr marL="38927" marR="38927" marT="64042" marB="64042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736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Calibri"/>
                        </a:rPr>
                        <a:t>2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38927" marR="38927" marT="64042" marB="64042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Огневая подготовка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8927" marR="38927" marT="64042" marB="64042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</a:rPr>
                        <a:t>-</a:t>
                      </a:r>
                    </a:p>
                  </a:txBody>
                  <a:tcPr marL="38927" marR="38927" marT="64042" marB="64042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</a:rPr>
                        <a:t>2</a:t>
                      </a:r>
                    </a:p>
                  </a:txBody>
                  <a:tcPr marL="38927" marR="38927" marT="64042" marB="64042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</a:rPr>
                        <a:t>3</a:t>
                      </a:r>
                    </a:p>
                  </a:txBody>
                  <a:tcPr marL="38927" marR="38927" marT="64042" marB="64042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</a:rPr>
                        <a:t>4</a:t>
                      </a:r>
                    </a:p>
                  </a:txBody>
                  <a:tcPr marL="38927" marR="38927" marT="64042" marB="64042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</a:rPr>
                        <a:t>-</a:t>
                      </a:r>
                    </a:p>
                  </a:txBody>
                  <a:tcPr marL="38927" marR="38927" marT="64042" marB="64042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</a:rPr>
                        <a:t>9</a:t>
                      </a:r>
                    </a:p>
                  </a:txBody>
                  <a:tcPr marL="38927" marR="38927" marT="64042" marB="64042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8401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Calibri"/>
                        </a:rPr>
                        <a:t>3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38927" marR="38927" marT="64042" marB="64042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Защита</a:t>
                      </a:r>
                      <a:r>
                        <a:rPr lang="ru-RU" sz="1400" b="1" baseline="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от современных средств массового поражения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8927" marR="38927" marT="64042" marB="64042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</a:rPr>
                        <a:t>-</a:t>
                      </a:r>
                    </a:p>
                  </a:txBody>
                  <a:tcPr marL="38927" marR="38927" marT="64042" marB="64042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</a:rPr>
                        <a:t>-</a:t>
                      </a:r>
                    </a:p>
                  </a:txBody>
                  <a:tcPr marL="38927" marR="38927" marT="64042" marB="64042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</a:rPr>
                        <a:t>-</a:t>
                      </a:r>
                    </a:p>
                  </a:txBody>
                  <a:tcPr marL="38927" marR="38927" marT="64042" marB="64042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</a:rPr>
                        <a:t>-</a:t>
                      </a:r>
                    </a:p>
                  </a:txBody>
                  <a:tcPr marL="38927" marR="38927" marT="64042" marB="64042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</a:rPr>
                        <a:t>2</a:t>
                      </a:r>
                    </a:p>
                  </a:txBody>
                  <a:tcPr marL="38927" marR="38927" marT="64042" marB="64042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</a:rPr>
                        <a:t>2</a:t>
                      </a:r>
                    </a:p>
                  </a:txBody>
                  <a:tcPr marL="38927" marR="38927" marT="64042" marB="64042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736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Calibri"/>
                        </a:rPr>
                        <a:t>4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38927" marR="38927" marT="64042" marB="64042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Общевоинские уставы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8927" marR="38927" marT="64042" marB="64042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</a:rPr>
                        <a:t>4</a:t>
                      </a:r>
                    </a:p>
                  </a:txBody>
                  <a:tcPr marL="38927" marR="38927" marT="64042" marB="64042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</a:rPr>
                        <a:t>1</a:t>
                      </a:r>
                    </a:p>
                  </a:txBody>
                  <a:tcPr marL="38927" marR="38927" marT="64042" marB="64042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</a:rPr>
                        <a:t>1</a:t>
                      </a:r>
                    </a:p>
                  </a:txBody>
                  <a:tcPr marL="38927" marR="38927" marT="64042" marB="64042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</a:rPr>
                        <a:t>1</a:t>
                      </a:r>
                    </a:p>
                  </a:txBody>
                  <a:tcPr marL="38927" marR="38927" marT="64042" marB="64042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</a:rPr>
                        <a:t>1</a:t>
                      </a:r>
                    </a:p>
                  </a:txBody>
                  <a:tcPr marL="38927" marR="38927" marT="64042" marB="64042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</a:rPr>
                        <a:t>8</a:t>
                      </a:r>
                    </a:p>
                  </a:txBody>
                  <a:tcPr marL="38927" marR="38927" marT="64042" marB="64042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736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Calibri"/>
                        </a:rPr>
                        <a:t>5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38927" marR="38927" marT="64042" marB="64042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Строевая подготовка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8927" marR="38927" marT="64042" marB="64042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</a:rPr>
                        <a:t>2</a:t>
                      </a:r>
                    </a:p>
                  </a:txBody>
                  <a:tcPr marL="38927" marR="38927" marT="64042" marB="64042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</a:rPr>
                        <a:t>1</a:t>
                      </a:r>
                    </a:p>
                  </a:txBody>
                  <a:tcPr marL="38927" marR="38927" marT="64042" marB="64042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</a:rPr>
                        <a:t>1</a:t>
                      </a:r>
                    </a:p>
                  </a:txBody>
                  <a:tcPr marL="38927" marR="38927" marT="64042" marB="64042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</a:rPr>
                        <a:t>1</a:t>
                      </a:r>
                    </a:p>
                  </a:txBody>
                  <a:tcPr marL="38927" marR="38927" marT="64042" marB="64042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</a:rPr>
                        <a:t>-</a:t>
                      </a:r>
                    </a:p>
                  </a:txBody>
                  <a:tcPr marL="38927" marR="38927" marT="64042" marB="64042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</a:rPr>
                        <a:t>5</a:t>
                      </a:r>
                    </a:p>
                  </a:txBody>
                  <a:tcPr marL="38927" marR="38927" marT="64042" marB="64042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736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Calibri"/>
                        </a:rPr>
                        <a:t>6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38927" marR="38927" marT="64042" marB="64042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Физическая подготовка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8927" marR="38927" marT="64042" marB="64042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</a:rPr>
                        <a:t>1</a:t>
                      </a:r>
                    </a:p>
                  </a:txBody>
                  <a:tcPr marL="38927" marR="38927" marT="64042" marB="64042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</a:rPr>
                        <a:t>1</a:t>
                      </a:r>
                    </a:p>
                  </a:txBody>
                  <a:tcPr marL="38927" marR="38927" marT="64042" marB="64042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</a:rPr>
                        <a:t>-</a:t>
                      </a:r>
                    </a:p>
                  </a:txBody>
                  <a:tcPr marL="38927" marR="38927" marT="64042" marB="64042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</a:rPr>
                        <a:t>1</a:t>
                      </a:r>
                    </a:p>
                  </a:txBody>
                  <a:tcPr marL="38927" marR="38927" marT="64042" marB="64042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</a:rPr>
                        <a:t>2</a:t>
                      </a:r>
                    </a:p>
                  </a:txBody>
                  <a:tcPr marL="38927" marR="38927" marT="64042" marB="64042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</a:rPr>
                        <a:t>5</a:t>
                      </a:r>
                    </a:p>
                  </a:txBody>
                  <a:tcPr marL="38927" marR="38927" marT="64042" marB="64042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2540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Calibri"/>
                        </a:rPr>
                        <a:t>7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38927" marR="38927" marT="64042" marB="64042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Тактическая</a:t>
                      </a:r>
                      <a:r>
                        <a:rPr lang="ru-RU" sz="1400" b="1" baseline="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медицина</a:t>
                      </a:r>
                      <a:endParaRPr lang="ru-RU" sz="1400" b="1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8927" marR="38927" marT="64042" marB="64042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</a:rPr>
                        <a:t>-</a:t>
                      </a:r>
                    </a:p>
                  </a:txBody>
                  <a:tcPr marL="38927" marR="38927" marT="64042" marB="64042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</a:rPr>
                        <a:t>-</a:t>
                      </a:r>
                    </a:p>
                  </a:txBody>
                  <a:tcPr marL="38927" marR="38927" marT="64042" marB="64042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</a:rPr>
                        <a:t>-</a:t>
                      </a:r>
                    </a:p>
                  </a:txBody>
                  <a:tcPr marL="38927" marR="38927" marT="64042" marB="64042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</a:rPr>
                        <a:t>-</a:t>
                      </a:r>
                    </a:p>
                  </a:txBody>
                  <a:tcPr marL="38927" marR="38927" marT="64042" marB="64042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</a:rPr>
                        <a:t>2</a:t>
                      </a:r>
                    </a:p>
                  </a:txBody>
                  <a:tcPr marL="38927" marR="38927" marT="64042" marB="64042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</a:rPr>
                        <a:t>2</a:t>
                      </a:r>
                    </a:p>
                  </a:txBody>
                  <a:tcPr marL="38927" marR="38927" marT="64042" marB="64042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47368">
                <a:tc gridSpan="2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ИТОГО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8927" marR="38927" marT="64042" marB="64042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</a:rPr>
                        <a:t>7</a:t>
                      </a:r>
                    </a:p>
                  </a:txBody>
                  <a:tcPr marL="38927" marR="38927" marT="64042" marB="64042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</a:rPr>
                        <a:t>7</a:t>
                      </a:r>
                    </a:p>
                  </a:txBody>
                  <a:tcPr marL="38927" marR="38927" marT="64042" marB="64042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</a:rPr>
                        <a:t>7</a:t>
                      </a:r>
                    </a:p>
                  </a:txBody>
                  <a:tcPr marL="38927" marR="38927" marT="64042" marB="64042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</a:rPr>
                        <a:t>7</a:t>
                      </a:r>
                    </a:p>
                  </a:txBody>
                  <a:tcPr marL="38927" marR="38927" marT="64042" marB="64042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</a:rPr>
                        <a:t>7</a:t>
                      </a:r>
                    </a:p>
                  </a:txBody>
                  <a:tcPr marL="38927" marR="38927" marT="64042" marB="64042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</a:rPr>
                        <a:t>35</a:t>
                      </a:r>
                    </a:p>
                  </a:txBody>
                  <a:tcPr marL="38927" marR="38927" marT="64042" marB="64042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он">
  <a:themeElements>
    <a:clrScheme name="Ион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F9C9D"/>
      </a:accent5>
      <a:accent6>
        <a:srgbClr val="9E5E9B"/>
      </a:accent6>
      <a:hlink>
        <a:srgbClr val="58C1BA"/>
      </a:hlink>
      <a:folHlink>
        <a:srgbClr val="9DD0CB"/>
      </a:folHlink>
    </a:clrScheme>
    <a:fontScheme name="Ион">
      <a:maj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он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577</TotalTime>
  <Words>593</Words>
  <Application>Microsoft Office PowerPoint</Application>
  <PresentationFormat>Экран (4:3)</PresentationFormat>
  <Paragraphs>155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Ион</vt:lpstr>
      <vt:lpstr>   «ИННОВАЦИИ В ОРГАНИЗАЦИИ ПРОВЕДЕНИЯ  УЧЕБНЫХ СБОРОВ  ПО НАЧАЛЬНОЙ ВОЕННОЙ ПОДГОТОВКЕ С ЮНОШАМИ 10-Х КЛАССОВ»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Защита от современных средств массового поражения</vt:lpstr>
      <vt:lpstr>Строевая подготовка</vt:lpstr>
      <vt:lpstr>Огневая подготовка</vt:lpstr>
      <vt:lpstr>Физическая подготовка</vt:lpstr>
      <vt:lpstr>Тактическая медицина</vt:lpstr>
      <vt:lpstr>Лучший командир взвода и  лучший строевик!</vt:lpstr>
      <vt:lpstr>Слайд 16</vt:lpstr>
      <vt:lpstr>                                           ГБОУ Лицей №554     Как Вы относитесь  к службе в армии? </vt:lpstr>
      <vt:lpstr>Сравнительный анализ анкетирования учащихся ГБОУ Лицей №554 и ГБОУ СОШ №9</vt:lpstr>
      <vt:lpstr>Какими станут!</vt:lpstr>
      <vt:lpstr>Такими будут!</vt:lpstr>
      <vt:lpstr>Слайд 21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Катенок</dc:creator>
  <cp:lastModifiedBy>User</cp:lastModifiedBy>
  <cp:revision>99</cp:revision>
  <dcterms:created xsi:type="dcterms:W3CDTF">2013-10-28T09:12:00Z</dcterms:created>
  <dcterms:modified xsi:type="dcterms:W3CDTF">2019-12-24T17:41:45Z</dcterms:modified>
</cp:coreProperties>
</file>