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6" autoAdjust="0"/>
    <p:restoredTop sz="94660"/>
  </p:normalViewPr>
  <p:slideViewPr>
    <p:cSldViewPr>
      <p:cViewPr>
        <p:scale>
          <a:sx n="51" d="100"/>
          <a:sy n="51" d="100"/>
        </p:scale>
        <p:origin x="-1896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98DF20-C1C1-4179-A2B5-0B41E1C8ED8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6D50C57-3E1D-49CD-92FC-3B3AA9425ED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4907" y="2633149"/>
            <a:ext cx="6675812" cy="1600287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60000"/>
              </a:lnSpc>
            </a:pPr>
            <a:r>
              <a:rPr lang="ru-RU" b="1" dirty="0" smtClean="0">
                <a:latin typeface="+mn-lt"/>
                <a:cs typeface="Arial" panose="020B0604020202020204" pitchFamily="34" charset="0"/>
              </a:rPr>
              <a:t>Особенности подготовки </a:t>
            </a:r>
            <a:r>
              <a:rPr lang="ru-RU" b="1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ОБУЧАЮЩЕГО ВИДЕОРОЛИКА</a:t>
            </a:r>
            <a:endParaRPr lang="ru-RU" b="1" dirty="0">
              <a:solidFill>
                <a:srgbClr val="C0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266708" y="190545"/>
            <a:ext cx="6609548" cy="114831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rPr>
              <a:t>ГБОУ </a:t>
            </a:r>
            <a:r>
              <a:rPr lang="ru-RU" altLang="ru-RU" sz="1400" b="1" dirty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rPr>
              <a:t>школа-интернат № 1 им. </a:t>
            </a:r>
            <a:r>
              <a:rPr lang="ru-RU" altLang="ru-RU" sz="1400" b="1" dirty="0" err="1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rPr>
              <a:t>К.К.Грота</a:t>
            </a:r>
            <a:r>
              <a:rPr lang="ru-RU" altLang="ru-RU" sz="1400" b="1" dirty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rPr>
              <a:t/>
            </a:r>
            <a:br>
              <a:rPr lang="ru-RU" altLang="ru-RU" sz="1400" b="1" dirty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rPr>
            </a:br>
            <a:r>
              <a:rPr lang="ru-RU" altLang="ru-RU" sz="1400" b="1" dirty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rPr>
              <a:t>Педагогический совет «</a:t>
            </a:r>
            <a:r>
              <a:rPr lang="ru-RU" sz="1400" b="1" dirty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rPr>
              <a:t>Формы участия педагогов школы-интерната № 1 им. </a:t>
            </a:r>
            <a:r>
              <a:rPr lang="ru-RU" sz="1400" b="1" dirty="0" err="1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rPr>
              <a:t>К.К.Грота</a:t>
            </a:r>
            <a:r>
              <a:rPr lang="ru-RU" sz="1400" b="1" dirty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rPr>
              <a:t> в работе Федерального ресурсного учебно-методического центра по оказанию комплексной помощи детям с нарушением зрения</a:t>
            </a:r>
            <a:r>
              <a:rPr lang="ru-RU" altLang="ru-RU" sz="1400" b="1" dirty="0" smtClean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rPr>
              <a:t>»</a:t>
            </a:r>
            <a:endParaRPr lang="ru-RU" altLang="ru-RU" sz="1400" b="1" dirty="0"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571482" y="1866382"/>
            <a:ext cx="3195083" cy="3766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Прокудина М.И., учитель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>
          <a:xfrm>
            <a:off x="537817" y="6431889"/>
            <a:ext cx="6609548" cy="37843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rPr>
              <a:t>Декабрь 2017</a:t>
            </a:r>
            <a:endParaRPr lang="ru-RU" altLang="ru-RU" sz="1600" b="1" dirty="0"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73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5328592" cy="6093296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 smtClean="0">
                <a:solidFill>
                  <a:srgbClr val="C00000"/>
                </a:solidFill>
              </a:rPr>
              <a:t>ОБУЧАЮЩИЙ ВИДЕОРОЛИК </a:t>
            </a:r>
            <a:r>
              <a:rPr lang="ru-RU" sz="3500" dirty="0" smtClean="0"/>
              <a:t>- </a:t>
            </a:r>
            <a:r>
              <a:rPr lang="ru-RU" sz="3500" b="1" dirty="0" smtClean="0"/>
              <a:t>это форма организации учебного процесса в дистанционном режиме, без непосредственной фронтальной или индивидуальной работы со слушателями, посредством использования заранее созданной видеосъемки.</a:t>
            </a:r>
            <a:endParaRPr lang="ru-RU" sz="3500" b="1" dirty="0"/>
          </a:p>
        </p:txBody>
      </p:sp>
    </p:spTree>
    <p:extLst>
      <p:ext uri="{BB962C8B-B14F-4D97-AF65-F5344CB8AC3E}">
        <p14:creationId xmlns:p14="http://schemas.microsoft.com/office/powerpoint/2010/main" val="254129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КОМУ АДРЕСОВАН </a:t>
            </a:r>
            <a:r>
              <a:rPr lang="ru-RU" sz="3200" b="1" dirty="0">
                <a:solidFill>
                  <a:srgbClr val="C00000"/>
                </a:solidFill>
              </a:rPr>
              <a:t>ОБУЧАЮЩИЙ ВИДЕОРОЛИК</a:t>
            </a:r>
            <a:r>
              <a:rPr lang="ru-RU" sz="3200" b="1" dirty="0"/>
              <a:t>?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556792"/>
            <a:ext cx="66247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b="1" dirty="0"/>
              <a:t>учащимся, находящимся на семейной форме </a:t>
            </a:r>
            <a:r>
              <a:rPr lang="ru-RU" sz="2800" b="1" dirty="0" smtClean="0"/>
              <a:t>образования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b="1" dirty="0" smtClean="0"/>
              <a:t>ученикам  </a:t>
            </a:r>
            <a:r>
              <a:rPr lang="ru-RU" sz="2800" b="1" dirty="0"/>
              <a:t>школ дистанционного </a:t>
            </a:r>
            <a:r>
              <a:rPr lang="ru-RU" sz="2800" b="1" dirty="0" smtClean="0"/>
              <a:t>обучения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b="1" dirty="0" smtClean="0"/>
              <a:t>ученикам</a:t>
            </a:r>
            <a:r>
              <a:rPr lang="ru-RU" sz="2800" b="1" dirty="0"/>
              <a:t>, находящимся на надомном </a:t>
            </a:r>
            <a:r>
              <a:rPr lang="ru-RU" sz="2800" b="1" dirty="0" smtClean="0"/>
              <a:t>обучении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b="1" dirty="0" smtClean="0"/>
              <a:t>часто </a:t>
            </a:r>
            <a:r>
              <a:rPr lang="ru-RU" sz="2800" b="1" dirty="0"/>
              <a:t>болеющим </a:t>
            </a:r>
            <a:r>
              <a:rPr lang="ru-RU" sz="2800" b="1" dirty="0" smtClean="0"/>
              <a:t>детям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b="1" dirty="0" smtClean="0"/>
              <a:t>ученикам</a:t>
            </a:r>
            <a:r>
              <a:rPr lang="ru-RU" sz="2800" b="1" dirty="0"/>
              <a:t>, желающим повысить свой уровень, или восполнить пробелы в знаниях</a:t>
            </a:r>
          </a:p>
        </p:txBody>
      </p:sp>
    </p:spTree>
    <p:extLst>
      <p:ext uri="{BB962C8B-B14F-4D97-AF65-F5344CB8AC3E}">
        <p14:creationId xmlns:p14="http://schemas.microsoft.com/office/powerpoint/2010/main" val="33001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ПЛЮСЫ </a:t>
            </a:r>
            <a:r>
              <a:rPr lang="ru-RU" sz="3200" b="1" dirty="0" smtClean="0">
                <a:solidFill>
                  <a:srgbClr val="C00000"/>
                </a:solidFill>
              </a:rPr>
              <a:t>ОБУЧАЮЩИХ ВИДЕОРОЛИКОВ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412776"/>
            <a:ext cx="6768751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/>
              <a:t>Нет </a:t>
            </a:r>
            <a:r>
              <a:rPr lang="ru-RU" sz="2800" b="1" dirty="0"/>
              <a:t>привязки к году обучения или расписанию по времени</a:t>
            </a:r>
            <a:r>
              <a:rPr lang="ru-RU" sz="2800" b="1" dirty="0" smtClean="0"/>
              <a:t>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/>
              <a:t>Вариативность: можно </a:t>
            </a:r>
            <a:r>
              <a:rPr lang="ru-RU" sz="2800" b="1" dirty="0"/>
              <a:t>выбрать </a:t>
            </a:r>
            <a:r>
              <a:rPr lang="ru-RU" sz="2800" b="1" dirty="0" smtClean="0"/>
              <a:t>задания </a:t>
            </a:r>
            <a:r>
              <a:rPr lang="ru-RU" sz="2800" b="1" dirty="0"/>
              <a:t>на одну тему, но в разном исполнении</a:t>
            </a:r>
            <a:r>
              <a:rPr lang="ru-RU" sz="2800" b="1" dirty="0" smtClean="0"/>
              <a:t>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/>
              <a:t>Возможность удаленного </a:t>
            </a:r>
            <a:r>
              <a:rPr lang="ru-RU" sz="2800" b="1" dirty="0" err="1" smtClean="0"/>
              <a:t>консульти-рования</a:t>
            </a:r>
            <a:r>
              <a:rPr lang="ru-RU" sz="2800" b="1" dirty="0" smtClean="0"/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/>
              <a:t>Относительная </a:t>
            </a:r>
            <a:r>
              <a:rPr lang="ru-RU" sz="2800" b="1" dirty="0"/>
              <a:t>доступность</a:t>
            </a:r>
            <a:r>
              <a:rPr lang="ru-RU" sz="2800" b="1" dirty="0" smtClean="0"/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/>
              <a:t>Возможность многократных повторов.</a:t>
            </a:r>
          </a:p>
        </p:txBody>
      </p:sp>
    </p:spTree>
    <p:extLst>
      <p:ext uri="{BB962C8B-B14F-4D97-AF65-F5344CB8AC3E}">
        <p14:creationId xmlns:p14="http://schemas.microsoft.com/office/powerpoint/2010/main" val="33001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19" y="-4455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МИНУСЫ </a:t>
            </a:r>
            <a:r>
              <a:rPr lang="ru-RU" sz="3200" b="1" dirty="0" smtClean="0">
                <a:solidFill>
                  <a:srgbClr val="C00000"/>
                </a:solidFill>
              </a:rPr>
              <a:t>ОБУЧАЮЩИХ ВИДЕОРОЛИКОВ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" y="856620"/>
            <a:ext cx="6876254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Отсутствие обратной </a:t>
            </a:r>
            <a:r>
              <a:rPr lang="ru-RU" sz="2800" b="1" dirty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связи</a:t>
            </a: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.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Нет </a:t>
            </a:r>
            <a:r>
              <a:rPr lang="ru-RU" sz="2800" b="1" dirty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учета индивидуальных </a:t>
            </a:r>
            <a:r>
              <a:rPr lang="ru-RU" sz="2800" b="1" dirty="0" err="1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особен-ностей</a:t>
            </a: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 и потребностей.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Большая </a:t>
            </a:r>
            <a:r>
              <a:rPr lang="ru-RU" sz="2800" b="1" dirty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и кропотливая подготовка для </a:t>
            </a: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автора.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Необходимость финансовых </a:t>
            </a:r>
            <a:r>
              <a:rPr lang="ru-RU" sz="2800" b="1" dirty="0" err="1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вложе-ний</a:t>
            </a: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.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Отсутствие ответственного за </a:t>
            </a:r>
            <a:r>
              <a:rPr lang="ru-RU" sz="2800" b="1" dirty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результат </a:t>
            </a: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обучения посредством видеоролика.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Трудность восприятия некоторыми слушателями учебной информации в форме видеофильма.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001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5973" y="3223559"/>
            <a:ext cx="530915" cy="358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5"/>
              <a:tabLst>
                <a:tab pos="457200" algn="l"/>
              </a:tabLst>
            </a:pP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3" y="-4455"/>
            <a:ext cx="66247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МЕТОДИЧЕСКИЕ РЕКОМЕНДАЦИИ ПО СОЗДАНИЮ </a:t>
            </a:r>
            <a:r>
              <a:rPr lang="ru-RU" sz="2800" b="1" dirty="0" smtClean="0">
                <a:solidFill>
                  <a:srgbClr val="C00000"/>
                </a:solidFill>
              </a:rPr>
              <a:t>ОБУЧАЮЩИХ ВИДЕОРОЛИКОВ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3" y="1196752"/>
            <a:ext cx="6696745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Отобрать для ролика самый </a:t>
            </a:r>
            <a:r>
              <a:rPr lang="ru-RU" sz="2800" b="1" dirty="0" err="1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необходи-мый</a:t>
            </a: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 материал.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Написать сценарий.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Open Sans"/>
              </a:rPr>
              <a:t>Записать звуковую дорожку.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Open Sans"/>
              </a:rPr>
              <a:t>Отснять видео и фото, </a:t>
            </a:r>
            <a:r>
              <a:rPr lang="ru-RU" sz="2800" b="1" dirty="0" err="1" smtClean="0">
                <a:solidFill>
                  <a:srgbClr val="111111"/>
                </a:solidFill>
                <a:ea typeface="Times New Roman"/>
                <a:cs typeface="Open Sans"/>
              </a:rPr>
              <a:t>иллюстри-рующие</a:t>
            </a: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Open Sans"/>
              </a:rPr>
              <a:t> текст.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 </a:t>
            </a:r>
            <a:r>
              <a:rPr lang="ru-RU" sz="2800" b="1" dirty="0">
                <a:solidFill>
                  <a:srgbClr val="111111"/>
                </a:solidFill>
                <a:ea typeface="Times New Roman"/>
                <a:cs typeface="Open Sans"/>
              </a:rPr>
              <a:t>Установить </a:t>
            </a: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Open Sans"/>
              </a:rPr>
              <a:t>на компьютер нужное про-</a:t>
            </a:r>
            <a:r>
              <a:rPr lang="ru-RU" sz="2800" b="1" dirty="0" err="1" smtClean="0">
                <a:solidFill>
                  <a:srgbClr val="111111"/>
                </a:solidFill>
                <a:ea typeface="Times New Roman"/>
                <a:cs typeface="Open Sans"/>
              </a:rPr>
              <a:t>граммное</a:t>
            </a: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Open Sans"/>
              </a:rPr>
              <a:t> </a:t>
            </a:r>
            <a:r>
              <a:rPr lang="ru-RU" sz="2800" b="1" dirty="0">
                <a:solidFill>
                  <a:srgbClr val="111111"/>
                </a:solidFill>
                <a:ea typeface="Times New Roman"/>
                <a:cs typeface="Open Sans"/>
              </a:rPr>
              <a:t>обеспечение.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Open Sans"/>
              </a:rPr>
              <a:t>Объединить звук, видео и фото в </a:t>
            </a:r>
            <a:r>
              <a:rPr lang="ru-RU" sz="2800" b="1" dirty="0" err="1" smtClean="0">
                <a:solidFill>
                  <a:srgbClr val="111111"/>
                </a:solidFill>
                <a:ea typeface="Times New Roman"/>
                <a:cs typeface="Open Sans"/>
              </a:rPr>
              <a:t>ви-деоролик</a:t>
            </a: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Open Sans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Open Sans"/>
              </a:rPr>
              <a:t> Создать видеообложку.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8404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2" y="-4455"/>
            <a:ext cx="68407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ПРОГРАММЫ И ОБОРУДОВАНИЕ ДЛЯ СОЗДАНИЯ </a:t>
            </a:r>
            <a:r>
              <a:rPr lang="ru-RU" sz="2800" b="1" dirty="0" smtClean="0">
                <a:solidFill>
                  <a:srgbClr val="C00000"/>
                </a:solidFill>
              </a:rPr>
              <a:t>ОБУЧАЮЩИХ ВИДЕОРОЛИКОВ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836712"/>
            <a:ext cx="687625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Камера с возможностью фотографирования и записи видео.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111111"/>
                </a:solidFill>
                <a:ea typeface="Times New Roman"/>
                <a:cs typeface="Open Sans"/>
              </a:rPr>
              <a:t>Д</a:t>
            </a: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омашняя веб-камера</a:t>
            </a:r>
            <a:r>
              <a:rPr lang="ru-RU" sz="2400" b="1" dirty="0">
                <a:solidFill>
                  <a:srgbClr val="111111"/>
                </a:solidFill>
                <a:ea typeface="Times New Roman"/>
                <a:cs typeface="Open Sans"/>
              </a:rPr>
              <a:t> </a:t>
            </a: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и микрофон.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111111"/>
                </a:solidFill>
                <a:ea typeface="Times New Roman"/>
                <a:cs typeface="Open Sans"/>
              </a:rPr>
              <a:t>С</a:t>
            </a: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пециальная </a:t>
            </a:r>
            <a:r>
              <a:rPr lang="ru-RU" sz="2400" b="1" dirty="0">
                <a:solidFill>
                  <a:srgbClr val="111111"/>
                </a:solidFill>
                <a:ea typeface="Times New Roman"/>
                <a:cs typeface="Open Sans"/>
              </a:rPr>
              <a:t>программа, </a:t>
            </a: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записываю-</a:t>
            </a:r>
            <a:r>
              <a:rPr lang="ru-RU" sz="2400" b="1" dirty="0" err="1" smtClean="0">
                <a:solidFill>
                  <a:srgbClr val="111111"/>
                </a:solidFill>
                <a:ea typeface="Times New Roman"/>
                <a:cs typeface="Open Sans"/>
              </a:rPr>
              <a:t>щая</a:t>
            </a: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 </a:t>
            </a:r>
            <a:r>
              <a:rPr lang="ru-RU" sz="2400" b="1" dirty="0">
                <a:solidFill>
                  <a:srgbClr val="111111"/>
                </a:solidFill>
                <a:ea typeface="Times New Roman"/>
                <a:cs typeface="Open Sans"/>
              </a:rPr>
              <a:t>видео </a:t>
            </a: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непосредственно </a:t>
            </a:r>
            <a:r>
              <a:rPr lang="ru-RU" sz="2400" b="1" dirty="0">
                <a:solidFill>
                  <a:srgbClr val="111111"/>
                </a:solidFill>
                <a:ea typeface="Times New Roman"/>
                <a:cs typeface="Open Sans"/>
              </a:rPr>
              <a:t>с </a:t>
            </a: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монитора</a:t>
            </a:r>
            <a:r>
              <a:rPr lang="ru-RU" sz="2400" b="1" dirty="0">
                <a:solidFill>
                  <a:srgbClr val="111111"/>
                </a:solidFill>
                <a:ea typeface="Times New Roman"/>
                <a:cs typeface="Open Sans"/>
              </a:rPr>
              <a:t>, во время совершения действий в </a:t>
            </a: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компьютере, например:</a:t>
            </a:r>
          </a:p>
          <a:p>
            <a:pPr marL="914400" lvl="1" indent="-457200" algn="just">
              <a:spcAft>
                <a:spcPts val="600"/>
              </a:spcAft>
              <a:buFont typeface="+mj-lt"/>
              <a:buAutoNum type="arabicParenR"/>
            </a:pPr>
            <a:r>
              <a:rPr lang="ru-RU" sz="2400" b="1" dirty="0" err="1" smtClean="0">
                <a:solidFill>
                  <a:srgbClr val="111111"/>
                </a:solidFill>
                <a:ea typeface="Times New Roman"/>
                <a:cs typeface="Open Sans"/>
              </a:rPr>
              <a:t>Adobe</a:t>
            </a: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 </a:t>
            </a:r>
            <a:r>
              <a:rPr lang="ru-RU" sz="2400" b="1" dirty="0" err="1">
                <a:solidFill>
                  <a:srgbClr val="111111"/>
                </a:solidFill>
                <a:ea typeface="Times New Roman"/>
                <a:cs typeface="Open Sans"/>
              </a:rPr>
              <a:t>Photoshop</a:t>
            </a:r>
            <a:endParaRPr lang="ru-RU" sz="2400" b="1" dirty="0">
              <a:solidFill>
                <a:srgbClr val="111111"/>
              </a:solidFill>
              <a:ea typeface="Times New Roman"/>
              <a:cs typeface="Open Sans"/>
            </a:endParaRPr>
          </a:p>
          <a:p>
            <a:pPr marL="914400" lvl="1" indent="-457200" algn="just">
              <a:buFont typeface="+mj-lt"/>
              <a:buAutoNum type="arabicParenR"/>
            </a:pPr>
            <a:r>
              <a:rPr lang="ru-RU" sz="2400" b="1" dirty="0" err="1">
                <a:solidFill>
                  <a:srgbClr val="111111"/>
                </a:solidFill>
                <a:ea typeface="Times New Roman"/>
                <a:cs typeface="Open Sans"/>
              </a:rPr>
              <a:t>Camtasia</a:t>
            </a:r>
            <a:r>
              <a:rPr lang="ru-RU" sz="2400" b="1" dirty="0">
                <a:solidFill>
                  <a:srgbClr val="111111"/>
                </a:solidFill>
                <a:ea typeface="Times New Roman"/>
                <a:cs typeface="Open Sans"/>
              </a:rPr>
              <a:t> </a:t>
            </a:r>
            <a:r>
              <a:rPr lang="ru-RU" sz="2400" b="1" dirty="0" err="1" smtClean="0">
                <a:solidFill>
                  <a:srgbClr val="111111"/>
                </a:solidFill>
                <a:ea typeface="Times New Roman"/>
                <a:cs typeface="Open Sans"/>
              </a:rPr>
              <a:t>Studio</a:t>
            </a: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 - возможность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111111"/>
                </a:solidFill>
                <a:ea typeface="Times New Roman"/>
                <a:cs typeface="Open Sans"/>
              </a:rPr>
              <a:t>в</a:t>
            </a:r>
            <a:r>
              <a:rPr lang="ru-RU" sz="2000" b="1" dirty="0" smtClean="0">
                <a:solidFill>
                  <a:srgbClr val="111111"/>
                </a:solidFill>
                <a:ea typeface="Times New Roman"/>
                <a:cs typeface="Open Sans"/>
              </a:rPr>
              <a:t>ести съемку с </a:t>
            </a:r>
            <a:r>
              <a:rPr lang="ru-RU" sz="2000" b="1" dirty="0">
                <a:solidFill>
                  <a:srgbClr val="111111"/>
                </a:solidFill>
                <a:ea typeface="Times New Roman"/>
                <a:cs typeface="Open Sans"/>
              </a:rPr>
              <a:t>экрана </a:t>
            </a:r>
            <a:r>
              <a:rPr lang="ru-RU" sz="2000" b="1" dirty="0" smtClean="0">
                <a:solidFill>
                  <a:srgbClr val="111111"/>
                </a:solidFill>
                <a:ea typeface="Times New Roman"/>
                <a:cs typeface="Open Sans"/>
              </a:rPr>
              <a:t>монитора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11111"/>
                </a:solidFill>
                <a:ea typeface="Times New Roman"/>
                <a:cs typeface="Open Sans"/>
              </a:rPr>
              <a:t>профессионально </a:t>
            </a:r>
            <a:r>
              <a:rPr lang="ru-RU" sz="2000" b="1" dirty="0">
                <a:solidFill>
                  <a:srgbClr val="111111"/>
                </a:solidFill>
                <a:ea typeface="Times New Roman"/>
                <a:cs typeface="Open Sans"/>
              </a:rPr>
              <a:t>отредактировать </a:t>
            </a:r>
            <a:r>
              <a:rPr lang="ru-RU" sz="2000" b="1" dirty="0" smtClean="0">
                <a:solidFill>
                  <a:srgbClr val="111111"/>
                </a:solidFill>
                <a:ea typeface="Times New Roman"/>
                <a:cs typeface="Open Sans"/>
              </a:rPr>
              <a:t>видео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11111"/>
                </a:solidFill>
                <a:ea typeface="Times New Roman"/>
                <a:cs typeface="Open Sans"/>
              </a:rPr>
              <a:t>сохранять </a:t>
            </a:r>
            <a:r>
              <a:rPr lang="ru-RU" sz="2000" b="1" dirty="0">
                <a:solidFill>
                  <a:srgbClr val="111111"/>
                </a:solidFill>
                <a:ea typeface="Times New Roman"/>
                <a:cs typeface="Open Sans"/>
              </a:rPr>
              <a:t>полученные файлы в разных </a:t>
            </a:r>
            <a:r>
              <a:rPr lang="ru-RU" sz="2000" b="1" dirty="0" err="1" smtClean="0">
                <a:solidFill>
                  <a:srgbClr val="111111"/>
                </a:solidFill>
                <a:ea typeface="Times New Roman"/>
                <a:cs typeface="Open Sans"/>
              </a:rPr>
              <a:t>видеоформатах</a:t>
            </a:r>
            <a:r>
              <a:rPr lang="ru-RU" sz="2000" b="1" dirty="0">
                <a:solidFill>
                  <a:srgbClr val="111111"/>
                </a:solidFill>
                <a:ea typeface="Times New Roman"/>
                <a:cs typeface="Open Sans"/>
              </a:rPr>
              <a:t>.</a:t>
            </a:r>
            <a:endParaRPr lang="ru-RU" sz="2000" b="1" dirty="0" smtClean="0">
              <a:solidFill>
                <a:srgbClr val="111111"/>
              </a:solidFill>
              <a:ea typeface="Times New Roman"/>
              <a:cs typeface="Open Sans"/>
            </a:endParaRPr>
          </a:p>
          <a:p>
            <a:pPr marL="914400" lvl="1" indent="-457200" algn="just">
              <a:spcAft>
                <a:spcPts val="600"/>
              </a:spcAft>
              <a:buFont typeface="+mj-lt"/>
              <a:buAutoNum type="arabicParenR" startAt="3"/>
            </a:pPr>
            <a:r>
              <a:rPr lang="ru-RU" sz="2400" b="1" dirty="0" err="1" smtClean="0">
                <a:solidFill>
                  <a:srgbClr val="111111"/>
                </a:solidFill>
                <a:ea typeface="Times New Roman"/>
                <a:cs typeface="Open Sans"/>
              </a:rPr>
              <a:t>Media-Studio</a:t>
            </a:r>
            <a:r>
              <a:rPr lang="ru-RU" sz="2400" b="1" dirty="0" smtClean="0">
                <a:solidFill>
                  <a:srgbClr val="111111"/>
                </a:solidFill>
                <a:ea typeface="Times New Roman"/>
                <a:cs typeface="Open Sans"/>
              </a:rPr>
              <a:t> - возможность</a:t>
            </a:r>
            <a:endParaRPr lang="ru-RU" sz="2400" b="1" dirty="0">
              <a:solidFill>
                <a:srgbClr val="111111"/>
              </a:solidFill>
              <a:ea typeface="Times New Roman"/>
              <a:cs typeface="Open Sans"/>
            </a:endParaRP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111111"/>
                </a:solidFill>
                <a:latin typeface="Open Sans"/>
                <a:ea typeface="Times New Roman"/>
                <a:cs typeface="Times New Roman"/>
              </a:rPr>
              <a:t>создать меню </a:t>
            </a:r>
            <a:r>
              <a:rPr lang="ru-RU" sz="1600" b="1" dirty="0">
                <a:solidFill>
                  <a:srgbClr val="111111"/>
                </a:solidFill>
                <a:latin typeface="Open Sans"/>
                <a:ea typeface="Times New Roman"/>
                <a:cs typeface="Times New Roman"/>
              </a:rPr>
              <a:t>с опцией автозапуска </a:t>
            </a:r>
            <a:endParaRPr lang="ru-RU" sz="1600" b="1" dirty="0" smtClean="0">
              <a:solidFill>
                <a:srgbClr val="111111"/>
              </a:solidFill>
              <a:latin typeface="Open Sans"/>
              <a:ea typeface="Times New Roman"/>
              <a:cs typeface="Times New Roman"/>
            </a:endParaRP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111111"/>
                </a:solidFill>
                <a:latin typeface="Open Sans"/>
                <a:ea typeface="Times New Roman"/>
                <a:cs typeface="Times New Roman"/>
              </a:rPr>
              <a:t>качественно </a:t>
            </a:r>
            <a:r>
              <a:rPr lang="ru-RU" sz="1600" b="1" dirty="0">
                <a:solidFill>
                  <a:srgbClr val="111111"/>
                </a:solidFill>
                <a:latin typeface="Open Sans"/>
                <a:ea typeface="Times New Roman"/>
                <a:cs typeface="Times New Roman"/>
              </a:rPr>
              <a:t>записать уроки на разные носители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113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5516" y="0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КАК СДЕЛАТЬ ПОПУЛЯРНЫМ </a:t>
            </a:r>
            <a:r>
              <a:rPr lang="ru-RU" sz="3200" b="1" dirty="0" smtClean="0">
                <a:solidFill>
                  <a:srgbClr val="C00000"/>
                </a:solidFill>
              </a:rPr>
              <a:t>ОБУЧАЮЩИЙ </a:t>
            </a:r>
            <a:r>
              <a:rPr lang="ru-RU" sz="3200" b="1" dirty="0">
                <a:solidFill>
                  <a:srgbClr val="C00000"/>
                </a:solidFill>
              </a:rPr>
              <a:t>ВИДЕОРОЛИК</a:t>
            </a:r>
            <a:r>
              <a:rPr lang="ru-RU" sz="3200" b="1" dirty="0"/>
              <a:t>?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5516" y="1484784"/>
            <a:ext cx="648072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>
                <a:solidFill>
                  <a:srgbClr val="111111"/>
                </a:solidFill>
                <a:ea typeface="Times New Roman"/>
                <a:cs typeface="Times New Roman"/>
              </a:rPr>
              <a:t>С</a:t>
            </a: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Times New Roman"/>
              </a:rPr>
              <a:t>оздать </a:t>
            </a:r>
            <a:r>
              <a:rPr lang="ru-RU" sz="2800" b="1" dirty="0">
                <a:solidFill>
                  <a:srgbClr val="111111"/>
                </a:solidFill>
                <a:ea typeface="Times New Roman"/>
                <a:cs typeface="Times New Roman"/>
              </a:rPr>
              <a:t>тематический сайт, посвящённый вашим курсам</a:t>
            </a: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Times New Roman"/>
              </a:rPr>
              <a:t>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Times New Roman"/>
              </a:rPr>
              <a:t>Распространять рекламу с анонсами, демонстрацией </a:t>
            </a:r>
            <a:r>
              <a:rPr lang="ru-RU" sz="2800" b="1" dirty="0">
                <a:solidFill>
                  <a:srgbClr val="111111"/>
                </a:solidFill>
                <a:ea typeface="Times New Roman"/>
                <a:cs typeface="Times New Roman"/>
              </a:rPr>
              <a:t>дисков, </a:t>
            </a: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Times New Roman"/>
              </a:rPr>
              <a:t>описанием </a:t>
            </a:r>
            <a:r>
              <a:rPr lang="ru-RU" sz="2800" b="1" dirty="0">
                <a:solidFill>
                  <a:srgbClr val="111111"/>
                </a:solidFill>
                <a:ea typeface="Times New Roman"/>
                <a:cs typeface="Times New Roman"/>
              </a:rPr>
              <a:t>их </a:t>
            </a: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Times New Roman"/>
              </a:rPr>
              <a:t>содержания.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Times New Roman"/>
              </a:rPr>
              <a:t>Проводить конкурсы среди </a:t>
            </a:r>
            <a:r>
              <a:rPr lang="ru-RU" sz="2800" b="1" dirty="0" err="1" smtClean="0">
                <a:solidFill>
                  <a:srgbClr val="111111"/>
                </a:solidFill>
                <a:ea typeface="Times New Roman"/>
                <a:cs typeface="Times New Roman"/>
              </a:rPr>
              <a:t>исполь-зующих</a:t>
            </a: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Times New Roman"/>
              </a:rPr>
              <a:t> продукт.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111111"/>
                </a:solidFill>
                <a:ea typeface="Times New Roman"/>
                <a:cs typeface="Times New Roman"/>
              </a:rPr>
              <a:t>Снимать только качественные видеоролики.</a:t>
            </a:r>
          </a:p>
        </p:txBody>
      </p:sp>
    </p:spTree>
    <p:extLst>
      <p:ext uri="{BB962C8B-B14F-4D97-AF65-F5344CB8AC3E}">
        <p14:creationId xmlns:p14="http://schemas.microsoft.com/office/powerpoint/2010/main" val="175773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544616" cy="4736910"/>
          </a:xfrm>
        </p:spPr>
        <p:txBody>
          <a:bodyPr>
            <a:no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4400" dirty="0" smtClean="0"/>
              <a:t>СПАСИБО ЗА ВНИМАНИЕ!</a:t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2318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ставн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остав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т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243</TotalTime>
  <Words>325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Составная</vt:lpstr>
      <vt:lpstr>Презентация PowerPoint</vt:lpstr>
      <vt:lpstr>ОБУЧАЮЩИЙ ВИДЕОРОЛИК - это форма организации учебного процесса в дистанционном режиме, без непосредственной фронтальной или индивидуальной работы со слушателями, посредством использования заранее созданной видеосъемки.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видео урок?</dc:title>
  <dc:creator>мария прокудина</dc:creator>
  <cp:lastModifiedBy>english</cp:lastModifiedBy>
  <cp:revision>31</cp:revision>
  <dcterms:created xsi:type="dcterms:W3CDTF">2017-12-26T17:15:02Z</dcterms:created>
  <dcterms:modified xsi:type="dcterms:W3CDTF">2019-12-24T14:05:18Z</dcterms:modified>
</cp:coreProperties>
</file>