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56" r:id="rId2"/>
    <p:sldId id="268" r:id="rId3"/>
    <p:sldId id="269" r:id="rId4"/>
    <p:sldId id="270" r:id="rId5"/>
    <p:sldId id="271" r:id="rId6"/>
    <p:sldId id="272" r:id="rId7"/>
    <p:sldId id="273" r:id="rId8"/>
    <p:sldId id="274" r:id="rId9"/>
    <p:sldId id="257" r:id="rId10"/>
    <p:sldId id="259" r:id="rId11"/>
    <p:sldId id="261" r:id="rId12"/>
    <p:sldId id="262" r:id="rId13"/>
    <p:sldId id="263" r:id="rId14"/>
    <p:sldId id="264" r:id="rId15"/>
    <p:sldId id="265" r:id="rId16"/>
    <p:sldId id="267" r:id="rId17"/>
    <p:sldId id="258" r:id="rId18"/>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0" d="100"/>
          <a:sy n="50" d="100"/>
        </p:scale>
        <p:origin x="-126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10FF937-0412-453D-9602-FC27E8CC4189}" type="datetimeFigureOut">
              <a:rPr lang="ru-RU" smtClean="0"/>
              <a:pPr/>
              <a:t>04.04.2018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B91B7AF-C79D-45B0-887F-8EAF4213F13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B91B7AF-C79D-45B0-887F-8EAF4213F13A}" type="slidenum">
              <a:rPr lang="ru-RU" smtClean="0"/>
              <a:pPr/>
              <a:t>16</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add title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EAF463A-BC7C-46EE-9F1E-7F377CCA4891}" type="datetimeFigureOut">
              <a:rPr lang="en-US" smtClean="0"/>
              <a:pPr/>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EAF463A-BC7C-46EE-9F1E-7F377CCA4891}" type="datetimeFigureOut">
              <a:rPr lang="en-US" smtClean="0"/>
              <a:pPr/>
              <a:t>4/4/2018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EAF463A-BC7C-46EE-9F1E-7F377CCA4891}" type="datetimeFigureOut">
              <a:rPr lang="en-US" smtClean="0"/>
              <a:pPr/>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EAF463A-BC7C-46EE-9F1E-7F377CCA4891}" type="datetimeFigureOut">
              <a:rPr lang="en-US" smtClean="0"/>
              <a:pPr/>
              <a:t>4/4/2018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EAF463A-BC7C-46EE-9F1E-7F377CCA4891}" type="datetimeFigureOut">
              <a:rPr lang="en-US" smtClean="0"/>
              <a:pPr/>
              <a:t>4/4/2018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AF463A-BC7C-46EE-9F1E-7F377CCA4891}" type="datetimeFigureOut">
              <a:rPr lang="en-US" smtClean="0"/>
              <a:pPr/>
              <a:t>4/4/2018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EAF463A-BC7C-46EE-9F1E-7F377CCA4891}" type="datetimeFigureOut">
              <a:rPr lang="en-US" smtClean="0"/>
              <a:pPr/>
              <a:t>4/4/2018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83448D-3A78-4528-A469-B745A65DA48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AF463A-BC7C-46EE-9F1E-7F377CCA4891}" type="datetimeFigureOut">
              <a:rPr lang="en-US" smtClean="0"/>
              <a:pPr/>
              <a:t>4/4/2018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83448D-3A78-4528-A469-B745A65DA48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latinLnBrk="0">
        <a:spcBef>
          <a:spcPct val="0"/>
        </a:spcBef>
        <a:buNone/>
        <a:defRPr sz="4400" kern="1200">
          <a:solidFill>
            <a:schemeClr val="tx1"/>
          </a:solidFill>
          <a:latin typeface="+mj-lt"/>
          <a:ea typeface="+mj-ea"/>
          <a:cs typeface="+mj-cs"/>
        </a:defRPr>
      </a:lvl1pPr>
    </p:titleStyle>
    <p:bodyStyle>
      <a:lvl1pPr marL="342900" indent="-342900" algn="l" defTabSz="914400" rtl="0" latinLnBrk="0">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latinLnBrk="0">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latinLnBrk="0">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latinLnBrk="0">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latinLnBrk="0">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latinLnBrk="0">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latinLnBrk="0">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latinLnBrk="0">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latinLnBrk="0">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hyperlink" Target="http://7kyr.ru/drugie-ptitsy/belaya-kuropatka-6023.html" TargetMode="External"/><Relationship Id="rId3" Type="http://schemas.openxmlformats.org/officeDocument/2006/relationships/hyperlink" Target="http://www.topguns.ru/kratky-opredelitel-ptic" TargetMode="External"/><Relationship Id="rId7" Type="http://schemas.openxmlformats.org/officeDocument/2006/relationships/hyperlink" Target="http://fb.ru/article/210980/ptitsa-sapsan-opisanie-i-foto" TargetMode="External"/><Relationship Id="rId2" Type="http://schemas.openxmlformats.org/officeDocument/2006/relationships/hyperlink" Target="http://tvoyaparallel.ru/news/kray/top-10-krasivyih-ptits-krasnoy-knigi-komi.htm" TargetMode="External"/><Relationship Id="rId1" Type="http://schemas.openxmlformats.org/officeDocument/2006/relationships/slideLayout" Target="../slideLayouts/slideLayout2.xml"/><Relationship Id="rId6" Type="http://schemas.openxmlformats.org/officeDocument/2006/relationships/hyperlink" Target="https://wild-animals.ru/article/birds/yastreb-teterevyatnik.html" TargetMode="External"/><Relationship Id="rId5" Type="http://schemas.openxmlformats.org/officeDocument/2006/relationships/hyperlink" Target="https://neposed.net/kids-literature/zagadki/zagadki-o-prirode/zagadki-pro-ptits-rossii/zagadki-pro-snegirya.html" TargetMode="External"/><Relationship Id="rId10" Type="http://schemas.openxmlformats.org/officeDocument/2006/relationships/hyperlink" Target="http://vremena-goda.su/zhivaya-priroda/945-sinica-interesnye-fakty-foto-i-kratkoe-opisanie.html" TargetMode="External"/><Relationship Id="rId4" Type="http://schemas.openxmlformats.org/officeDocument/2006/relationships/hyperlink" Target="https://nashzeleniymir.ru/&#1074;&#1086;&#1088;&#1086;&#1073;&#1077;&#1081;" TargetMode="External"/><Relationship Id="rId9" Type="http://schemas.openxmlformats.org/officeDocument/2006/relationships/hyperlink" Target="http://selomoe.ru/lebedi/malyi-lebed.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057400" y="1371600"/>
            <a:ext cx="5486400" cy="3886199"/>
          </a:xfrm>
        </p:spPr>
        <p:txBody>
          <a:bodyPr>
            <a:noAutofit/>
          </a:bodyPr>
          <a:lstStyle/>
          <a:p>
            <a:r>
              <a:rPr lang="ru-RU" sz="6000" b="1" dirty="0" smtClean="0"/>
              <a:t>Птицы </a:t>
            </a:r>
            <a:br>
              <a:rPr lang="ru-RU" sz="6000" b="1" dirty="0" smtClean="0"/>
            </a:br>
            <a:r>
              <a:rPr lang="ru-RU" sz="6000" b="1" dirty="0" smtClean="0"/>
              <a:t>Республики Коми</a:t>
            </a:r>
            <a:endParaRPr lang="ru-RU" sz="6000" b="1"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10000" y="0"/>
            <a:ext cx="4876800" cy="1417638"/>
          </a:xfrm>
        </p:spPr>
        <p:txBody>
          <a:bodyPr>
            <a:normAutofit fontScale="90000"/>
          </a:bodyPr>
          <a:lstStyle/>
          <a:p>
            <a:r>
              <a:rPr lang="ru-RU" b="1" dirty="0" err="1" smtClean="0"/>
              <a:t>Орлан-белохвост</a:t>
            </a:r>
            <a:r>
              <a:rPr lang="ru-RU" b="1" dirty="0" smtClean="0"/>
              <a:t> - </a:t>
            </a:r>
            <a:r>
              <a:rPr lang="ru-RU" b="1" dirty="0" err="1" smtClean="0"/>
              <a:t>чери</a:t>
            </a:r>
            <a:r>
              <a:rPr lang="ru-RU" b="1" dirty="0" smtClean="0"/>
              <a:t> </a:t>
            </a:r>
            <a:r>
              <a:rPr lang="ru-RU" b="1" dirty="0" err="1" smtClean="0"/>
              <a:t>варыш</a:t>
            </a:r>
            <a:endParaRPr lang="ru-RU" b="1" dirty="0"/>
          </a:p>
        </p:txBody>
      </p:sp>
      <p:pic>
        <p:nvPicPr>
          <p:cNvPr id="4" name="Содержимое 3" descr="orlan.jpg"/>
          <p:cNvPicPr>
            <a:picLocks noGrp="1" noChangeAspect="1"/>
          </p:cNvPicPr>
          <p:nvPr>
            <p:ph idx="1"/>
          </p:nvPr>
        </p:nvPicPr>
        <p:blipFill>
          <a:blip r:embed="rId2" cstate="print"/>
          <a:stretch>
            <a:fillRect/>
          </a:stretch>
        </p:blipFill>
        <p:spPr>
          <a:xfrm>
            <a:off x="3810000" y="1295400"/>
            <a:ext cx="4842272" cy="3228181"/>
          </a:xfrm>
        </p:spPr>
      </p:pic>
      <p:sp>
        <p:nvSpPr>
          <p:cNvPr id="5" name="Прямоугольник 4"/>
          <p:cNvSpPr/>
          <p:nvPr/>
        </p:nvSpPr>
        <p:spPr>
          <a:xfrm>
            <a:off x="152400" y="304800"/>
            <a:ext cx="3505200" cy="4401205"/>
          </a:xfrm>
          <a:prstGeom prst="rect">
            <a:avLst/>
          </a:prstGeom>
        </p:spPr>
        <p:txBody>
          <a:bodyPr wrap="square">
            <a:spAutoFit/>
          </a:bodyPr>
          <a:lstStyle/>
          <a:p>
            <a:pPr algn="just"/>
            <a:r>
              <a:rPr lang="ru-RU" sz="2000" dirty="0" smtClean="0"/>
              <a:t>Птица обладает массивным телосложением. Размах крыльев до 2,5 м. Хвост клиновидно заострен, чисто-белый. Клюв крепкий </a:t>
            </a:r>
            <a:r>
              <a:rPr lang="ru-RU" sz="2000" dirty="0" err="1" smtClean="0"/>
              <a:t>крючкообразно</a:t>
            </a:r>
            <a:r>
              <a:rPr lang="ru-RU" sz="2000" dirty="0" smtClean="0"/>
              <a:t> загнутый на конце, шея короткая, массивная. Лапы снабжены острыми, загнутыми когтями и хорошо приспособлены для того, чтобы хватать и удерживать добычу. Орланы держатся в одиночку и парами</a:t>
            </a:r>
            <a:r>
              <a:rPr lang="ru-RU" dirty="0" smtClean="0"/>
              <a:t>. </a:t>
            </a:r>
            <a:endParaRPr lang="ru-RU" dirty="0"/>
          </a:p>
        </p:txBody>
      </p:sp>
      <p:sp>
        <p:nvSpPr>
          <p:cNvPr id="6" name="Прямоугольник 5"/>
          <p:cNvSpPr/>
          <p:nvPr/>
        </p:nvSpPr>
        <p:spPr>
          <a:xfrm>
            <a:off x="152400" y="4724400"/>
            <a:ext cx="8839200" cy="1631216"/>
          </a:xfrm>
          <a:prstGeom prst="rect">
            <a:avLst/>
          </a:prstGeom>
        </p:spPr>
        <p:txBody>
          <a:bodyPr wrap="square">
            <a:spAutoFit/>
          </a:bodyPr>
          <a:lstStyle/>
          <a:p>
            <a:r>
              <a:rPr lang="ru-RU" sz="2000" dirty="0" err="1" smtClean="0"/>
              <a:t>Орлан-белохвост</a:t>
            </a:r>
            <a:r>
              <a:rPr lang="ru-RU" sz="2000" dirty="0" smtClean="0"/>
              <a:t> — редкий и исчезающий вид.  Главное условие существования </a:t>
            </a:r>
            <a:r>
              <a:rPr lang="ru-RU" sz="2000" dirty="0" err="1" smtClean="0"/>
              <a:t>орлана-белохвоста</a:t>
            </a:r>
            <a:r>
              <a:rPr lang="ru-RU" sz="2000" dirty="0" smtClean="0"/>
              <a:t> — наличие высокоствольных раскидистых деревьев либо же скалистых выступов вблизи богатых рыбой водоемов. Даже кратковременного присутствия человека около гнезда достаточно, для того чтобы птицы оставили его навсегда.</a:t>
            </a:r>
            <a:endParaRPr lang="ru-RU"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14800" y="274638"/>
            <a:ext cx="5029200" cy="1143000"/>
          </a:xfrm>
        </p:spPr>
        <p:txBody>
          <a:bodyPr>
            <a:normAutofit fontScale="90000"/>
          </a:bodyPr>
          <a:lstStyle/>
          <a:p>
            <a:r>
              <a:rPr lang="ru-RU" b="1" dirty="0" smtClean="0"/>
              <a:t>Неясыть </a:t>
            </a:r>
            <a:r>
              <a:rPr lang="ru-RU" b="1" dirty="0" smtClean="0"/>
              <a:t>бородатая - </a:t>
            </a:r>
            <a:r>
              <a:rPr lang="ru-RU" b="1" dirty="0" err="1" smtClean="0"/>
              <a:t>сюзь</a:t>
            </a:r>
            <a:endParaRPr lang="ru-RU" b="1" dirty="0"/>
          </a:p>
        </p:txBody>
      </p:sp>
      <p:pic>
        <p:nvPicPr>
          <p:cNvPr id="4" name="Содержимое 3" descr="neyasyit.jpg"/>
          <p:cNvPicPr>
            <a:picLocks noGrp="1" noChangeAspect="1"/>
          </p:cNvPicPr>
          <p:nvPr>
            <p:ph idx="1"/>
          </p:nvPr>
        </p:nvPicPr>
        <p:blipFill>
          <a:blip r:embed="rId2" cstate="print"/>
          <a:stretch>
            <a:fillRect/>
          </a:stretch>
        </p:blipFill>
        <p:spPr>
          <a:xfrm>
            <a:off x="4080270" y="1600201"/>
            <a:ext cx="4800600" cy="3200400"/>
          </a:xfrm>
        </p:spPr>
      </p:pic>
      <p:sp>
        <p:nvSpPr>
          <p:cNvPr id="5" name="Прямоугольник 4"/>
          <p:cNvSpPr/>
          <p:nvPr/>
        </p:nvSpPr>
        <p:spPr>
          <a:xfrm>
            <a:off x="152400" y="0"/>
            <a:ext cx="3657600" cy="7448193"/>
          </a:xfrm>
          <a:prstGeom prst="rect">
            <a:avLst/>
          </a:prstGeom>
        </p:spPr>
        <p:txBody>
          <a:bodyPr wrap="square">
            <a:spAutoFit/>
          </a:bodyPr>
          <a:lstStyle/>
          <a:p>
            <a:pPr algn="just"/>
            <a:r>
              <a:rPr lang="ru-RU" sz="2000" dirty="0" smtClean="0"/>
              <a:t>Это очень крупная темноокрашенная птица с большой головой без ушей с желтыми глазами, над которыми темные пятна. Фигура вытянутая, строение легкое. Деятельна не только ночью, но и днем.</a:t>
            </a:r>
            <a:r>
              <a:rPr lang="ru-RU" sz="2000" b="1" dirty="0" smtClean="0"/>
              <a:t> </a:t>
            </a:r>
          </a:p>
          <a:p>
            <a:pPr algn="just"/>
            <a:r>
              <a:rPr lang="ru-RU" sz="2000" dirty="0" smtClean="0"/>
              <a:t>Бородатая неясыть – хищник. Питается мышами и другими мелкими грызунами. Ловит мышей из засады, наблюдая с дерева за тем, что происходит внизу, и прислушиваясь. У нее превосходный слух. При малом количестве мышей иногда может ловить белок, птиц, лягушек, крупных насекомых. Бородатые неясыти – птицы-долгожители. Известны случаи, когда в неволе они доживали до 40 лет.</a:t>
            </a:r>
          </a:p>
          <a:p>
            <a:pPr algn="just"/>
            <a:endParaRPr lang="ru-RU" sz="2000" dirty="0" smtClean="0"/>
          </a:p>
          <a:p>
            <a:pPr algn="just"/>
            <a:r>
              <a:rPr lang="ru-RU" dirty="0" smtClean="0"/>
              <a:t> </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381000"/>
            <a:ext cx="3352800" cy="3048000"/>
          </a:xfrm>
        </p:spPr>
        <p:txBody>
          <a:bodyPr>
            <a:normAutofit/>
          </a:bodyPr>
          <a:lstStyle/>
          <a:p>
            <a:r>
              <a:rPr lang="ru-RU" b="1" dirty="0" err="1" smtClean="0"/>
              <a:t>Краснозобая</a:t>
            </a:r>
            <a:r>
              <a:rPr lang="ru-RU" b="1" dirty="0" smtClean="0"/>
              <a:t> </a:t>
            </a:r>
            <a:r>
              <a:rPr lang="ru-RU" b="1" dirty="0" smtClean="0"/>
              <a:t>казарка - </a:t>
            </a:r>
            <a:r>
              <a:rPr lang="ru-RU" dirty="0" err="1" smtClean="0"/>
              <a:t>гöрд</a:t>
            </a:r>
            <a:r>
              <a:rPr lang="ru-RU" dirty="0" smtClean="0"/>
              <a:t> </a:t>
            </a:r>
            <a:r>
              <a:rPr lang="ru-RU" dirty="0" err="1" smtClean="0"/>
              <a:t>зобъя</a:t>
            </a:r>
            <a:r>
              <a:rPr lang="ru-RU" dirty="0" smtClean="0"/>
              <a:t> </a:t>
            </a:r>
            <a:r>
              <a:rPr lang="ru-RU" dirty="0" err="1" smtClean="0"/>
              <a:t>гöгöра</a:t>
            </a:r>
            <a:endParaRPr lang="ru-RU" dirty="0"/>
          </a:p>
        </p:txBody>
      </p:sp>
      <p:pic>
        <p:nvPicPr>
          <p:cNvPr id="4" name="Содержимое 3" descr="kazarka.jpg"/>
          <p:cNvPicPr>
            <a:picLocks noGrp="1" noChangeAspect="1"/>
          </p:cNvPicPr>
          <p:nvPr>
            <p:ph idx="1"/>
          </p:nvPr>
        </p:nvPicPr>
        <p:blipFill>
          <a:blip r:embed="rId2" cstate="print"/>
          <a:stretch>
            <a:fillRect/>
          </a:stretch>
        </p:blipFill>
        <p:spPr>
          <a:xfrm>
            <a:off x="3886200" y="533400"/>
            <a:ext cx="4953000" cy="3302000"/>
          </a:xfrm>
        </p:spPr>
      </p:pic>
      <p:sp>
        <p:nvSpPr>
          <p:cNvPr id="5" name="Прямоугольник 4"/>
          <p:cNvSpPr/>
          <p:nvPr/>
        </p:nvSpPr>
        <p:spPr>
          <a:xfrm>
            <a:off x="228600" y="4038600"/>
            <a:ext cx="8686800" cy="2523768"/>
          </a:xfrm>
          <a:prstGeom prst="rect">
            <a:avLst/>
          </a:prstGeom>
        </p:spPr>
        <p:txBody>
          <a:bodyPr wrap="square">
            <a:spAutoFit/>
          </a:bodyPr>
          <a:lstStyle/>
          <a:p>
            <a:pPr algn="just"/>
            <a:r>
              <a:rPr lang="ru-RU" sz="2000" dirty="0" smtClean="0"/>
              <a:t>Это мелкий гусь, по размерам незначительно превосходящий крякву. Окраска яркая и контрастная, сочетает в себе каштаново-рыжие, белые и чёрные тона. </a:t>
            </a:r>
            <a:br>
              <a:rPr lang="ru-RU" sz="2000" dirty="0" smtClean="0"/>
            </a:br>
            <a:r>
              <a:rPr lang="ru-RU" sz="2000" dirty="0" err="1" smtClean="0"/>
              <a:t>Краснозобая</a:t>
            </a:r>
            <a:r>
              <a:rPr lang="ru-RU" sz="2000" dirty="0" smtClean="0"/>
              <a:t> казарка ведёт дневной образ жизни, иногда в середине дня стая временно прекращает поиски корма и отправляется на водопой. Питается она листьями, корневищами и побегами различных трав, потребляет некоторые виды хвоща и осоки.  Ночуют эти казарки в воде, хотя иногда могут оставаться и на суше.</a:t>
            </a:r>
          </a:p>
          <a:p>
            <a:pPr algn="just"/>
            <a:r>
              <a:rPr lang="ru-RU" dirty="0" smtClean="0"/>
              <a:t> </a:t>
            </a:r>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24400" y="274638"/>
            <a:ext cx="3962400" cy="1143000"/>
          </a:xfrm>
        </p:spPr>
        <p:txBody>
          <a:bodyPr/>
          <a:lstStyle/>
          <a:p>
            <a:r>
              <a:rPr lang="ru-RU" b="1" dirty="0" smtClean="0"/>
              <a:t>Рябчик - </a:t>
            </a:r>
            <a:r>
              <a:rPr lang="ru-RU" b="1" dirty="0" err="1" smtClean="0"/>
              <a:t>сь</a:t>
            </a:r>
            <a:r>
              <a:rPr lang="ru-RU" b="1" dirty="0" err="1" smtClean="0"/>
              <a:t>öла</a:t>
            </a:r>
            <a:endParaRPr lang="ru-RU" b="1" dirty="0"/>
          </a:p>
        </p:txBody>
      </p:sp>
      <p:pic>
        <p:nvPicPr>
          <p:cNvPr id="4" name="Содержимое 3" descr="ryabchik.jpg"/>
          <p:cNvPicPr>
            <a:picLocks noGrp="1" noChangeAspect="1"/>
          </p:cNvPicPr>
          <p:nvPr>
            <p:ph idx="1"/>
          </p:nvPr>
        </p:nvPicPr>
        <p:blipFill>
          <a:blip r:embed="rId2" cstate="print"/>
          <a:stretch>
            <a:fillRect/>
          </a:stretch>
        </p:blipFill>
        <p:spPr>
          <a:xfrm>
            <a:off x="3810000" y="1600200"/>
            <a:ext cx="5148626" cy="3733800"/>
          </a:xfrm>
        </p:spPr>
      </p:pic>
      <p:sp>
        <p:nvSpPr>
          <p:cNvPr id="5" name="Прямоугольник 4"/>
          <p:cNvSpPr/>
          <p:nvPr/>
        </p:nvSpPr>
        <p:spPr>
          <a:xfrm>
            <a:off x="152400" y="533400"/>
            <a:ext cx="3352800" cy="5016758"/>
          </a:xfrm>
          <a:prstGeom prst="rect">
            <a:avLst/>
          </a:prstGeom>
        </p:spPr>
        <p:txBody>
          <a:bodyPr wrap="square">
            <a:spAutoFit/>
          </a:bodyPr>
          <a:lstStyle/>
          <a:p>
            <a:pPr algn="just"/>
            <a:r>
              <a:rPr lang="ru-RU" sz="2000" dirty="0" smtClean="0"/>
              <a:t>Внешность рябчика очень характерна, его трудно спутать с другой птицей. Петушок от курочки отличается хохолком на затылке и черным с белой оторочкой пятном на горле.</a:t>
            </a:r>
            <a:r>
              <a:rPr lang="ru-RU" sz="2000" b="1" dirty="0" smtClean="0"/>
              <a:t> </a:t>
            </a:r>
            <a:r>
              <a:rPr lang="ru-RU" sz="2000" dirty="0" smtClean="0"/>
              <a:t>Рябчик – птица молчаливая. Услышать его голос, похожий на тонкий свист, сложенный из двух длинных и отрывистых коротких звуков, можно в период токования, а также осенью. Тревожный сигнал рябчиков похож на булькающие трели.  </a:t>
            </a:r>
            <a:endParaRPr lang="ru-RU" sz="20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14800" y="274638"/>
            <a:ext cx="4572000" cy="1143000"/>
          </a:xfrm>
        </p:spPr>
        <p:txBody>
          <a:bodyPr/>
          <a:lstStyle/>
          <a:p>
            <a:r>
              <a:rPr lang="ru-RU" b="1" dirty="0" smtClean="0"/>
              <a:t>Тетерев - </a:t>
            </a:r>
            <a:r>
              <a:rPr lang="ru-RU" b="1" dirty="0" smtClean="0"/>
              <a:t>тар</a:t>
            </a:r>
            <a:endParaRPr lang="ru-RU" b="1" dirty="0"/>
          </a:p>
        </p:txBody>
      </p:sp>
      <p:pic>
        <p:nvPicPr>
          <p:cNvPr id="4" name="Содержимое 3" descr="teterev.jpg"/>
          <p:cNvPicPr>
            <a:picLocks noGrp="1" noChangeAspect="1"/>
          </p:cNvPicPr>
          <p:nvPr>
            <p:ph idx="1"/>
          </p:nvPr>
        </p:nvPicPr>
        <p:blipFill>
          <a:blip r:embed="rId2" cstate="print"/>
          <a:srcRect l="12101"/>
          <a:stretch>
            <a:fillRect/>
          </a:stretch>
        </p:blipFill>
        <p:spPr>
          <a:xfrm>
            <a:off x="4419600" y="1524000"/>
            <a:ext cx="4428173" cy="3276600"/>
          </a:xfrm>
        </p:spPr>
      </p:pic>
      <p:sp>
        <p:nvSpPr>
          <p:cNvPr id="5" name="Прямоугольник 4"/>
          <p:cNvSpPr/>
          <p:nvPr/>
        </p:nvSpPr>
        <p:spPr>
          <a:xfrm>
            <a:off x="228600" y="228600"/>
            <a:ext cx="4114800" cy="7061240"/>
          </a:xfrm>
          <a:prstGeom prst="rect">
            <a:avLst/>
          </a:prstGeom>
        </p:spPr>
        <p:txBody>
          <a:bodyPr wrap="square">
            <a:spAutoFit/>
          </a:bodyPr>
          <a:lstStyle/>
          <a:p>
            <a:pPr algn="just" fontAlgn="base"/>
            <a:r>
              <a:rPr lang="ru-RU" sz="2000" dirty="0" smtClean="0"/>
              <a:t>Относительно крупная птица с небольшой головой и коротким клювом. Тетерева относятся к семейству фазановых. Ведут кочевой образ жизни, зимой тетеревиные стаи обитают обычно в березовых рощах, где питаются вкусными березовыми почками.</a:t>
            </a:r>
          </a:p>
          <a:p>
            <a:pPr algn="just" fontAlgn="base"/>
            <a:r>
              <a:rPr lang="ru-RU" sz="2000" dirty="0" smtClean="0"/>
              <a:t>Тетерев отлично умеет нырять. Но только не в воду, а в снег. В снегу эти птицы ночуют, а в сильные морозы могут и целыми днями сидеть в сугробе, выбираясь только один раз в день за пропитанием. Слух у тетерева отличный. Если, сидя в снегу, он услышит, как скрипит снег под лапами лисицы или под лыжами охотника, тетерев моментально выбирается из сугроба и улетает от опасности.</a:t>
            </a:r>
          </a:p>
          <a:p>
            <a:pPr algn="just"/>
            <a:endParaRPr lang="ru-RU" sz="2000" dirty="0" smtClean="0"/>
          </a:p>
          <a:p>
            <a:r>
              <a:rPr lang="ru-RU" dirty="0" smtClean="0"/>
              <a:t> </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62400" y="274638"/>
            <a:ext cx="4876800" cy="1143000"/>
          </a:xfrm>
        </p:spPr>
        <p:txBody>
          <a:bodyPr>
            <a:normAutofit fontScale="90000"/>
          </a:bodyPr>
          <a:lstStyle/>
          <a:p>
            <a:r>
              <a:rPr lang="ru-RU" b="1" dirty="0" smtClean="0"/>
              <a:t>  Белая куропатка - </a:t>
            </a:r>
            <a:r>
              <a:rPr lang="ru-RU" b="1" dirty="0" err="1" smtClean="0"/>
              <a:t>еджыд</a:t>
            </a:r>
            <a:r>
              <a:rPr lang="ru-RU" dirty="0" smtClean="0"/>
              <a:t> </a:t>
            </a:r>
            <a:r>
              <a:rPr lang="ru-RU" b="1" dirty="0" err="1" smtClean="0"/>
              <a:t>байдöг</a:t>
            </a:r>
            <a:endParaRPr lang="ru-RU" b="1" dirty="0"/>
          </a:p>
        </p:txBody>
      </p:sp>
      <p:pic>
        <p:nvPicPr>
          <p:cNvPr id="4" name="Содержимое 3" descr="belaya-kuropatka.jpg"/>
          <p:cNvPicPr>
            <a:picLocks noGrp="1" noChangeAspect="1"/>
          </p:cNvPicPr>
          <p:nvPr>
            <p:ph idx="1"/>
          </p:nvPr>
        </p:nvPicPr>
        <p:blipFill>
          <a:blip r:embed="rId2" cstate="print"/>
          <a:stretch>
            <a:fillRect/>
          </a:stretch>
        </p:blipFill>
        <p:spPr>
          <a:xfrm>
            <a:off x="4114800" y="2133600"/>
            <a:ext cx="4800601" cy="3200400"/>
          </a:xfrm>
        </p:spPr>
      </p:pic>
      <p:sp>
        <p:nvSpPr>
          <p:cNvPr id="5" name="Прямоугольник 4"/>
          <p:cNvSpPr/>
          <p:nvPr/>
        </p:nvSpPr>
        <p:spPr>
          <a:xfrm>
            <a:off x="0" y="228600"/>
            <a:ext cx="3962400" cy="8371523"/>
          </a:xfrm>
          <a:prstGeom prst="rect">
            <a:avLst/>
          </a:prstGeom>
        </p:spPr>
        <p:txBody>
          <a:bodyPr wrap="square">
            <a:spAutoFit/>
          </a:bodyPr>
          <a:lstStyle/>
          <a:p>
            <a:pPr algn="just"/>
            <a:r>
              <a:rPr lang="ru-RU" sz="2000" dirty="0" smtClean="0"/>
              <a:t>У этой хрупкой птички небольшого размера голова и глаза, короткая шея, маленький клюв. При этом он крепкий и немного загнутый вниз. Она имеет короткие конечности с густыми перьями, 4 пальца, обрамленные острыми коготками. Они предназначены для нормального расположения зимой на снежной поверхности и выкапывания ямок. Куропатка с белоснежным оперением взлетает крайне редко, поэтому пищу употребляет на земле. Любит лакомиться кустарниковой растительностью. В зимнее время птицы проживают под снегом в специальных камерах, поэтому им приходится создавать в толще снега ходы для поиска пищи. </a:t>
            </a: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endParaRPr lang="ru-RU" dirty="0" smtClean="0"/>
          </a:p>
          <a:p>
            <a:r>
              <a:rPr lang="ru-RU" dirty="0" smtClean="0"/>
              <a:t> </a:t>
            </a: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5800" y="274638"/>
            <a:ext cx="4191000" cy="1143000"/>
          </a:xfrm>
        </p:spPr>
        <p:txBody>
          <a:bodyPr>
            <a:normAutofit fontScale="90000"/>
          </a:bodyPr>
          <a:lstStyle/>
          <a:p>
            <a:r>
              <a:rPr lang="ru-RU" b="1" dirty="0" smtClean="0"/>
              <a:t>Лебедь  малый - </a:t>
            </a:r>
            <a:r>
              <a:rPr lang="ru-RU" b="1" dirty="0" err="1" smtClean="0"/>
              <a:t>дзоля</a:t>
            </a:r>
            <a:r>
              <a:rPr lang="ru-RU" b="1" dirty="0" smtClean="0"/>
              <a:t> </a:t>
            </a:r>
            <a:r>
              <a:rPr lang="ru-RU" b="1" dirty="0" err="1" smtClean="0"/>
              <a:t>юсь</a:t>
            </a:r>
            <a:endParaRPr lang="ru-RU" b="1" dirty="0"/>
          </a:p>
        </p:txBody>
      </p:sp>
      <p:pic>
        <p:nvPicPr>
          <p:cNvPr id="4" name="Содержимое 3" descr="lebed.jpg"/>
          <p:cNvPicPr>
            <a:picLocks noGrp="1" noChangeAspect="1"/>
          </p:cNvPicPr>
          <p:nvPr>
            <p:ph idx="1"/>
          </p:nvPr>
        </p:nvPicPr>
        <p:blipFill>
          <a:blip r:embed="rId3" cstate="print"/>
          <a:stretch>
            <a:fillRect/>
          </a:stretch>
        </p:blipFill>
        <p:spPr>
          <a:xfrm>
            <a:off x="4495800" y="1981200"/>
            <a:ext cx="4384766" cy="2923177"/>
          </a:xfrm>
        </p:spPr>
      </p:pic>
      <p:sp>
        <p:nvSpPr>
          <p:cNvPr id="5" name="Прямоугольник 4"/>
          <p:cNvSpPr/>
          <p:nvPr/>
        </p:nvSpPr>
        <p:spPr>
          <a:xfrm>
            <a:off x="152400" y="228600"/>
            <a:ext cx="4191000" cy="7307461"/>
          </a:xfrm>
          <a:prstGeom prst="rect">
            <a:avLst/>
          </a:prstGeom>
        </p:spPr>
        <p:txBody>
          <a:bodyPr wrap="square">
            <a:spAutoFit/>
          </a:bodyPr>
          <a:lstStyle/>
          <a:p>
            <a:pPr algn="just"/>
            <a:r>
              <a:rPr lang="ru-RU" sz="2000" dirty="0" smtClean="0"/>
              <a:t>Малый лебедь относится к семейству утиных. Другим названием малого лебедя является тундровый лебедь.</a:t>
            </a:r>
            <a:br>
              <a:rPr lang="ru-RU" sz="2000" dirty="0" smtClean="0"/>
            </a:br>
            <a:r>
              <a:rPr lang="ru-RU" sz="2000" dirty="0" smtClean="0"/>
              <a:t>Тундровый лебедь вьет гнезда поблизости с водоемами, игнорируя лесные зоны. Малый лебедь — это обособленный вид  гусей. Перьевой покров птиц преимущественно белый, а цвет лап темный. Питание особей включает растительные корма, водоросли. Также птицы едят мелких насекомых, рыбу, овощи и злаковые культуры. У птиц очень звонкий и мелодичный голос. Переговариваясь между собой  в больших стаях, издают характерное </a:t>
            </a:r>
            <a:r>
              <a:rPr lang="ru-RU" sz="2000" dirty="0" err="1" smtClean="0"/>
              <a:t>гуканье</a:t>
            </a:r>
            <a:r>
              <a:rPr lang="ru-RU" sz="2000" dirty="0" smtClean="0"/>
              <a:t>. При опасности, когда чувствуют угрозу, начинают злобно шипеть, как домашние гуси .</a:t>
            </a:r>
            <a:r>
              <a:rPr lang="ru-RU" dirty="0" smtClean="0"/>
              <a:t/>
            </a:r>
            <a:br>
              <a:rPr lang="ru-RU" dirty="0" smtClean="0"/>
            </a:br>
            <a:r>
              <a:rPr lang="ru-RU" dirty="0" smtClean="0"/>
              <a:t/>
            </a:r>
            <a:br>
              <a:rPr lang="ru-RU" dirty="0" smtClean="0"/>
            </a:br>
            <a:r>
              <a:rPr lang="ru-RU" dirty="0" smtClean="0"/>
              <a:t/>
            </a:r>
            <a:br>
              <a:rPr lang="ru-RU" dirty="0" smtClean="0"/>
            </a:br>
            <a:endParaRPr lang="ru-R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Источники</a:t>
            </a:r>
            <a:endParaRPr lang="ru-RU" dirty="0"/>
          </a:p>
        </p:txBody>
      </p:sp>
      <p:sp>
        <p:nvSpPr>
          <p:cNvPr id="3" name="Содержимое 2"/>
          <p:cNvSpPr>
            <a:spLocks noGrp="1"/>
          </p:cNvSpPr>
          <p:nvPr>
            <p:ph idx="1"/>
          </p:nvPr>
        </p:nvSpPr>
        <p:spPr/>
        <p:txBody>
          <a:bodyPr>
            <a:normAutofit fontScale="70000" lnSpcReduction="20000"/>
          </a:bodyPr>
          <a:lstStyle/>
          <a:p>
            <a:r>
              <a:rPr lang="en-US" dirty="0" smtClean="0">
                <a:hlinkClick r:id="rId2"/>
              </a:rPr>
              <a:t>http://tvoyaparallel.ru/news/kray/top-10-krasivyih-ptits-krasnoy-knigi-komi.htm</a:t>
            </a:r>
            <a:endParaRPr lang="ru-RU" dirty="0" smtClean="0"/>
          </a:p>
          <a:p>
            <a:r>
              <a:rPr lang="en-US" dirty="0" smtClean="0">
                <a:hlinkClick r:id="rId3"/>
              </a:rPr>
              <a:t>http://www.topguns.ru/kratky-opredelitel-ptic</a:t>
            </a:r>
            <a:endParaRPr lang="ru-RU" dirty="0" smtClean="0"/>
          </a:p>
          <a:p>
            <a:r>
              <a:rPr lang="en-US" dirty="0" smtClean="0">
                <a:hlinkClick r:id="rId4"/>
              </a:rPr>
              <a:t>https://nashzeleniymir.ru/</a:t>
            </a:r>
            <a:r>
              <a:rPr lang="ru-RU" dirty="0" smtClean="0">
                <a:hlinkClick r:id="rId4"/>
              </a:rPr>
              <a:t>воробей</a:t>
            </a:r>
            <a:endParaRPr lang="ru-RU" dirty="0" smtClean="0"/>
          </a:p>
          <a:p>
            <a:r>
              <a:rPr lang="en-US" dirty="0" smtClean="0">
                <a:hlinkClick r:id="rId5"/>
              </a:rPr>
              <a:t>https://neposed.net/kids-literature/zagadki/zagadki-o-prirode/zagadki-pro-ptits-rossii/zagadki-pro-snegirya.html</a:t>
            </a:r>
            <a:endParaRPr lang="ru-RU" dirty="0" smtClean="0"/>
          </a:p>
          <a:p>
            <a:r>
              <a:rPr lang="en-US" dirty="0" smtClean="0">
                <a:hlinkClick r:id="rId6"/>
              </a:rPr>
              <a:t>https://wild-animals.ru/article/birds/yastreb-teterevyatnik.html</a:t>
            </a:r>
            <a:endParaRPr lang="ru-RU" dirty="0" smtClean="0"/>
          </a:p>
          <a:p>
            <a:r>
              <a:rPr lang="ru-RU" dirty="0" smtClean="0">
                <a:hlinkClick r:id="rId7"/>
              </a:rPr>
              <a:t>http://fb.ru/article/210980/ptitsa-sapsan-opisanie-i-foto</a:t>
            </a:r>
            <a:endParaRPr lang="ru-RU" dirty="0" smtClean="0"/>
          </a:p>
          <a:p>
            <a:r>
              <a:rPr lang="ru-RU" dirty="0" smtClean="0">
                <a:hlinkClick r:id="rId8"/>
              </a:rPr>
              <a:t>http://7kyr.ru/drugie-ptitsy/belaya-kuropatka-6023.html#ixzz5ACD51ePj</a:t>
            </a:r>
            <a:endParaRPr lang="ru-RU" dirty="0" smtClean="0"/>
          </a:p>
          <a:p>
            <a:r>
              <a:rPr lang="ru-RU" dirty="0" smtClean="0">
                <a:hlinkClick r:id="rId9"/>
              </a:rPr>
              <a:t>http://selomoe.ru/lebedi/malyi-lebed.html</a:t>
            </a:r>
            <a:endParaRPr lang="ru-RU" dirty="0" smtClean="0"/>
          </a:p>
          <a:p>
            <a:r>
              <a:rPr lang="en-US" dirty="0" smtClean="0">
                <a:hlinkClick r:id="rId10"/>
              </a:rPr>
              <a:t>http://vremena-goda.su/zhivaya-priroda/945-sinica-interesnye-fakty-foto-i-kratkoe-opisanie.html</a:t>
            </a:r>
            <a:endParaRPr lang="ru-RU" dirty="0" smtClean="0"/>
          </a:p>
          <a:p>
            <a:r>
              <a:rPr lang="en-US" dirty="0" smtClean="0"/>
              <a:t>http://dokladiki.ru/doklad/dyatel-opisanie-pticy-dlya-detey</a:t>
            </a:r>
            <a:endParaRPr lang="ru-RU" dirty="0"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14800" y="-152400"/>
            <a:ext cx="4572000" cy="1219200"/>
          </a:xfrm>
        </p:spPr>
        <p:txBody>
          <a:bodyPr>
            <a:normAutofit fontScale="90000"/>
          </a:bodyPr>
          <a:lstStyle/>
          <a:p>
            <a:r>
              <a:rPr lang="ru-RU" b="1" dirty="0" smtClean="0"/>
              <a:t>Воробей - </a:t>
            </a:r>
            <a:r>
              <a:rPr lang="ru-RU" b="1" dirty="0" err="1" smtClean="0"/>
              <a:t>пышкай</a:t>
            </a:r>
            <a:endParaRPr lang="ru-RU" b="1" dirty="0"/>
          </a:p>
        </p:txBody>
      </p:sp>
      <p:pic>
        <p:nvPicPr>
          <p:cNvPr id="4" name="Содержимое 3" descr="9c27a9ca.jpg"/>
          <p:cNvPicPr>
            <a:picLocks noGrp="1" noChangeAspect="1"/>
          </p:cNvPicPr>
          <p:nvPr>
            <p:ph idx="1"/>
          </p:nvPr>
        </p:nvPicPr>
        <p:blipFill>
          <a:blip r:embed="rId2" cstate="print"/>
          <a:stretch>
            <a:fillRect/>
          </a:stretch>
        </p:blipFill>
        <p:spPr>
          <a:xfrm>
            <a:off x="4038600" y="838200"/>
            <a:ext cx="4648200" cy="3509391"/>
          </a:xfrm>
        </p:spPr>
      </p:pic>
      <p:sp>
        <p:nvSpPr>
          <p:cNvPr id="5" name="Прямоугольник 4"/>
          <p:cNvSpPr/>
          <p:nvPr/>
        </p:nvSpPr>
        <p:spPr>
          <a:xfrm>
            <a:off x="304800" y="1676400"/>
            <a:ext cx="3581400" cy="2585323"/>
          </a:xfrm>
          <a:prstGeom prst="rect">
            <a:avLst/>
          </a:prstGeom>
        </p:spPr>
        <p:txBody>
          <a:bodyPr wrap="square">
            <a:spAutoFit/>
          </a:bodyPr>
          <a:lstStyle/>
          <a:p>
            <a:r>
              <a:rPr lang="ru-RU" dirty="0" smtClean="0"/>
              <a:t>Воробей узнаваем по внешнему виду и за его характерное чириканье. Цвет оперения в верхней части коричнево-бурый с вкраплением черных перьев. На голове возле ушей и брюшко светло-серого оттенка. У воробьев маленький короткий хвост и достаточно мощный клюв.</a:t>
            </a:r>
            <a:endParaRPr lang="ru-RU" dirty="0"/>
          </a:p>
        </p:txBody>
      </p:sp>
      <p:sp>
        <p:nvSpPr>
          <p:cNvPr id="6" name="Прямоугольник 5"/>
          <p:cNvSpPr/>
          <p:nvPr/>
        </p:nvSpPr>
        <p:spPr>
          <a:xfrm>
            <a:off x="304800" y="4267200"/>
            <a:ext cx="8686800" cy="2308324"/>
          </a:xfrm>
          <a:prstGeom prst="rect">
            <a:avLst/>
          </a:prstGeom>
        </p:spPr>
        <p:txBody>
          <a:bodyPr wrap="square">
            <a:spAutoFit/>
          </a:bodyPr>
          <a:lstStyle/>
          <a:p>
            <a:pPr fontAlgn="base"/>
            <a:r>
              <a:rPr lang="ru-RU" b="1" i="1" dirty="0" smtClean="0"/>
              <a:t>Интересные факты о воробьях:</a:t>
            </a:r>
            <a:endParaRPr lang="ru-RU" b="1" dirty="0" smtClean="0"/>
          </a:p>
          <a:p>
            <a:pPr fontAlgn="base"/>
            <a:r>
              <a:rPr lang="ru-RU" dirty="0" smtClean="0"/>
              <a:t>Все знают о вороватом характере воробьев. Существует даже версия о происхождении названия птички: когда то воробей украл с лотка булочку, и пекарь, увидев это, крикнул: «вора – бей!»;</a:t>
            </a:r>
          </a:p>
          <a:p>
            <a:pPr fontAlgn="base"/>
            <a:r>
              <a:rPr lang="ru-RU" dirty="0" smtClean="0"/>
              <a:t>Еще один интересный факт про воробьев – они видят мир в </a:t>
            </a:r>
            <a:r>
              <a:rPr lang="ru-RU" dirty="0" err="1" smtClean="0"/>
              <a:t>розовых</a:t>
            </a:r>
            <a:r>
              <a:rPr lang="ru-RU" dirty="0" smtClean="0"/>
              <a:t> тонах.</a:t>
            </a:r>
          </a:p>
          <a:p>
            <a:pPr fontAlgn="base"/>
            <a:r>
              <a:rPr lang="ru-RU" dirty="0" smtClean="0"/>
              <a:t>Существует много народных примет, связанных с поведением этих  птиц.  Например, если воробей купается в пыли – это к дождю, а если нашел емкость с водой и барахтается там – к засухе.</a:t>
            </a:r>
            <a:endParaRPr lang="ru-RU" dirty="0"/>
          </a:p>
        </p:txBody>
      </p:sp>
      <p:sp>
        <p:nvSpPr>
          <p:cNvPr id="7" name="Прямоугольник 6"/>
          <p:cNvSpPr/>
          <p:nvPr/>
        </p:nvSpPr>
        <p:spPr>
          <a:xfrm>
            <a:off x="762000" y="381000"/>
            <a:ext cx="2438400" cy="1200329"/>
          </a:xfrm>
          <a:prstGeom prst="rect">
            <a:avLst/>
          </a:prstGeom>
        </p:spPr>
        <p:txBody>
          <a:bodyPr wrap="square">
            <a:spAutoFit/>
          </a:bodyPr>
          <a:lstStyle/>
          <a:p>
            <a:r>
              <a:rPr lang="ru-RU" i="1" dirty="0" smtClean="0"/>
              <a:t>Птичка-невеличка</a:t>
            </a:r>
            <a:br>
              <a:rPr lang="ru-RU" i="1" dirty="0" smtClean="0"/>
            </a:br>
            <a:r>
              <a:rPr lang="ru-RU" i="1" dirty="0" smtClean="0"/>
              <a:t>В сером </a:t>
            </a:r>
            <a:r>
              <a:rPr lang="ru-RU" i="1" dirty="0" err="1" smtClean="0"/>
              <a:t>армячишке</a:t>
            </a:r>
            <a:r>
              <a:rPr lang="ru-RU" i="1" dirty="0" smtClean="0"/>
              <a:t/>
            </a:r>
            <a:br>
              <a:rPr lang="ru-RU" i="1" dirty="0" smtClean="0"/>
            </a:br>
            <a:r>
              <a:rPr lang="ru-RU" i="1" dirty="0" smtClean="0"/>
              <a:t>По дворам шныряет,</a:t>
            </a:r>
            <a:br>
              <a:rPr lang="ru-RU" i="1" dirty="0" smtClean="0"/>
            </a:br>
            <a:r>
              <a:rPr lang="ru-RU" i="1" dirty="0" smtClean="0"/>
              <a:t>Крохи собирает.</a:t>
            </a:r>
            <a:endParaRPr lang="ru-RU" i="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4343400" cy="1143000"/>
          </a:xfrm>
        </p:spPr>
        <p:txBody>
          <a:bodyPr>
            <a:normAutofit/>
          </a:bodyPr>
          <a:lstStyle/>
          <a:p>
            <a:r>
              <a:rPr lang="ru-RU" b="1" dirty="0" smtClean="0"/>
              <a:t>Снегирь - </a:t>
            </a:r>
            <a:r>
              <a:rPr lang="ru-RU" dirty="0" smtClean="0"/>
              <a:t> </a:t>
            </a:r>
            <a:r>
              <a:rPr lang="ru-RU" b="1" dirty="0" err="1" smtClean="0"/>
              <a:t>жонь</a:t>
            </a:r>
            <a:endParaRPr lang="ru-RU" b="1" dirty="0"/>
          </a:p>
        </p:txBody>
      </p:sp>
      <p:pic>
        <p:nvPicPr>
          <p:cNvPr id="4" name="Содержимое 3" descr="1536672.jpg"/>
          <p:cNvPicPr>
            <a:picLocks noGrp="1" noChangeAspect="1"/>
          </p:cNvPicPr>
          <p:nvPr>
            <p:ph idx="1"/>
          </p:nvPr>
        </p:nvPicPr>
        <p:blipFill>
          <a:blip r:embed="rId2" cstate="print"/>
          <a:stretch>
            <a:fillRect/>
          </a:stretch>
        </p:blipFill>
        <p:spPr>
          <a:xfrm>
            <a:off x="4572000" y="304800"/>
            <a:ext cx="3873500" cy="3035300"/>
          </a:xfrm>
        </p:spPr>
      </p:pic>
      <p:sp>
        <p:nvSpPr>
          <p:cNvPr id="5" name="Прямоугольник 4"/>
          <p:cNvSpPr/>
          <p:nvPr/>
        </p:nvSpPr>
        <p:spPr>
          <a:xfrm>
            <a:off x="381000" y="1371600"/>
            <a:ext cx="4114800" cy="1323439"/>
          </a:xfrm>
          <a:prstGeom prst="rect">
            <a:avLst/>
          </a:prstGeom>
        </p:spPr>
        <p:txBody>
          <a:bodyPr wrap="square">
            <a:spAutoFit/>
          </a:bodyPr>
          <a:lstStyle/>
          <a:p>
            <a:pPr algn="ctr"/>
            <a:r>
              <a:rPr lang="ru-RU" sz="2000" i="1" dirty="0" smtClean="0"/>
              <a:t>Красногрудый, чернокрылый,</a:t>
            </a:r>
            <a:br>
              <a:rPr lang="ru-RU" sz="2000" i="1" dirty="0" smtClean="0"/>
            </a:br>
            <a:r>
              <a:rPr lang="ru-RU" sz="2000" i="1" dirty="0" smtClean="0"/>
              <a:t>Любит зернышки клевать,</a:t>
            </a:r>
            <a:br>
              <a:rPr lang="ru-RU" sz="2000" i="1" dirty="0" smtClean="0"/>
            </a:br>
            <a:r>
              <a:rPr lang="ru-RU" sz="2000" i="1" dirty="0" smtClean="0"/>
              <a:t>С первым снегом на рябине </a:t>
            </a:r>
            <a:br>
              <a:rPr lang="ru-RU" sz="2000" i="1" dirty="0" smtClean="0"/>
            </a:br>
            <a:r>
              <a:rPr lang="ru-RU" sz="2000" i="1" dirty="0" smtClean="0"/>
              <a:t>Он появиться опять. </a:t>
            </a:r>
            <a:endParaRPr lang="ru-RU" sz="2000" i="1" dirty="0"/>
          </a:p>
        </p:txBody>
      </p:sp>
      <p:sp>
        <p:nvSpPr>
          <p:cNvPr id="6" name="Прямоугольник 5"/>
          <p:cNvSpPr/>
          <p:nvPr/>
        </p:nvSpPr>
        <p:spPr>
          <a:xfrm>
            <a:off x="228600" y="3352800"/>
            <a:ext cx="8915400" cy="3492520"/>
          </a:xfrm>
          <a:prstGeom prst="rect">
            <a:avLst/>
          </a:prstGeom>
        </p:spPr>
        <p:txBody>
          <a:bodyPr wrap="square">
            <a:spAutoFit/>
          </a:bodyPr>
          <a:lstStyle/>
          <a:p>
            <a:pPr fontAlgn="base"/>
            <a:r>
              <a:rPr lang="ru-RU" dirty="0" smtClean="0"/>
              <a:t>Снегирь выглядит нарядным – он всегда в красном. На самом деле </a:t>
            </a:r>
            <a:r>
              <a:rPr lang="ru-RU" dirty="0" err="1" smtClean="0"/>
              <a:t>красногрудки</a:t>
            </a:r>
            <a:r>
              <a:rPr lang="ru-RU" dirty="0" smtClean="0"/>
              <a:t> – это самцы снегиря, </a:t>
            </a:r>
            <a:r>
              <a:rPr lang="ru-RU" dirty="0" err="1" smtClean="0"/>
              <a:t>самочки</a:t>
            </a:r>
            <a:r>
              <a:rPr lang="ru-RU" dirty="0" smtClean="0"/>
              <a:t> выглядят намного скромнее. Грудка у них зеленовато-серая.</a:t>
            </a:r>
          </a:p>
          <a:p>
            <a:pPr fontAlgn="base"/>
            <a:r>
              <a:rPr lang="ru-RU" dirty="0" smtClean="0"/>
              <a:t>Снегири – это осёдлые птицы. </a:t>
            </a:r>
          </a:p>
          <a:p>
            <a:pPr fontAlgn="base"/>
            <a:r>
              <a:rPr lang="ru-RU" dirty="0" smtClean="0"/>
              <a:t>Лесные территории особенно нравятся птице, ведь именно в лесу она выводит птенцов.</a:t>
            </a:r>
          </a:p>
          <a:p>
            <a:pPr fontAlgn="base"/>
            <a:r>
              <a:rPr lang="ru-RU" dirty="0" smtClean="0"/>
              <a:t>Снегирь по габаритам примерно такой же, как воробей. Телосложение имеет плотное. Природа наделила снегиря клювом толстым, широким.</a:t>
            </a:r>
          </a:p>
          <a:p>
            <a:pPr fontAlgn="base"/>
            <a:r>
              <a:rPr lang="ru-RU" dirty="0" smtClean="0"/>
              <a:t>Осенью снегири сбиваются в небольшие стайки и заселяются поближе к жилищам людей. Рябина и другие оставшиеся от щедрой осени ягоды – основная пища снегирей зимой. Странствуют они в зимнее время по паркам, садам, рощам и скверам в надежде добыть себе пропитание.</a:t>
            </a:r>
          </a:p>
          <a:p>
            <a:pPr fontAlgn="base"/>
            <a:r>
              <a:rPr lang="ru-RU" dirty="0" smtClean="0"/>
              <a:t>А летом – рай. Паукообразные, насекомые, растительный корм — рацион питания этих птиц.</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274638"/>
            <a:ext cx="4953000" cy="1143000"/>
          </a:xfrm>
        </p:spPr>
        <p:txBody>
          <a:bodyPr>
            <a:normAutofit fontScale="90000"/>
          </a:bodyPr>
          <a:lstStyle/>
          <a:p>
            <a:r>
              <a:rPr lang="ru-RU" b="1" dirty="0" smtClean="0"/>
              <a:t>Ворона </a:t>
            </a:r>
            <a:r>
              <a:rPr lang="ru-RU" b="1" dirty="0" smtClean="0"/>
              <a:t>серая - </a:t>
            </a:r>
            <a:r>
              <a:rPr lang="ru-RU" b="1" dirty="0" smtClean="0"/>
              <a:t>рака</a:t>
            </a:r>
            <a:endParaRPr lang="ru-RU" b="1" dirty="0"/>
          </a:p>
        </p:txBody>
      </p:sp>
      <p:pic>
        <p:nvPicPr>
          <p:cNvPr id="4" name="Содержимое 3" descr="1535651.jpg"/>
          <p:cNvPicPr>
            <a:picLocks noGrp="1" noChangeAspect="1"/>
          </p:cNvPicPr>
          <p:nvPr>
            <p:ph idx="1"/>
          </p:nvPr>
        </p:nvPicPr>
        <p:blipFill>
          <a:blip r:embed="rId2" cstate="print"/>
          <a:stretch>
            <a:fillRect/>
          </a:stretch>
        </p:blipFill>
        <p:spPr>
          <a:xfrm>
            <a:off x="4876800" y="228600"/>
            <a:ext cx="3746872" cy="3962400"/>
          </a:xfrm>
        </p:spPr>
      </p:pic>
      <p:sp>
        <p:nvSpPr>
          <p:cNvPr id="5" name="Прямоугольник 4"/>
          <p:cNvSpPr/>
          <p:nvPr/>
        </p:nvSpPr>
        <p:spPr>
          <a:xfrm>
            <a:off x="152400" y="4267200"/>
            <a:ext cx="8610600" cy="2308324"/>
          </a:xfrm>
          <a:prstGeom prst="rect">
            <a:avLst/>
          </a:prstGeom>
        </p:spPr>
        <p:txBody>
          <a:bodyPr wrap="square">
            <a:spAutoFit/>
          </a:bodyPr>
          <a:lstStyle/>
          <a:p>
            <a:pPr algn="just"/>
            <a:r>
              <a:rPr lang="ru-RU" dirty="0" smtClean="0"/>
              <a:t>Серая ворона отличается большей шириной крыла и особенно выраженным наклоном клюва. Тело окрашено в серый цвет. Голова, грудь, крылья и хвост серой вороны имеют черный окрас с легким металлическим отливом. Характер у вороны дерзкий и нахальный. Когда эти птицы в поисках пропитания разоряют чужие гнезда, то не боятся никого, даже человека. Причем вороны прекрасно умеют оценить степень опасности – если в руках у человека палка, ворона и не подумает улетать. Но, завидев ружье, она моментально скроется из вида, и несколько дней не будет появляться в этих местах.</a:t>
            </a:r>
            <a:endParaRPr lang="ru-RU" dirty="0"/>
          </a:p>
        </p:txBody>
      </p:sp>
      <p:sp>
        <p:nvSpPr>
          <p:cNvPr id="6" name="Прямоугольник 5"/>
          <p:cNvSpPr/>
          <p:nvPr/>
        </p:nvSpPr>
        <p:spPr>
          <a:xfrm>
            <a:off x="457200" y="1447800"/>
            <a:ext cx="3962400" cy="1323439"/>
          </a:xfrm>
          <a:prstGeom prst="rect">
            <a:avLst/>
          </a:prstGeom>
        </p:spPr>
        <p:txBody>
          <a:bodyPr wrap="square">
            <a:spAutoFit/>
          </a:bodyPr>
          <a:lstStyle/>
          <a:p>
            <a:pPr algn="ctr"/>
            <a:r>
              <a:rPr lang="ru-RU" sz="2000" i="1" dirty="0" smtClean="0"/>
              <a:t>Серо-чёрная та птица,</a:t>
            </a:r>
            <a:br>
              <a:rPr lang="ru-RU" sz="2000" i="1" dirty="0" smtClean="0"/>
            </a:br>
            <a:r>
              <a:rPr lang="ru-RU" sz="2000" i="1" dirty="0" smtClean="0"/>
              <a:t>Говорят, никак, певица.</a:t>
            </a:r>
            <a:br>
              <a:rPr lang="ru-RU" sz="2000" i="1" dirty="0" smtClean="0"/>
            </a:br>
            <a:r>
              <a:rPr lang="ru-RU" sz="2000" i="1" dirty="0" smtClean="0"/>
              <a:t>Мол, как каркать прекращает,</a:t>
            </a:r>
            <a:br>
              <a:rPr lang="ru-RU" sz="2000" i="1" dirty="0" smtClean="0"/>
            </a:br>
            <a:r>
              <a:rPr lang="ru-RU" sz="2000" i="1" dirty="0" smtClean="0"/>
              <a:t>Птицам певчим подражает</a:t>
            </a:r>
            <a:r>
              <a:rPr lang="ru-RU" dirty="0" smtClean="0"/>
              <a:t>.</a:t>
            </a:r>
            <a:endParaRPr lang="ru-R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495800" y="0"/>
            <a:ext cx="4648200" cy="1143000"/>
          </a:xfrm>
        </p:spPr>
        <p:txBody>
          <a:bodyPr>
            <a:normAutofit/>
          </a:bodyPr>
          <a:lstStyle/>
          <a:p>
            <a:r>
              <a:rPr lang="ru-RU" b="1" dirty="0" smtClean="0"/>
              <a:t>Сорока - </a:t>
            </a:r>
            <a:r>
              <a:rPr lang="ru-RU" b="1" dirty="0" smtClean="0"/>
              <a:t> </a:t>
            </a:r>
            <a:r>
              <a:rPr lang="ru-RU" b="1" dirty="0" err="1" smtClean="0"/>
              <a:t>катша</a:t>
            </a:r>
            <a:endParaRPr lang="ru-RU" b="1" dirty="0"/>
          </a:p>
        </p:txBody>
      </p:sp>
      <p:pic>
        <p:nvPicPr>
          <p:cNvPr id="4" name="Содержимое 3" descr="1535692.jpg"/>
          <p:cNvPicPr>
            <a:picLocks noGrp="1" noChangeAspect="1"/>
          </p:cNvPicPr>
          <p:nvPr>
            <p:ph idx="1"/>
          </p:nvPr>
        </p:nvPicPr>
        <p:blipFill>
          <a:blip r:embed="rId2" cstate="print"/>
          <a:stretch>
            <a:fillRect/>
          </a:stretch>
        </p:blipFill>
        <p:spPr>
          <a:xfrm>
            <a:off x="5638800" y="1143000"/>
            <a:ext cx="3182545" cy="4724400"/>
          </a:xfrm>
        </p:spPr>
      </p:pic>
      <p:sp>
        <p:nvSpPr>
          <p:cNvPr id="5" name="Прямоугольник 4"/>
          <p:cNvSpPr/>
          <p:nvPr/>
        </p:nvSpPr>
        <p:spPr>
          <a:xfrm>
            <a:off x="609600" y="152400"/>
            <a:ext cx="3505200" cy="1754326"/>
          </a:xfrm>
          <a:prstGeom prst="rect">
            <a:avLst/>
          </a:prstGeom>
        </p:spPr>
        <p:txBody>
          <a:bodyPr wrap="square">
            <a:spAutoFit/>
          </a:bodyPr>
          <a:lstStyle/>
          <a:p>
            <a:pPr algn="ctr"/>
            <a:r>
              <a:rPr lang="ru-RU" i="1" dirty="0" smtClean="0"/>
              <a:t>Длиннохвостая она,</a:t>
            </a:r>
            <a:br>
              <a:rPr lang="ru-RU" i="1" dirty="0" smtClean="0"/>
            </a:br>
            <a:r>
              <a:rPr lang="ru-RU" i="1" dirty="0" smtClean="0"/>
              <a:t>Со спины </a:t>
            </a:r>
            <a:r>
              <a:rPr lang="ru-RU" i="1" dirty="0" err="1" smtClean="0"/>
              <a:t>черным-черна</a:t>
            </a:r>
            <a:r>
              <a:rPr lang="ru-RU" i="1" dirty="0" smtClean="0"/>
              <a:t>.</a:t>
            </a:r>
            <a:br>
              <a:rPr lang="ru-RU" i="1" dirty="0" smtClean="0"/>
            </a:br>
            <a:r>
              <a:rPr lang="ru-RU" i="1" dirty="0" smtClean="0"/>
              <a:t>Брюхо белое да плечи.</a:t>
            </a:r>
            <a:br>
              <a:rPr lang="ru-RU" i="1" dirty="0" smtClean="0"/>
            </a:br>
            <a:r>
              <a:rPr lang="ru-RU" i="1" dirty="0" smtClean="0"/>
              <a:t>Тарахтенье вместо речи.</a:t>
            </a:r>
            <a:br>
              <a:rPr lang="ru-RU" i="1" dirty="0" smtClean="0"/>
            </a:br>
            <a:r>
              <a:rPr lang="ru-RU" i="1" dirty="0" smtClean="0"/>
              <a:t>Хоть кого увидит – вмиг </a:t>
            </a:r>
            <a:br>
              <a:rPr lang="ru-RU" i="1" dirty="0" smtClean="0"/>
            </a:br>
            <a:r>
              <a:rPr lang="ru-RU" i="1" dirty="0" smtClean="0"/>
              <a:t>Подымает стрекот-крик.</a:t>
            </a:r>
            <a:r>
              <a:rPr lang="ru-RU" dirty="0" smtClean="0"/>
              <a:t> </a:t>
            </a:r>
            <a:endParaRPr lang="ru-RU" dirty="0"/>
          </a:p>
        </p:txBody>
      </p:sp>
      <p:sp>
        <p:nvSpPr>
          <p:cNvPr id="10" name="Прямоугольник 9"/>
          <p:cNvSpPr/>
          <p:nvPr/>
        </p:nvSpPr>
        <p:spPr>
          <a:xfrm>
            <a:off x="152400" y="1905000"/>
            <a:ext cx="5410200" cy="4801314"/>
          </a:xfrm>
          <a:prstGeom prst="rect">
            <a:avLst/>
          </a:prstGeom>
        </p:spPr>
        <p:txBody>
          <a:bodyPr wrap="square">
            <a:spAutoFit/>
          </a:bodyPr>
          <a:lstStyle/>
          <a:p>
            <a:pPr algn="just"/>
            <a:r>
              <a:rPr lang="ru-RU" dirty="0" smtClean="0"/>
              <a:t>У </a:t>
            </a:r>
            <a:r>
              <a:rPr lang="ru-RU" b="1" dirty="0" smtClean="0"/>
              <a:t>сороки</a:t>
            </a:r>
            <a:r>
              <a:rPr lang="ru-RU" dirty="0" smtClean="0"/>
              <a:t> есть прозвище - белобока. По бокам перышки у неё белые, а голова, крылья и хвост чёрные. Очень красив у сороки хвост - длинный, прямой, будто стрела. Перья на нём не просто чёрные, а с красивым зеленоватым отливом.</a:t>
            </a:r>
          </a:p>
          <a:p>
            <a:pPr algn="just"/>
            <a:r>
              <a:rPr lang="ru-RU" dirty="0" smtClean="0"/>
              <a:t>Всем известна, её привычка красть и прятать блестящие предметы. Сорока обычно селится в открытом месте с множеством деревьев и кустов. Она избегает густого леса.</a:t>
            </a:r>
          </a:p>
          <a:p>
            <a:pPr algn="just"/>
            <a:r>
              <a:rPr lang="ru-RU" dirty="0" smtClean="0"/>
              <a:t>Сорока ведёт оседлый образ жизни. Ближе к зиме сороки разлетаются по деревням и ищут себе еду.</a:t>
            </a:r>
          </a:p>
          <a:p>
            <a:pPr algn="just"/>
            <a:r>
              <a:rPr lang="ru-RU" dirty="0" smtClean="0"/>
              <a:t>Корм сорок разнообразен:  пожирает мелких млекопитающих, насекомых, гусениц и разных других мелких животных, разоряет гнёзда других птиц. Кроме того, она охотно употребляет в пищу различные ягоды, фрукты, злаки.</a:t>
            </a:r>
          </a:p>
          <a:p>
            <a:pPr algn="just"/>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05400" y="274638"/>
            <a:ext cx="3581400" cy="1143000"/>
          </a:xfrm>
        </p:spPr>
        <p:txBody>
          <a:bodyPr/>
          <a:lstStyle/>
          <a:p>
            <a:r>
              <a:rPr lang="ru-RU" b="1" dirty="0" smtClean="0"/>
              <a:t>Голубь - </a:t>
            </a:r>
            <a:r>
              <a:rPr lang="ru-RU" b="1" dirty="0" smtClean="0"/>
              <a:t>гулю</a:t>
            </a:r>
            <a:endParaRPr lang="ru-RU" b="1" dirty="0"/>
          </a:p>
        </p:txBody>
      </p:sp>
      <p:pic>
        <p:nvPicPr>
          <p:cNvPr id="4" name="Содержимое 3" descr="x2UKr6lMLZY.jpg"/>
          <p:cNvPicPr>
            <a:picLocks noGrp="1" noChangeAspect="1"/>
          </p:cNvPicPr>
          <p:nvPr>
            <p:ph idx="1"/>
          </p:nvPr>
        </p:nvPicPr>
        <p:blipFill>
          <a:blip r:embed="rId2" cstate="print"/>
          <a:srcRect l="13245"/>
          <a:stretch>
            <a:fillRect/>
          </a:stretch>
        </p:blipFill>
        <p:spPr>
          <a:xfrm>
            <a:off x="4953000" y="1295400"/>
            <a:ext cx="3992880" cy="3055620"/>
          </a:xfrm>
        </p:spPr>
      </p:pic>
      <p:sp>
        <p:nvSpPr>
          <p:cNvPr id="5" name="Прямоугольник 4"/>
          <p:cNvSpPr/>
          <p:nvPr/>
        </p:nvSpPr>
        <p:spPr>
          <a:xfrm>
            <a:off x="5562600" y="4800600"/>
            <a:ext cx="2819400" cy="1477328"/>
          </a:xfrm>
          <a:prstGeom prst="rect">
            <a:avLst/>
          </a:prstGeom>
        </p:spPr>
        <p:txBody>
          <a:bodyPr wrap="square">
            <a:spAutoFit/>
          </a:bodyPr>
          <a:lstStyle/>
          <a:p>
            <a:pPr algn="ctr"/>
            <a:r>
              <a:rPr lang="ru-RU" i="1" dirty="0" smtClean="0"/>
              <a:t>Посмотрите на балкон:</a:t>
            </a:r>
            <a:br>
              <a:rPr lang="ru-RU" i="1" dirty="0" smtClean="0"/>
            </a:br>
            <a:r>
              <a:rPr lang="ru-RU" i="1" dirty="0" smtClean="0"/>
              <a:t>Он с утра воркует тут.</a:t>
            </a:r>
            <a:br>
              <a:rPr lang="ru-RU" i="1" dirty="0" smtClean="0"/>
            </a:br>
            <a:r>
              <a:rPr lang="ru-RU" i="1" dirty="0" smtClean="0"/>
              <a:t>Эта птица - почтальон,</a:t>
            </a:r>
            <a:br>
              <a:rPr lang="ru-RU" i="1" dirty="0" smtClean="0"/>
            </a:br>
            <a:r>
              <a:rPr lang="ru-RU" i="1" dirty="0" smtClean="0"/>
              <a:t>Пролетит любой маршрут.</a:t>
            </a:r>
            <a:endParaRPr lang="ru-RU" i="1" dirty="0"/>
          </a:p>
        </p:txBody>
      </p:sp>
      <p:sp>
        <p:nvSpPr>
          <p:cNvPr id="6" name="Прямоугольник 5"/>
          <p:cNvSpPr/>
          <p:nvPr/>
        </p:nvSpPr>
        <p:spPr>
          <a:xfrm>
            <a:off x="0" y="1219200"/>
            <a:ext cx="4876800" cy="4524315"/>
          </a:xfrm>
          <a:prstGeom prst="rect">
            <a:avLst/>
          </a:prstGeom>
        </p:spPr>
        <p:txBody>
          <a:bodyPr wrap="square">
            <a:spAutoFit/>
          </a:bodyPr>
          <a:lstStyle/>
          <a:p>
            <a:pPr algn="just" fontAlgn="base"/>
            <a:r>
              <a:rPr lang="ru-RU" dirty="0" smtClean="0"/>
              <a:t>Голубь — это птица с небольшой головой, тонким клювом, короткими ногами, но очень цепкими пальцами на них. Пальцами он крепко цепляется за деревья, чтобы не упасть. Еще у этой птицы красивые, длинные и острые крылья.</a:t>
            </a:r>
          </a:p>
          <a:p>
            <a:pPr algn="just" fontAlgn="base"/>
            <a:r>
              <a:rPr lang="ru-RU" dirty="0" smtClean="0"/>
              <a:t>Голуби могут жить не только на воле, то есть на улицах города, в лесу, скалах, но еще и у человека. </a:t>
            </a:r>
          </a:p>
          <a:p>
            <a:pPr algn="just" fontAlgn="base"/>
            <a:r>
              <a:rPr lang="ru-RU" dirty="0" smtClean="0"/>
              <a:t>Кроме семечек и хлеба, голуби едят разные зерна, семена, растения, ягоды. А в городе все, что найдут съедобного на улице. Птицам очень тяжело зимой, потому, что вся еда осталась под снегом — поэтому так важно кормить птиц зимой. Еще голуби пьют много воды, чтобы быстрее размягчалась твердая пища.</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191000" y="274638"/>
            <a:ext cx="4495800" cy="1143000"/>
          </a:xfrm>
        </p:spPr>
        <p:txBody>
          <a:bodyPr/>
          <a:lstStyle/>
          <a:p>
            <a:r>
              <a:rPr lang="ru-RU" b="1" dirty="0" smtClean="0"/>
              <a:t>Синица - </a:t>
            </a:r>
            <a:r>
              <a:rPr lang="ru-RU" b="1" dirty="0" err="1" smtClean="0"/>
              <a:t>пыста</a:t>
            </a:r>
            <a:endParaRPr lang="ru-RU" b="1" dirty="0"/>
          </a:p>
        </p:txBody>
      </p:sp>
      <p:pic>
        <p:nvPicPr>
          <p:cNvPr id="4" name="Содержимое 3" descr="Фото-1-Большая-синица.jpg"/>
          <p:cNvPicPr>
            <a:picLocks noGrp="1" noChangeAspect="1"/>
          </p:cNvPicPr>
          <p:nvPr>
            <p:ph idx="1"/>
          </p:nvPr>
        </p:nvPicPr>
        <p:blipFill>
          <a:blip r:embed="rId2" cstate="print"/>
          <a:stretch>
            <a:fillRect/>
          </a:stretch>
        </p:blipFill>
        <p:spPr>
          <a:xfrm>
            <a:off x="4343400" y="1447800"/>
            <a:ext cx="4343400" cy="2895600"/>
          </a:xfrm>
        </p:spPr>
      </p:pic>
      <p:sp>
        <p:nvSpPr>
          <p:cNvPr id="5" name="Прямоугольник 4"/>
          <p:cNvSpPr/>
          <p:nvPr/>
        </p:nvSpPr>
        <p:spPr>
          <a:xfrm>
            <a:off x="228600" y="381000"/>
            <a:ext cx="3886200" cy="5940088"/>
          </a:xfrm>
          <a:prstGeom prst="rect">
            <a:avLst/>
          </a:prstGeom>
        </p:spPr>
        <p:txBody>
          <a:bodyPr wrap="square">
            <a:spAutoFit/>
          </a:bodyPr>
          <a:lstStyle/>
          <a:p>
            <a:pPr algn="just" fontAlgn="base"/>
            <a:r>
              <a:rPr lang="ru-RU" sz="2000" dirty="0" smtClean="0"/>
              <a:t>Синица – подвижная, энергичная, заметная птица. Природа одарила её яркой внешностью. Брюшко у неё — лимонно-жёлтое, разделённое чёрной полосой, белые щёчки. Синицы это любители полакомиться. Питаются в основном насекомыми, а также пищей растительного происхождения: ягодами и семенами. Эта птица никогда не сидит на месте.</a:t>
            </a:r>
          </a:p>
          <a:p>
            <a:pPr algn="just" fontAlgn="base"/>
            <a:r>
              <a:rPr lang="ru-RU" sz="2000" dirty="0" smtClean="0"/>
              <a:t>Все время синица проводит в поисках пищи. Прежде всего, это любопытные и храбрые птицы. Они не боятся исследовать новые места, а также рисковать. Синица полна энергии и часто поет красивые песни.</a:t>
            </a:r>
            <a:endParaRPr lang="ru-RU" sz="2000" dirty="0"/>
          </a:p>
        </p:txBody>
      </p:sp>
      <p:sp>
        <p:nvSpPr>
          <p:cNvPr id="6" name="Прямоугольник 5"/>
          <p:cNvSpPr/>
          <p:nvPr/>
        </p:nvSpPr>
        <p:spPr>
          <a:xfrm>
            <a:off x="4419600" y="4724400"/>
            <a:ext cx="4114800" cy="1200329"/>
          </a:xfrm>
          <a:prstGeom prst="rect">
            <a:avLst/>
          </a:prstGeom>
        </p:spPr>
        <p:txBody>
          <a:bodyPr wrap="square">
            <a:spAutoFit/>
          </a:bodyPr>
          <a:lstStyle/>
          <a:p>
            <a:pPr algn="ctr"/>
            <a:r>
              <a:rPr lang="ru-RU" i="1" dirty="0" smtClean="0"/>
              <a:t>С желтой грудкой у окошка</a:t>
            </a:r>
            <a:br>
              <a:rPr lang="ru-RU" i="1" dirty="0" smtClean="0"/>
            </a:br>
            <a:r>
              <a:rPr lang="ru-RU" i="1" dirty="0" smtClean="0"/>
              <a:t>Собирает шустро крошки</a:t>
            </a:r>
            <a:br>
              <a:rPr lang="ru-RU" i="1" dirty="0" smtClean="0"/>
            </a:br>
            <a:r>
              <a:rPr lang="ru-RU" i="1" dirty="0" smtClean="0"/>
              <a:t>Отгадайте что за птица?</a:t>
            </a:r>
            <a:br>
              <a:rPr lang="ru-RU" i="1" dirty="0" smtClean="0"/>
            </a:br>
            <a:r>
              <a:rPr lang="ru-RU" i="1" dirty="0" smtClean="0"/>
              <a:t>Называется (</a:t>
            </a:r>
            <a:r>
              <a:rPr lang="ru-RU" b="1" i="1" dirty="0" smtClean="0"/>
              <a:t>Синица</a:t>
            </a:r>
            <a:r>
              <a:rPr lang="ru-RU" i="1" dirty="0" smtClean="0"/>
              <a:t>).</a:t>
            </a:r>
            <a:endParaRPr lang="ru-RU" i="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76800" y="274638"/>
            <a:ext cx="3810000" cy="1143000"/>
          </a:xfrm>
        </p:spPr>
        <p:txBody>
          <a:bodyPr/>
          <a:lstStyle/>
          <a:p>
            <a:r>
              <a:rPr lang="ru-RU" b="1" dirty="0" smtClean="0"/>
              <a:t>Дятел - </a:t>
            </a:r>
            <a:r>
              <a:rPr lang="ru-RU" b="1" dirty="0" err="1" smtClean="0"/>
              <a:t>сизь</a:t>
            </a:r>
            <a:endParaRPr lang="ru-RU" b="1" dirty="0"/>
          </a:p>
        </p:txBody>
      </p:sp>
      <p:pic>
        <p:nvPicPr>
          <p:cNvPr id="4" name="Содержимое 3" descr="dyatel-008.jpg"/>
          <p:cNvPicPr>
            <a:picLocks noGrp="1" noChangeAspect="1"/>
          </p:cNvPicPr>
          <p:nvPr>
            <p:ph idx="1"/>
          </p:nvPr>
        </p:nvPicPr>
        <p:blipFill>
          <a:blip r:embed="rId2" cstate="print"/>
          <a:stretch>
            <a:fillRect/>
          </a:stretch>
        </p:blipFill>
        <p:spPr>
          <a:xfrm>
            <a:off x="4572000" y="1371600"/>
            <a:ext cx="4267200" cy="3200400"/>
          </a:xfrm>
        </p:spPr>
      </p:pic>
      <p:sp>
        <p:nvSpPr>
          <p:cNvPr id="5" name="Прямоугольник 4"/>
          <p:cNvSpPr/>
          <p:nvPr/>
        </p:nvSpPr>
        <p:spPr>
          <a:xfrm>
            <a:off x="152400" y="0"/>
            <a:ext cx="4267200" cy="6247864"/>
          </a:xfrm>
          <a:prstGeom prst="rect">
            <a:avLst/>
          </a:prstGeom>
        </p:spPr>
        <p:txBody>
          <a:bodyPr wrap="square">
            <a:spAutoFit/>
          </a:bodyPr>
          <a:lstStyle/>
          <a:p>
            <a:pPr algn="just"/>
            <a:r>
              <a:rPr lang="ru-RU" sz="2000" dirty="0" smtClean="0"/>
              <a:t>Дятел – птица умная. Стуча по дереву, он по звуку определяет местонахождение насекомых и старательно извлекает их из-под коры. Древесные насекомые, личинки, муравьи – любимая добыча этой птицы. У дятла очень длинный язык. Языком из всяческих уголков он вытаскивает насекомых, приносящих дереву вред. Ведь не зря его называют «доктором леса». Когда дятел стучит по дереву, он закрывает свои глаза, таким образом, защищает себя от щепок и древесной пыли. Нос птицы создан так, чтобы внутрь не попадали стружки. В любой момент можно услышать крики этих птиц вместе со стуком. Порой, звуки напоминают барабанную дробь.</a:t>
            </a:r>
            <a:endParaRPr lang="ru-RU" sz="2000" dirty="0"/>
          </a:p>
        </p:txBody>
      </p:sp>
      <p:sp>
        <p:nvSpPr>
          <p:cNvPr id="6" name="Прямоугольник 5"/>
          <p:cNvSpPr/>
          <p:nvPr/>
        </p:nvSpPr>
        <p:spPr>
          <a:xfrm>
            <a:off x="4876800" y="4876800"/>
            <a:ext cx="3657600" cy="1323439"/>
          </a:xfrm>
          <a:prstGeom prst="rect">
            <a:avLst/>
          </a:prstGeom>
        </p:spPr>
        <p:txBody>
          <a:bodyPr wrap="square">
            <a:spAutoFit/>
          </a:bodyPr>
          <a:lstStyle/>
          <a:p>
            <a:pPr algn="ctr"/>
            <a:r>
              <a:rPr lang="ru-RU" sz="2000" i="1" dirty="0" smtClean="0"/>
              <a:t>Все время стучит,</a:t>
            </a:r>
          </a:p>
          <a:p>
            <a:pPr algn="ctr"/>
            <a:r>
              <a:rPr lang="ru-RU" sz="2000" i="1" dirty="0" smtClean="0"/>
              <a:t> Деревья долбит.</a:t>
            </a:r>
            <a:br>
              <a:rPr lang="ru-RU" sz="2000" i="1" dirty="0" smtClean="0"/>
            </a:br>
            <a:r>
              <a:rPr lang="ru-RU" sz="2000" i="1" dirty="0" smtClean="0"/>
              <a:t>Но их не калечит, </a:t>
            </a:r>
          </a:p>
          <a:p>
            <a:pPr algn="ctr"/>
            <a:r>
              <a:rPr lang="ru-RU" sz="2000" i="1" dirty="0" smtClean="0"/>
              <a:t>А только лечит.</a:t>
            </a:r>
            <a:endParaRPr lang="ru-RU" sz="20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657600" y="274638"/>
            <a:ext cx="5486400" cy="1143000"/>
          </a:xfrm>
        </p:spPr>
        <p:txBody>
          <a:bodyPr>
            <a:normAutofit fontScale="90000"/>
          </a:bodyPr>
          <a:lstStyle/>
          <a:p>
            <a:r>
              <a:rPr lang="ru-RU" b="1" dirty="0" smtClean="0"/>
              <a:t>Ястреб-тетеревятник  - </a:t>
            </a:r>
            <a:r>
              <a:rPr lang="ru-RU" b="1" dirty="0" err="1" smtClean="0"/>
              <a:t>варыш</a:t>
            </a:r>
            <a:endParaRPr lang="ru-RU" b="1" dirty="0"/>
          </a:p>
        </p:txBody>
      </p:sp>
      <p:pic>
        <p:nvPicPr>
          <p:cNvPr id="4" name="Содержимое 3" descr="yasterb.jpg"/>
          <p:cNvPicPr>
            <a:picLocks noGrp="1" noChangeAspect="1"/>
          </p:cNvPicPr>
          <p:nvPr>
            <p:ph idx="1"/>
          </p:nvPr>
        </p:nvPicPr>
        <p:blipFill>
          <a:blip r:embed="rId2" cstate="print"/>
          <a:stretch>
            <a:fillRect/>
          </a:stretch>
        </p:blipFill>
        <p:spPr>
          <a:xfrm>
            <a:off x="3581400" y="1676400"/>
            <a:ext cx="5275890" cy="3954773"/>
          </a:xfrm>
        </p:spPr>
      </p:pic>
      <p:sp>
        <p:nvSpPr>
          <p:cNvPr id="5" name="Прямоугольник 4"/>
          <p:cNvSpPr/>
          <p:nvPr/>
        </p:nvSpPr>
        <p:spPr>
          <a:xfrm>
            <a:off x="152400" y="304800"/>
            <a:ext cx="3352800" cy="6247864"/>
          </a:xfrm>
          <a:prstGeom prst="rect">
            <a:avLst/>
          </a:prstGeom>
        </p:spPr>
        <p:txBody>
          <a:bodyPr wrap="square">
            <a:spAutoFit/>
          </a:bodyPr>
          <a:lstStyle/>
          <a:p>
            <a:pPr algn="just" fontAlgn="base"/>
            <a:r>
              <a:rPr lang="ru-RU" sz="2000" dirty="0" smtClean="0"/>
              <a:t>Самый крупный из всех видов ястребов. Над глазами у него характерные белые полосы, которые сходятся на затылке. Крылья короткие изогнутые, хвост и плюсны длинные. Глаза крупные, зоркие. </a:t>
            </a:r>
          </a:p>
          <a:p>
            <a:pPr algn="just" fontAlgn="base"/>
            <a:r>
              <a:rPr lang="ru-RU" sz="2000" dirty="0" smtClean="0"/>
              <a:t>Ястреб-тетеревятник — это опасная хищная птица, она достаточно прожорлива.</a:t>
            </a:r>
          </a:p>
          <a:p>
            <a:pPr algn="just" fontAlgn="base"/>
            <a:r>
              <a:rPr lang="ru-RU" sz="2000" dirty="0" smtClean="0"/>
              <a:t>Эта выносливая и упрямая птица с напористым нравом и боевым характером. Его можно приравнять к воздушному акробату, к тому же он великолепный стратег с охотничьей смекалкой. </a:t>
            </a:r>
          </a:p>
          <a:p>
            <a:pPr algn="just"/>
            <a:endParaRPr lang="ru-RU" sz="20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267</TotalTime>
  <Words>1282</Words>
  <Application>Microsoft Office PowerPoint</Application>
  <PresentationFormat>Экран (4:3)</PresentationFormat>
  <Paragraphs>78</Paragraphs>
  <Slides>17</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Office Theme</vt:lpstr>
      <vt:lpstr>Птицы  Республики Коми</vt:lpstr>
      <vt:lpstr>Воробей - пышкай</vt:lpstr>
      <vt:lpstr>Снегирь -  жонь</vt:lpstr>
      <vt:lpstr>Ворона серая - рака</vt:lpstr>
      <vt:lpstr>Сорока -  катша</vt:lpstr>
      <vt:lpstr>Голубь - гулю</vt:lpstr>
      <vt:lpstr>Синица - пыста</vt:lpstr>
      <vt:lpstr>Дятел - сизь</vt:lpstr>
      <vt:lpstr>Ястреб-тетеревятник  - варыш</vt:lpstr>
      <vt:lpstr>Орлан-белохвост - чери варыш</vt:lpstr>
      <vt:lpstr>Неясыть бородатая - сюзь</vt:lpstr>
      <vt:lpstr>Краснозобая казарка - гöрд зобъя гöгöра</vt:lpstr>
      <vt:lpstr>Рябчик - сьöла</vt:lpstr>
      <vt:lpstr>Тетерев - тар</vt:lpstr>
      <vt:lpstr>  Белая куропатка - еджыд байдöг</vt:lpstr>
      <vt:lpstr>Лебедь  малый - дзоля юсь</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Татьяна</dc:creator>
  <cp:lastModifiedBy>Татьяна</cp:lastModifiedBy>
  <cp:revision>30</cp:revision>
  <dcterms:created xsi:type="dcterms:W3CDTF">2018-03-19T08:27:04Z</dcterms:created>
  <dcterms:modified xsi:type="dcterms:W3CDTF">2018-04-04T09:19:11Z</dcterms:modified>
</cp:coreProperties>
</file>