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67" r:id="rId3"/>
    <p:sldId id="268" r:id="rId4"/>
    <p:sldId id="269" r:id="rId5"/>
    <p:sldId id="270" r:id="rId6"/>
    <p:sldId id="271" r:id="rId7"/>
    <p:sldId id="259" r:id="rId8"/>
    <p:sldId id="260" r:id="rId9"/>
    <p:sldId id="261" r:id="rId10"/>
    <p:sldId id="262" r:id="rId11"/>
    <p:sldId id="272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28" autoAdjust="0"/>
    <p:restoredTop sz="94658" autoAdjust="0"/>
  </p:normalViewPr>
  <p:slideViewPr>
    <p:cSldViewPr>
      <p:cViewPr varScale="1">
        <p:scale>
          <a:sx n="70" d="100"/>
          <a:sy n="70" d="100"/>
        </p:scale>
        <p:origin x="-53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6EDF02A-DD6C-4214-B704-EE03A11EC0E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01D1B5F-3814-49FC-8E96-23B655068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EDF02A-DD6C-4214-B704-EE03A11EC0E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1D1B5F-3814-49FC-8E96-23B655068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6EDF02A-DD6C-4214-B704-EE03A11EC0E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01D1B5F-3814-49FC-8E96-23B655068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EDF02A-DD6C-4214-B704-EE03A11EC0E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1D1B5F-3814-49FC-8E96-23B655068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6EDF02A-DD6C-4214-B704-EE03A11EC0E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01D1B5F-3814-49FC-8E96-23B655068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EDF02A-DD6C-4214-B704-EE03A11EC0E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1D1B5F-3814-49FC-8E96-23B655068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EDF02A-DD6C-4214-B704-EE03A11EC0E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1D1B5F-3814-49FC-8E96-23B655068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EDF02A-DD6C-4214-B704-EE03A11EC0E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1D1B5F-3814-49FC-8E96-23B655068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6EDF02A-DD6C-4214-B704-EE03A11EC0E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1D1B5F-3814-49FC-8E96-23B655068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EDF02A-DD6C-4214-B704-EE03A11EC0E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1D1B5F-3814-49FC-8E96-23B655068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EDF02A-DD6C-4214-B704-EE03A11EC0E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1D1B5F-3814-49FC-8E96-23B6550689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6EDF02A-DD6C-4214-B704-EE03A11EC0E0}" type="datetimeFigureOut">
              <a:rPr lang="ru-RU" smtClean="0"/>
              <a:pPr/>
              <a:t>07.04.2017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01D1B5F-3814-49FC-8E96-23B6550689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386064" cy="65253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53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Разложение </a:t>
            </a:r>
            <a:r>
              <a:rPr lang="ru-RU" sz="4900" dirty="0">
                <a:latin typeface="Times New Roman" pitchFamily="18" charset="0"/>
                <a:cs typeface="Times New Roman" pitchFamily="18" charset="0"/>
              </a:rPr>
              <a:t>многочленов 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на множители </a:t>
            </a:r>
            <a:r>
              <a:rPr lang="ru-RU" sz="4900" dirty="0">
                <a:latin typeface="Times New Roman" pitchFamily="18" charset="0"/>
                <a:cs typeface="Times New Roman" pitchFamily="18" charset="0"/>
              </a:rPr>
              <a:t>с помощью комбинации различных приемов, решение уравнений.</a:t>
            </a:r>
            <a:r>
              <a:rPr lang="ru-RU" sz="53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dirty="0">
                <a:latin typeface="Times New Roman" pitchFamily="18" charset="0"/>
                <a:cs typeface="Times New Roman" pitchFamily="18" charset="0"/>
              </a:rPr>
            </a:br>
            <a:endParaRPr lang="ru-RU" sz="5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242048" cy="6606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Вычислите:</a:t>
            </a:r>
            <a:endParaRPr lang="ru-RU" sz="4400" b="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683568" y="1265565"/>
            <a:ext cx="2392001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47</a:t>
            </a:r>
            <a:r>
              <a:rPr kumimoji="0" lang="ru-RU" sz="4400" b="1" i="0" u="none" strike="noStrike" cap="none" normalizeH="0" baseline="30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33</a:t>
            </a:r>
            <a:r>
              <a:rPr kumimoji="0" lang="ru-RU" sz="4400" b="1" i="0" u="none" strike="noStrike" cap="none" normalizeH="0" baseline="30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280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3131840" y="90872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6086" name="AutoShape 6"/>
          <p:cNvSpPr>
            <a:spLocks noChangeShapeType="1"/>
          </p:cNvSpPr>
          <p:nvPr/>
        </p:nvSpPr>
        <p:spPr bwMode="auto">
          <a:xfrm>
            <a:off x="611560" y="1988837"/>
            <a:ext cx="2232248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 flipV="1">
            <a:off x="755576" y="1772816"/>
            <a:ext cx="89279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47</a:t>
            </a:r>
            <a:r>
              <a:rPr kumimoji="0" lang="ru-RU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33</a:t>
            </a:r>
            <a:r>
              <a:rPr kumimoji="0" lang="ru-RU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280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6089" name="AutoShape 9"/>
          <p:cNvSpPr>
            <a:spLocks noChangeShapeType="1"/>
          </p:cNvSpPr>
          <p:nvPr/>
        </p:nvSpPr>
        <p:spPr bwMode="auto">
          <a:xfrm flipV="1">
            <a:off x="4427984" y="1916830"/>
            <a:ext cx="2016224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6091" name="Rectangle 11"/>
          <p:cNvSpPr>
            <a:spLocks noChangeArrowheads="1"/>
          </p:cNvSpPr>
          <p:nvPr/>
        </p:nvSpPr>
        <p:spPr bwMode="auto">
          <a:xfrm>
            <a:off x="4427984" y="1179160"/>
            <a:ext cx="288032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63</a:t>
            </a:r>
            <a:r>
              <a:rPr kumimoji="0" lang="ru-RU" sz="4400" b="1" i="0" u="none" strike="noStrike" cap="none" normalizeH="0" baseline="30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17</a:t>
            </a:r>
            <a:r>
              <a:rPr kumimoji="0" lang="ru-RU" sz="4400" b="1" i="0" u="none" strike="noStrike" cap="none" normalizeH="0" baseline="30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920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4097" name="AutoShape 1"/>
          <p:cNvSpPr>
            <a:spLocks noChangeShapeType="1"/>
          </p:cNvSpPr>
          <p:nvPr/>
        </p:nvSpPr>
        <p:spPr bwMode="auto">
          <a:xfrm>
            <a:off x="899592" y="4149080"/>
            <a:ext cx="1584176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8" name="AutoShape 2"/>
          <p:cNvSpPr>
            <a:spLocks noChangeShapeType="1"/>
          </p:cNvSpPr>
          <p:nvPr/>
        </p:nvSpPr>
        <p:spPr bwMode="auto">
          <a:xfrm flipH="1">
            <a:off x="5868144" y="4247376"/>
            <a:ext cx="1800200" cy="4572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323528" y="3019018"/>
            <a:ext cx="777686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-269875" algn="l"/>
              </a:tabLst>
            </a:pPr>
            <a:r>
              <a:rPr lang="ru-RU" sz="40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-269875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140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360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-269875" algn="l"/>
              </a:tabLst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24</a:t>
            </a:r>
            <a:r>
              <a:rPr lang="ru-RU" sz="4000" b="1" baseline="30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14</a:t>
            </a:r>
            <a:r>
              <a:rPr lang="ru-RU" sz="4000" b="1" baseline="30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55576" y="4221088"/>
            <a:ext cx="33843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25</a:t>
            </a:r>
            <a:r>
              <a:rPr lang="ru-RU" sz="4000" b="1" baseline="30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– 15</a:t>
            </a:r>
            <a:r>
              <a:rPr lang="ru-RU" sz="4000" b="1" baseline="30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32696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b="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   урока</a:t>
            </a:r>
            <a:endParaRPr lang="ru-RU" b="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51520" y="1385793"/>
            <a:ext cx="777686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269875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 Какую тему мы сегодня с вами повторили?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269875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2. У кого  остались  вопросы?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269875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3. Что вам понравилось сегодня на уроке?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269875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4. Что не понравилось?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269875" algn="l"/>
              </a:tabLst>
            </a:pP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Выставление оценок.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>
            <a:normAutofit/>
          </a:bodyPr>
          <a:lstStyle/>
          <a:p>
            <a:pPr algn="ctr"/>
            <a:r>
              <a:rPr lang="ru-RU" b="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  <a:endParaRPr lang="ru-RU" b="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556792"/>
            <a:ext cx="763284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 </a:t>
            </a:r>
            <a:endParaRPr lang="ru-RU" sz="36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276873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Найдите значение 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выражения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251520" y="2852905"/>
            <a:ext cx="741682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(х+3)</a:t>
            </a:r>
            <a:r>
              <a:rPr kumimoji="0" lang="ru-RU" sz="3600" b="1" i="0" u="none" strike="noStrike" cap="none" normalizeH="0" baseline="30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 (х+3)(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3) +(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3)</a:t>
            </a:r>
            <a:r>
              <a:rPr kumimoji="0" lang="ru-RU" sz="3600" b="1" i="0" u="none" strike="noStrike" cap="none" normalizeH="0" baseline="3000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  при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=100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628800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24.16,  № 24.22, № 22. 24. 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770485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урок!</a:t>
            </a:r>
          </a:p>
          <a:p>
            <a:pPr algn="ctr"/>
            <a:r>
              <a:rPr lang="ru-RU" sz="8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Пусть ваши знания пополняются с каждым уроком.</a:t>
            </a:r>
            <a:endParaRPr lang="ru-RU" sz="8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20040"/>
            <a:ext cx="79208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 урока: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повторительно</a:t>
            </a:r>
            <a:r>
              <a:rPr lang="ru-RU" dirty="0" smtClean="0"/>
              <a:t> - обобщающий 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1742778"/>
            <a:ext cx="7632848" cy="483209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2698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Цели урока: 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26987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Систематизируем  и углубим знания,  сформируем умение разложения многочлена на множители.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2698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Вспомним способы разложения на множители.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2698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Потренируемся раскладывать на множители с помощью различных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способов.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2698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Развивать логическое мышление, внимательность, математическую речь.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2698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Решим  уравнения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60688"/>
          </a:xfrm>
        </p:spPr>
        <p:txBody>
          <a:bodyPr/>
          <a:lstStyle/>
          <a:p>
            <a:pPr algn="ctr"/>
            <a:r>
              <a:rPr lang="ru-RU" b="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урока: </a:t>
            </a:r>
            <a:endParaRPr lang="ru-RU" b="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51520" y="832937"/>
            <a:ext cx="784887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Организовать деятельность учащихся по закреплению и развитию знаний о    разложении квадратного трехчлена на линейные множители, сокращении дробей используя разложение на множители трехчлена, вынесение общего  множителя за скобки.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60688"/>
          </a:xfrm>
        </p:spPr>
        <p:txBody>
          <a:bodyPr/>
          <a:lstStyle/>
          <a:p>
            <a:pPr algn="ctr"/>
            <a:r>
              <a:rPr lang="ru-RU" b="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Формируемые</a:t>
            </a:r>
            <a:r>
              <a:rPr lang="ru-RU" b="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умения: </a:t>
            </a:r>
            <a:endParaRPr lang="ru-RU" b="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51520" y="1485725"/>
            <a:ext cx="784887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меть определять какую формулу сокращенного умножения необходимо применить к решению того или иного задания, какой способ применяем для разложения на множители.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242048" cy="10927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 использования   ИКТ: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51520" y="1020903"/>
            <a:ext cx="784887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Компьютер выступает в роли мощного демонстрационного средства.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Обеспечение высокого уровня наглядности.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Сочетание рассказа учителя с демонстрацией презентации позволяет акцентировать  внимание учащихся на особо значимых  моментах учебного материала.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242048" cy="94872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Ответьте на вопросы:</a:t>
            </a:r>
            <a:r>
              <a:rPr lang="ru-RU" b="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0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b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23528" y="1292616"/>
            <a:ext cx="7704856" cy="501675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Что значит разложить многочлен на множители?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  Какие способы  разложения на множители  вам известны?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  Как они называются?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  Опишите каждый из них.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  Какой самый легкий? Почему?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 Какой самый распространенный? </a:t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 Какой способ оказался для вас самым интересным и почему?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9568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sz="4000" b="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Найдите  неверное  утверждение, укажите  допущенную  ошибку, исправьте   её:</a:t>
            </a:r>
            <a:endParaRPr lang="ru-RU" sz="4000" b="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276872"/>
            <a:ext cx="8172400" cy="4178864"/>
          </a:xfrm>
        </p:spPr>
        <p:txBody>
          <a:bodyPr>
            <a:normAutofit fontScale="92500"/>
          </a:bodyPr>
          <a:lstStyle/>
          <a:p>
            <a:pPr lvl="0" algn="ctr">
              <a:buNone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4800" b="1" baseline="30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+ b</a:t>
            </a:r>
            <a:r>
              <a:rPr lang="ru-RU" sz="4800" b="1" baseline="30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+ 2ab = (а – </a:t>
            </a:r>
            <a:r>
              <a:rPr lang="ru-RU" sz="4800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4800" b="1" baseline="30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800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с</a:t>
            </a:r>
            <a:r>
              <a:rPr lang="ru-RU" sz="4800" b="1" baseline="30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 2са + а</a:t>
            </a:r>
            <a:r>
              <a:rPr lang="ru-RU" sz="4800" b="1" baseline="30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= (с + а)</a:t>
            </a:r>
            <a:r>
              <a:rPr lang="ru-RU" sz="4800" b="1" baseline="30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800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64 + 4а</a:t>
            </a:r>
            <a:r>
              <a:rPr lang="ru-RU" sz="4800" b="1" baseline="30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= (8 – 4а)(8 +2а)</a:t>
            </a:r>
            <a:endParaRPr lang="ru-RU" sz="4800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49  – 25 к</a:t>
            </a:r>
            <a:r>
              <a:rPr lang="ru-RU" sz="4800" b="1" baseline="300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2 </a:t>
            </a: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 (7 – 5к)(7 – 5к)</a:t>
            </a:r>
            <a:endParaRPr lang="ru-RU" sz="4800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24204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0" dirty="0" smtClean="0"/>
              <a:t> </a:t>
            </a:r>
            <a:r>
              <a:rPr lang="ru-RU" b="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Решите   уравнение  и найдите   сумму   корней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84784"/>
            <a:ext cx="777686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 </a:t>
            </a:r>
            <a:endParaRPr lang="ru-RU" sz="4400" dirty="0"/>
          </a:p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51520" y="1961291"/>
            <a:ext cx="784887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90488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90488" algn="l"/>
              </a:tabLst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x</a:t>
            </a:r>
            <a:r>
              <a:rPr kumimoji="0" lang="ru-RU" sz="5400" b="1" i="0" u="none" strike="noStrike" cap="none" normalizeH="0" baseline="3000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2 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+ 3x + 6 + 2x = 0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90488" algn="l"/>
              </a:tabLst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х</a:t>
            </a:r>
            <a:r>
              <a:rPr kumimoji="0" lang="ru-RU" sz="5400" b="1" i="0" u="none" strike="noStrike" cap="none" normalizeH="0" baseline="3000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2х</a:t>
            </a:r>
            <a:r>
              <a:rPr kumimoji="0" lang="ru-RU" sz="5400" b="1" i="0" u="none" strike="noStrike" cap="none" normalizeH="0" baseline="3000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4х +8 = 0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90488" algn="l"/>
              </a:tabLst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(4 – х</a:t>
            </a:r>
            <a:r>
              <a:rPr kumimoji="0" lang="ru-RU" sz="5400" b="1" i="0" u="none" strike="noStrike" cap="none" normalizeH="0" baseline="3000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– 5(2 – </a:t>
            </a:r>
            <a:r>
              <a:rPr kumimoji="0" lang="ru-RU" sz="5400" b="1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) = 0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90488" algn="l"/>
              </a:tabLst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</a:t>
            </a:r>
            <a:r>
              <a:rPr kumimoji="0" lang="ru-RU" sz="5400" b="1" i="0" u="none" strike="noStrike" cap="none" normalizeH="0" baseline="3000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4х</a:t>
            </a:r>
            <a:r>
              <a:rPr kumimoji="0" lang="ru-RU" sz="5400" b="1" i="0" u="none" strike="noStrike" cap="none" normalizeH="0" baseline="3000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0</a:t>
            </a: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90488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0488" algn="l"/>
              </a:tabLst>
            </a:pPr>
            <a:endParaRPr kumimoji="0" lang="ru-RU" sz="5400" b="1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Представить   в  виде произведения: </a:t>
            </a:r>
            <a:endParaRPr lang="ru-RU" b="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95536" y="2108775"/>
            <a:ext cx="7704856" cy="378565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269875" algn="l"/>
              </a:tabLst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ax</a:t>
            </a:r>
            <a:r>
              <a:rPr kumimoji="0" lang="en-US" sz="6000" b="1" i="0" u="none" strike="noStrike" cap="none" normalizeH="0" baseline="3000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ay</a:t>
            </a:r>
            <a:r>
              <a:rPr kumimoji="0" lang="en-US" sz="6000" b="1" i="0" u="none" strike="noStrike" cap="none" normalizeH="0" baseline="3000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269875" algn="l"/>
              </a:tabLst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</a:t>
            </a:r>
            <a:r>
              <a:rPr kumimoji="0" lang="en-US" sz="6000" b="1" i="0" u="none" strike="noStrike" cap="none" normalizeH="0" baseline="3000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 y</a:t>
            </a:r>
            <a:r>
              <a:rPr kumimoji="0" lang="en-US" sz="6000" b="1" i="0" u="none" strike="noStrike" cap="none" normalizeH="0" baseline="3000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269875" algn="l"/>
              </a:tabLst>
            </a:pPr>
            <a:r>
              <a:rPr kumimoji="0" lang="ru-RU" sz="6000" b="1" i="0" u="none" strike="noStrike" cap="none" normalizeH="0" baseline="3000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4a</a:t>
            </a:r>
            <a:r>
              <a:rPr kumimoji="0" lang="en-US" sz="6000" b="1" i="0" u="none" strike="noStrike" cap="none" normalizeH="0" baseline="3000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 – 8ab +4b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-269875" algn="l"/>
              </a:tabLst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–10 x</a:t>
            </a:r>
            <a:r>
              <a:rPr kumimoji="0" lang="en-US" sz="6000" b="1" i="0" u="none" strike="noStrike" cap="none" normalizeH="0" baseline="3000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</a:t>
            </a:r>
            <a:r>
              <a:rPr kumimoji="0" lang="en-US" sz="6000" b="1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+40ax – 40a</a:t>
            </a:r>
            <a:r>
              <a:rPr kumimoji="0" lang="en-US" sz="6000" b="1" i="0" u="none" strike="noStrike" cap="none" normalizeH="0" baseline="3000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endParaRPr kumimoji="0" lang="en-US" sz="6000" b="1" i="0" u="none" strike="noStrike" cap="none" normalizeH="0" baseline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</TotalTime>
  <Words>298</Words>
  <Application>Microsoft Office PowerPoint</Application>
  <PresentationFormat>Экран (4:3)</PresentationFormat>
  <Paragraphs>64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                  Тема:   Разложение многочленов на множители с помощью комбинации различных приемов, решение уравнений. </vt:lpstr>
      <vt:lpstr>Тип урока:  повторительно - обобщающий </vt:lpstr>
      <vt:lpstr>Задачи урока: </vt:lpstr>
      <vt:lpstr>Формируемые умения: </vt:lpstr>
      <vt:lpstr>Цели использования   ИКТ:  </vt:lpstr>
      <vt:lpstr>Ответьте на вопросы: </vt:lpstr>
      <vt:lpstr> Найдите  неверное  утверждение, укажите  допущенную  ошибку, исправьте   её:</vt:lpstr>
      <vt:lpstr> Решите   уравнение  и найдите   сумму   корней:  </vt:lpstr>
      <vt:lpstr> Представить   в  виде произведения: </vt:lpstr>
      <vt:lpstr>Вычислите:</vt:lpstr>
      <vt:lpstr> итог   урока</vt:lpstr>
      <vt:lpstr>Домашнее задание: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Разложение многочленов на множители с помощью комбинации различных приемов, решение уравнений.</dc:title>
  <dc:creator>1</dc:creator>
  <cp:lastModifiedBy>Дима</cp:lastModifiedBy>
  <cp:revision>25</cp:revision>
  <dcterms:created xsi:type="dcterms:W3CDTF">2013-04-19T15:52:11Z</dcterms:created>
  <dcterms:modified xsi:type="dcterms:W3CDTF">2017-04-07T16:00:01Z</dcterms:modified>
</cp:coreProperties>
</file>