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58" r:id="rId5"/>
    <p:sldId id="267" r:id="rId6"/>
    <p:sldId id="268" r:id="rId7"/>
    <p:sldId id="260" r:id="rId8"/>
    <p:sldId id="262" r:id="rId9"/>
    <p:sldId id="263" r:id="rId10"/>
    <p:sldId id="264" r:id="rId11"/>
    <p:sldId id="265" r:id="rId12"/>
    <p:sldId id="261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14E2F85-3CB1-4DF5-B384-ECD44B4EF1C4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CBBB092-0226-491E-9E18-99F1149C3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F85-3CB1-4DF5-B384-ECD44B4EF1C4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B092-0226-491E-9E18-99F1149C3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F85-3CB1-4DF5-B384-ECD44B4EF1C4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B092-0226-491E-9E18-99F1149C3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14E2F85-3CB1-4DF5-B384-ECD44B4EF1C4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BBB092-0226-491E-9E18-99F1149C3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14E2F85-3CB1-4DF5-B384-ECD44B4EF1C4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CBBB092-0226-491E-9E18-99F1149C3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F85-3CB1-4DF5-B384-ECD44B4EF1C4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B092-0226-491E-9E18-99F1149C3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F85-3CB1-4DF5-B384-ECD44B4EF1C4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B092-0226-491E-9E18-99F1149C3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14E2F85-3CB1-4DF5-B384-ECD44B4EF1C4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BBB092-0226-491E-9E18-99F1149C3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E2F85-3CB1-4DF5-B384-ECD44B4EF1C4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BBB092-0226-491E-9E18-99F1149C3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14E2F85-3CB1-4DF5-B384-ECD44B4EF1C4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CBBB092-0226-491E-9E18-99F1149C3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14E2F85-3CB1-4DF5-B384-ECD44B4EF1C4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CBBB092-0226-491E-9E18-99F1149C37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14E2F85-3CB1-4DF5-B384-ECD44B4EF1C4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CBBB092-0226-491E-9E18-99F1149C37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620688"/>
            <a:ext cx="6172200" cy="259228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Теория детской игры.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Выготский </a:t>
            </a:r>
            <a:r>
              <a:rPr lang="ru-RU" b="0" dirty="0"/>
              <a:t>Л</a:t>
            </a:r>
            <a:r>
              <a:rPr lang="ru-RU" dirty="0"/>
              <a:t>. С.</a:t>
            </a:r>
            <a:r>
              <a:rPr lang="ru-RU" dirty="0" smtClean="0"/>
              <a:t> </a:t>
            </a:r>
            <a:r>
              <a:rPr lang="ru-RU" dirty="0"/>
              <a:t>о роли игры в </a:t>
            </a:r>
            <a:r>
              <a:rPr lang="ru-RU" dirty="0" smtClean="0"/>
              <a:t>развитии ребенка.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750496" cy="1371600"/>
          </a:xfrm>
        </p:spPr>
        <p:txBody>
          <a:bodyPr>
            <a:normAutofit/>
          </a:bodyPr>
          <a:lstStyle/>
          <a:p>
            <a:pPr algn="ctr"/>
            <a:r>
              <a:rPr lang="ru-RU" smtClean="0"/>
              <a:t>Выполнила воспитатель ГБОУ гимназии №196 СПб</a:t>
            </a:r>
          </a:p>
          <a:p>
            <a:pPr algn="ctr"/>
            <a:r>
              <a:rPr lang="ru-RU" smtClean="0"/>
              <a:t>Тулзакова Н.С.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4660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ДЕЯТЕЛЬНОСТЬ РЕБЕНКА В ИГРЕ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Ребёнок создает мнимую ситуацию</a:t>
            </a:r>
          </a:p>
          <a:p>
            <a:r>
              <a:rPr lang="ru-RU" dirty="0" smtClean="0"/>
              <a:t>В игре ребёнок свободен, но это иллюзорная свобода. Мнимая ситуация всегда будет заключать в себе правила. Наибольшая сила самоуправления у ребёнка возникает в игре.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«В игре ребёнок научается действовать в познаваемой, т.е. в мысленной, а не видимой ситуации, опираясь на внутренние тенденции и мотивы, а не на мотивы и побуждения, которые идут от вещи»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99868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КАК РАЗВИВАЕТСЯ ИГРА?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Ребёнок начинает с мнимой ситуации, первоначально очень близкой к реальной. Правило находится в сжатом, скомканном</a:t>
            </a:r>
            <a:r>
              <a:rPr lang="ru-RU" dirty="0"/>
              <a:t> </a:t>
            </a:r>
            <a:r>
              <a:rPr lang="ru-RU" dirty="0" smtClean="0"/>
              <a:t>виде.</a:t>
            </a:r>
          </a:p>
          <a:p>
            <a:r>
              <a:rPr lang="ru-RU" dirty="0" smtClean="0"/>
              <a:t>По мере развития игры идёт движение в сторону осознания цели игры. </a:t>
            </a:r>
            <a:r>
              <a:rPr lang="ru-RU" dirty="0"/>
              <a:t>Игра есть целевая деятельность ребёнка. </a:t>
            </a:r>
            <a:r>
              <a:rPr lang="ru-RU" dirty="0" smtClean="0"/>
              <a:t>Постепенно цель становится тем, ради чего предпринимается всё остальное.</a:t>
            </a:r>
          </a:p>
          <a:p>
            <a:r>
              <a:rPr lang="ru-RU" dirty="0" smtClean="0"/>
              <a:t>В конце развития выступает правило. Чем оно жестче, тем игра становится </a:t>
            </a:r>
            <a:r>
              <a:rPr lang="ru-RU" dirty="0" err="1" smtClean="0"/>
              <a:t>напряженнее</a:t>
            </a:r>
            <a:r>
              <a:rPr lang="ru-RU" dirty="0" smtClean="0"/>
              <a:t> и острее.</a:t>
            </a:r>
          </a:p>
        </p:txBody>
      </p:sp>
    </p:spTree>
    <p:extLst>
      <p:ext uri="{BB962C8B-B14F-4D97-AF65-F5344CB8AC3E}">
        <p14:creationId xmlns:p14="http://schemas.microsoft.com/office/powerpoint/2010/main" xmlns="" val="1844976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5280" cy="1143000"/>
          </a:xfrm>
        </p:spPr>
        <p:txBody>
          <a:bodyPr>
            <a:normAutofit/>
          </a:bodyPr>
          <a:lstStyle/>
          <a:p>
            <a:r>
              <a:rPr lang="ru-RU" b="1" dirty="0" smtClean="0"/>
              <a:t>ИГРА – ВЕДУЩАЯ ЛИНИЯ РАЗВИТИЯ В ДОШКОЛЬНОМ ВОЗРАСТЕ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47248" cy="4873752"/>
          </a:xfrm>
        </p:spPr>
        <p:txBody>
          <a:bodyPr>
            <a:normAutofit/>
          </a:bodyPr>
          <a:lstStyle/>
          <a:p>
            <a:r>
              <a:rPr lang="ru-RU" dirty="0" smtClean="0"/>
              <a:t>В </a:t>
            </a:r>
            <a:r>
              <a:rPr lang="ru-RU" dirty="0"/>
              <a:t>игровой деятельности</a:t>
            </a:r>
            <a:r>
              <a:rPr lang="ru-RU" dirty="0" smtClean="0"/>
              <a:t> </a:t>
            </a:r>
            <a:r>
              <a:rPr lang="ru-RU" dirty="0"/>
              <a:t>формируются п</a:t>
            </a:r>
            <a:r>
              <a:rPr lang="ru-RU" dirty="0" smtClean="0"/>
              <a:t>сихические </a:t>
            </a:r>
            <a:r>
              <a:rPr lang="ru-RU" dirty="0"/>
              <a:t>качества и личностные особенности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игре складываются другие виды деятельности, которые потом приобретают самостоятельное значение. </a:t>
            </a:r>
            <a:endParaRPr lang="ru-RU" dirty="0" smtClean="0"/>
          </a:p>
          <a:p>
            <a:r>
              <a:rPr lang="ru-RU" dirty="0" smtClean="0"/>
              <a:t>Игра </a:t>
            </a:r>
            <a:r>
              <a:rPr lang="ru-RU" dirty="0"/>
              <a:t>относится к косвенному методу воздействия: ребенок не ощущает себя объектом воздействия взрослого, а является полноправным субъектом деятельности.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9858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b="1" dirty="0" smtClean="0"/>
              <a:t>Литература</a:t>
            </a:r>
            <a:r>
              <a:rPr lang="ru-RU" sz="4000" b="1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Аникеева Н.П. Воспитание игрой. М., 1987.</a:t>
            </a:r>
          </a:p>
          <a:p>
            <a:r>
              <a:rPr lang="ru-RU" dirty="0"/>
              <a:t>Берн Э. Игры, в которые играют люди. М., </a:t>
            </a:r>
            <a:r>
              <a:rPr lang="ru-RU" dirty="0" smtClean="0"/>
              <a:t>2009</a:t>
            </a:r>
          </a:p>
          <a:p>
            <a:r>
              <a:rPr lang="ru-RU" dirty="0" smtClean="0"/>
              <a:t>Выготский </a:t>
            </a:r>
            <a:r>
              <a:rPr lang="ru-RU" dirty="0"/>
              <a:t>Л. С. Игра и ее роль в психическом развитии ребенка// Вопросы психологии № 6.-</a:t>
            </a:r>
            <a:r>
              <a:rPr lang="ru-RU" dirty="0" smtClean="0"/>
              <a:t>1966.</a:t>
            </a:r>
          </a:p>
          <a:p>
            <a:r>
              <a:rPr lang="ru-RU" dirty="0"/>
              <a:t>Выготский Л. С. Воображение и творчество в детском возрасте: Психологический очерк: Книга для учителя. — 3-е изд.- М.: Просвещение, </a:t>
            </a:r>
            <a:r>
              <a:rPr lang="ru-RU" dirty="0" smtClean="0"/>
              <a:t>1991.</a:t>
            </a:r>
          </a:p>
          <a:p>
            <a:r>
              <a:rPr lang="ru-RU" dirty="0" smtClean="0"/>
              <a:t>Глаголева </a:t>
            </a:r>
            <a:r>
              <a:rPr lang="ru-RU" dirty="0"/>
              <a:t>К. С. Л. С. Выготский о роли игры в психическом развитии ребенка // Молодой ученый. — 2017. — №4. — С. 324-326. </a:t>
            </a:r>
          </a:p>
          <a:p>
            <a:r>
              <a:rPr lang="ru-RU" dirty="0" err="1"/>
              <a:t>Петрусинский</a:t>
            </a:r>
            <a:r>
              <a:rPr lang="ru-RU" dirty="0"/>
              <a:t> В.В. Игры - обучение, тренинг. – М., 1994</a:t>
            </a:r>
          </a:p>
          <a:p>
            <a:r>
              <a:rPr lang="ru-RU" dirty="0"/>
              <a:t>Шмаков А. Игры учащихся феномен культуры. М,: </a:t>
            </a:r>
            <a:r>
              <a:rPr lang="ru-RU" dirty="0" smtClean="0"/>
              <a:t>1994</a:t>
            </a:r>
          </a:p>
          <a:p>
            <a:r>
              <a:rPr lang="ru-RU" dirty="0" err="1"/>
              <a:t>Эльконин</a:t>
            </a:r>
            <a:r>
              <a:rPr lang="ru-RU" dirty="0"/>
              <a:t> Д.Б. Психология игры. 2-е издание. М., 1999</a:t>
            </a:r>
          </a:p>
        </p:txBody>
      </p:sp>
    </p:spTree>
    <p:extLst>
      <p:ext uri="{BB962C8B-B14F-4D97-AF65-F5344CB8AC3E}">
        <p14:creationId xmlns:p14="http://schemas.microsoft.com/office/powerpoint/2010/main" xmlns="" val="3325904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«</a:t>
            </a:r>
            <a:r>
              <a:rPr lang="ru-RU" b="1" dirty="0"/>
              <a:t>ИГРА» В ИСТОРИИ ПЕДАГОГИКИ И ПСИХОЛОГИИ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19256" cy="4873752"/>
          </a:xfrm>
        </p:spPr>
        <p:txBody>
          <a:bodyPr>
            <a:normAutofit fontScale="47500" lnSpcReduction="20000"/>
          </a:bodyPr>
          <a:lstStyle/>
          <a:p>
            <a:r>
              <a:rPr lang="ru-RU" sz="2900" dirty="0" smtClean="0"/>
              <a:t>До </a:t>
            </a:r>
            <a:r>
              <a:rPr lang="ru-RU" sz="2900" dirty="0"/>
              <a:t>ХIХ в. </a:t>
            </a:r>
            <a:r>
              <a:rPr lang="ru-RU" sz="2900" b="1" dirty="0"/>
              <a:t>игра</a:t>
            </a:r>
            <a:r>
              <a:rPr lang="ru-RU" sz="2900" dirty="0"/>
              <a:t> рассматривалась как всякая деятельность ребенка, не преследующая в качестве цели получение результатов, ведущаяся  для удовольствия, «не всерьез».</a:t>
            </a:r>
          </a:p>
          <a:p>
            <a:r>
              <a:rPr lang="ru-RU" sz="2900" dirty="0" smtClean="0"/>
              <a:t>К. Гросс впервые попытался </a:t>
            </a:r>
            <a:r>
              <a:rPr lang="ru-RU" sz="2900" dirty="0"/>
              <a:t>дать научное определение игры и классифицировать детские </a:t>
            </a:r>
            <a:r>
              <a:rPr lang="ru-RU" sz="2900" dirty="0" smtClean="0"/>
              <a:t>игры.</a:t>
            </a:r>
          </a:p>
          <a:p>
            <a:r>
              <a:rPr lang="ru-RU" sz="2900" dirty="0" smtClean="0"/>
              <a:t>Д.Б</a:t>
            </a:r>
            <a:r>
              <a:rPr lang="ru-RU" sz="2900" dirty="0"/>
              <a:t>. </a:t>
            </a:r>
            <a:r>
              <a:rPr lang="ru-RU" sz="2900" dirty="0" smtClean="0"/>
              <a:t>Эльконин рассматривал игру  </a:t>
            </a:r>
            <a:r>
              <a:rPr lang="ru-RU" sz="2900" dirty="0"/>
              <a:t>как совершенно своеобразную </a:t>
            </a:r>
            <a:r>
              <a:rPr lang="ru-RU" sz="2900" dirty="0" smtClean="0"/>
              <a:t>деятельность, объединяющую </a:t>
            </a:r>
            <a:r>
              <a:rPr lang="ru-RU" sz="2900" dirty="0"/>
              <a:t>все виды детских </a:t>
            </a:r>
            <a:r>
              <a:rPr lang="ru-RU" sz="2900" dirty="0" smtClean="0"/>
              <a:t>активностей.</a:t>
            </a:r>
          </a:p>
          <a:p>
            <a:r>
              <a:rPr lang="ru-RU" sz="2900" dirty="0"/>
              <a:t>Л.С. Выготский говорит, что критерием </a:t>
            </a:r>
            <a:r>
              <a:rPr lang="ru-RU" sz="2900" b="1" dirty="0"/>
              <a:t>игры</a:t>
            </a:r>
            <a:r>
              <a:rPr lang="ru-RU" sz="2900" dirty="0"/>
              <a:t> является наличие мнимой </a:t>
            </a:r>
            <a:r>
              <a:rPr lang="ru-RU" sz="2900" dirty="0" smtClean="0"/>
              <a:t>ситуации.     </a:t>
            </a:r>
            <a:r>
              <a:rPr lang="ru-RU" sz="2900" b="1" dirty="0" smtClean="0"/>
              <a:t>Игра</a:t>
            </a:r>
            <a:r>
              <a:rPr lang="ru-RU" sz="2900" dirty="0" smtClean="0"/>
              <a:t> – это </a:t>
            </a:r>
            <a:r>
              <a:rPr lang="ru-RU" sz="2900" dirty="0"/>
              <a:t>своеобразное отношение к действительности, которое характеризуется созданием мнимых ситуаций или переносом свойств одних предметов на </a:t>
            </a:r>
            <a:r>
              <a:rPr lang="ru-RU" sz="2900" dirty="0" smtClean="0"/>
              <a:t>другие. </a:t>
            </a:r>
            <a:endParaRPr lang="ru-RU" sz="2900" dirty="0"/>
          </a:p>
          <a:p>
            <a:pPr marL="0" indent="0">
              <a:buNone/>
            </a:pPr>
            <a:endParaRPr lang="ru-RU" sz="2900" dirty="0" smtClean="0"/>
          </a:p>
          <a:p>
            <a:pPr marL="0" indent="0">
              <a:buNone/>
            </a:pPr>
            <a:endParaRPr lang="ru-RU" sz="2900" dirty="0"/>
          </a:p>
          <a:p>
            <a:r>
              <a:rPr lang="ru-RU" sz="2900" dirty="0"/>
              <a:t>Д</a:t>
            </a:r>
            <a:r>
              <a:rPr lang="ru-RU" sz="2900" dirty="0" smtClean="0"/>
              <a:t>етская </a:t>
            </a:r>
            <a:r>
              <a:rPr lang="ru-RU" sz="2900" dirty="0"/>
              <a:t>игра, возникающая в ходе исторического развития общества, заключается в воспроизведении детьми действий и взаимоотношений взрослых.</a:t>
            </a:r>
          </a:p>
          <a:p>
            <a:r>
              <a:rPr lang="ru-RU" sz="2900" dirty="0" smtClean="0"/>
              <a:t>В </a:t>
            </a:r>
            <a:r>
              <a:rPr lang="ru-RU" sz="2900" dirty="0"/>
              <a:t>индивидуальном развитии ребенка игра становится ведущей деятельностью в дошкольном возрасте; именно </a:t>
            </a:r>
            <a:r>
              <a:rPr lang="ru-RU" sz="2900" dirty="0" smtClean="0"/>
              <a:t>с </a:t>
            </a:r>
            <a:r>
              <a:rPr lang="ru-RU" sz="2900" dirty="0"/>
              <a:t>ее развитием совершаются самые важные изменения в психике ребенка и происходит подготовка к переходу на новую ступень развития.</a:t>
            </a:r>
          </a:p>
          <a:p>
            <a:r>
              <a:rPr lang="ru-RU" sz="2900" dirty="0"/>
              <a:t>В игре </a:t>
            </a:r>
            <a:r>
              <a:rPr lang="ru-RU" sz="2900" dirty="0" smtClean="0"/>
              <a:t>воспроизводятся </a:t>
            </a:r>
            <a:r>
              <a:rPr lang="ru-RU" sz="2900" dirty="0"/>
              <a:t>нормы человеческой жизни и деятельности, </a:t>
            </a:r>
            <a:r>
              <a:rPr lang="ru-RU" sz="2900" dirty="0" smtClean="0"/>
              <a:t>что обеспечивает </a:t>
            </a:r>
            <a:r>
              <a:rPr lang="ru-RU" sz="2900" dirty="0"/>
              <a:t>познание и усвоение предметной и социальной действительности, а также интеллектуальное, эмоциональное и нравственное развитие личности. 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72538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7467600" cy="1143000"/>
          </a:xfrm>
        </p:spPr>
        <p:txBody>
          <a:bodyPr/>
          <a:lstStyle/>
          <a:p>
            <a:pPr algn="ctr"/>
            <a:r>
              <a:rPr lang="ru-RU" b="1" dirty="0" smtClean="0"/>
              <a:t>ОПРЕДЕЛЕНИЯ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7992888" cy="4873752"/>
          </a:xfrm>
        </p:spPr>
        <p:txBody>
          <a:bodyPr>
            <a:normAutofit/>
          </a:bodyPr>
          <a:lstStyle/>
          <a:p>
            <a:pPr lvl="0"/>
            <a:r>
              <a:rPr lang="ru-RU" b="1" i="1" dirty="0"/>
              <a:t>психологическое</a:t>
            </a:r>
            <a:r>
              <a:rPr lang="ru-RU" dirty="0"/>
              <a:t>: «</a:t>
            </a:r>
            <a:r>
              <a:rPr lang="ru-RU" b="1" dirty="0"/>
              <a:t>Игра</a:t>
            </a:r>
            <a:r>
              <a:rPr lang="ru-RU" dirty="0"/>
              <a:t> – деятельность в условной ситуации, направленная на воссоздание и усвоение общественного опыта» </a:t>
            </a:r>
          </a:p>
          <a:p>
            <a:r>
              <a:rPr lang="ru-RU" b="1" i="1" dirty="0"/>
              <a:t>дидактическое</a:t>
            </a:r>
            <a:r>
              <a:rPr lang="ru-RU" dirty="0"/>
              <a:t>: «</a:t>
            </a:r>
            <a:r>
              <a:rPr lang="ru-RU" b="1" dirty="0"/>
              <a:t>Игра</a:t>
            </a:r>
            <a:r>
              <a:rPr lang="ru-RU" dirty="0"/>
              <a:t> – форма образовательной деятельности, имитирующая те или иные практические ситуации и имеющая двуплановый характер: с одной стороны, играющий выполняет реальную деятельность, с другой – ряд моментов этой деятельности носит условный характер, позволяющий отвлечься от реальной ситуации с ее ответственностью и регламентирующими обстоятельствами»</a:t>
            </a:r>
          </a:p>
        </p:txBody>
      </p:sp>
    </p:spTree>
    <p:extLst>
      <p:ext uri="{BB962C8B-B14F-4D97-AF65-F5344CB8AC3E}">
        <p14:creationId xmlns:p14="http://schemas.microsoft.com/office/powerpoint/2010/main" xmlns="" val="1685810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СТРУКТУРА ИГРЫ: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268760"/>
            <a:ext cx="8075240" cy="4873752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роли</a:t>
            </a:r>
            <a:r>
              <a:rPr lang="ru-RU" dirty="0"/>
              <a:t>, взятые на себя играющими;</a:t>
            </a:r>
          </a:p>
          <a:p>
            <a:r>
              <a:rPr lang="ru-RU" dirty="0" smtClean="0"/>
              <a:t>игровые </a:t>
            </a:r>
            <a:r>
              <a:rPr lang="ru-RU" dirty="0"/>
              <a:t>действия как средство реализации этих ролей;</a:t>
            </a:r>
          </a:p>
          <a:p>
            <a:r>
              <a:rPr lang="ru-RU" dirty="0" smtClean="0"/>
              <a:t>игровое </a:t>
            </a:r>
            <a:r>
              <a:rPr lang="ru-RU" dirty="0"/>
              <a:t>употребление предметов - замещение реальных предметов игровыми, условными;</a:t>
            </a:r>
          </a:p>
          <a:p>
            <a:r>
              <a:rPr lang="ru-RU" dirty="0" smtClean="0"/>
              <a:t>реальные </a:t>
            </a:r>
            <a:r>
              <a:rPr lang="ru-RU" dirty="0"/>
              <a:t>отношения между играющими</a:t>
            </a:r>
            <a:r>
              <a:rPr lang="ru-RU" dirty="0" smtClean="0"/>
              <a:t>.</a:t>
            </a:r>
          </a:p>
          <a:p>
            <a:endParaRPr lang="ru-RU" dirty="0" smtClean="0"/>
          </a:p>
          <a:p>
            <a:r>
              <a:rPr lang="ru-RU" dirty="0" smtClean="0"/>
              <a:t>Единица игры, объединяющая все её аспекты, - </a:t>
            </a:r>
            <a:r>
              <a:rPr lang="ru-RU" b="1" dirty="0" smtClean="0"/>
              <a:t>роль</a:t>
            </a:r>
            <a:r>
              <a:rPr lang="ru-RU" dirty="0" smtClean="0"/>
              <a:t>. </a:t>
            </a:r>
          </a:p>
          <a:p>
            <a:r>
              <a:rPr lang="ru-RU" b="1" dirty="0" smtClean="0"/>
              <a:t>Сюжет</a:t>
            </a:r>
            <a:r>
              <a:rPr lang="ru-RU" dirty="0" smtClean="0"/>
              <a:t> игры - воспроизводимая в ней область действительности;</a:t>
            </a:r>
          </a:p>
          <a:p>
            <a:r>
              <a:rPr lang="ru-RU" b="1" dirty="0" smtClean="0"/>
              <a:t>Содержание</a:t>
            </a:r>
            <a:r>
              <a:rPr lang="ru-RU" dirty="0" smtClean="0"/>
              <a:t> игры - воспроизведение детьми моментов деятельности и отношений между взрослыми в их трудовой и общественной жизни. </a:t>
            </a:r>
          </a:p>
          <a:p>
            <a:r>
              <a:rPr lang="ru-RU" dirty="0" smtClean="0"/>
              <a:t>Характерная </a:t>
            </a:r>
            <a:r>
              <a:rPr lang="ru-RU" dirty="0"/>
              <a:t>особенность игры - ее </a:t>
            </a:r>
            <a:r>
              <a:rPr lang="ru-RU" b="1" dirty="0"/>
              <a:t>двупланность</a:t>
            </a:r>
            <a:r>
              <a:rPr lang="ru-RU" dirty="0"/>
              <a:t>, присущая также драматическому </a:t>
            </a:r>
            <a:r>
              <a:rPr lang="ru-RU" dirty="0" smtClean="0"/>
              <a:t>искусству. 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2403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300" b="1" dirty="0"/>
              <a:t>ВОЗМОЖНОСТИ ИСПОЛЬЗОВАНИЯ </a:t>
            </a:r>
            <a:r>
              <a:rPr lang="ru-RU" sz="3300" b="1" dirty="0" smtClean="0"/>
              <a:t>ИГРЫ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как </a:t>
            </a:r>
            <a:r>
              <a:rPr lang="ru-RU" dirty="0"/>
              <a:t>средство обучения (</a:t>
            </a:r>
            <a:r>
              <a:rPr lang="ru-RU" i="1" dirty="0"/>
              <a:t>учить, играя</a:t>
            </a:r>
            <a:r>
              <a:rPr lang="ru-RU" dirty="0"/>
              <a:t>)</a:t>
            </a:r>
          </a:p>
          <a:p>
            <a:r>
              <a:rPr lang="ru-RU" dirty="0" smtClean="0"/>
              <a:t>как </a:t>
            </a:r>
            <a:r>
              <a:rPr lang="ru-RU" dirty="0"/>
              <a:t>средство релаксации, создания эмоционально приподнятой и комфортной обстановки (</a:t>
            </a:r>
            <a:r>
              <a:rPr lang="ru-RU" i="1" dirty="0"/>
              <a:t>отдыхаем, играя</a:t>
            </a:r>
            <a:r>
              <a:rPr lang="ru-RU" dirty="0"/>
              <a:t>)</a:t>
            </a:r>
          </a:p>
          <a:p>
            <a:r>
              <a:rPr lang="ru-RU" dirty="0" smtClean="0"/>
              <a:t>как </a:t>
            </a:r>
            <a:r>
              <a:rPr lang="ru-RU" dirty="0"/>
              <a:t>средство воспитания коммуникативных, волевых и прочих качеств личности (</a:t>
            </a:r>
            <a:r>
              <a:rPr lang="ru-RU" i="1" dirty="0"/>
              <a:t>развиваем, играя</a:t>
            </a:r>
            <a:r>
              <a:rPr lang="ru-RU" dirty="0"/>
              <a:t>)</a:t>
            </a:r>
          </a:p>
          <a:p>
            <a:r>
              <a:rPr lang="ru-RU" dirty="0" smtClean="0"/>
              <a:t>как </a:t>
            </a:r>
            <a:r>
              <a:rPr lang="ru-RU" dirty="0"/>
              <a:t>средство коррекции (</a:t>
            </a:r>
            <a:r>
              <a:rPr lang="ru-RU" i="1" dirty="0"/>
              <a:t>помогаем решать проблемы в игре</a:t>
            </a:r>
            <a:r>
              <a:rPr lang="ru-RU" dirty="0"/>
              <a:t>)</a:t>
            </a:r>
          </a:p>
          <a:p>
            <a:r>
              <a:rPr lang="ru-RU" dirty="0" smtClean="0"/>
              <a:t>как </a:t>
            </a:r>
            <a:r>
              <a:rPr lang="ru-RU" dirty="0"/>
              <a:t>средство и форма досуговой деятельности (</a:t>
            </a:r>
            <a:r>
              <a:rPr lang="ru-RU" i="1" dirty="0"/>
              <a:t>развлекаемся в игре</a:t>
            </a:r>
            <a:r>
              <a:rPr lang="ru-RU" dirty="0"/>
              <a:t>)</a:t>
            </a:r>
          </a:p>
          <a:p>
            <a:r>
              <a:rPr lang="ru-RU" dirty="0" smtClean="0"/>
              <a:t>как </a:t>
            </a:r>
            <a:r>
              <a:rPr lang="ru-RU" dirty="0"/>
              <a:t>средство диагностики (</a:t>
            </a:r>
            <a:r>
              <a:rPr lang="ru-RU" i="1" dirty="0"/>
              <a:t>раскрываемся в игре</a:t>
            </a:r>
            <a:r>
              <a:rPr lang="ru-RU" dirty="0"/>
              <a:t>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328775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3300" b="1" dirty="0"/>
              <a:t>ТРЕБОВАНИЯ К ПРОВЕДЕНИЮ ИГР</a:t>
            </a:r>
            <a:r>
              <a:rPr lang="ru-RU" sz="3300" b="1" dirty="0" smtClean="0"/>
              <a:t>:</a:t>
            </a:r>
            <a:endParaRPr lang="ru-RU" sz="33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715200" cy="4873752"/>
          </a:xfrm>
        </p:spPr>
        <p:txBody>
          <a:bodyPr>
            <a:normAutofit/>
          </a:bodyPr>
          <a:lstStyle/>
          <a:p>
            <a:r>
              <a:rPr lang="ru-RU" dirty="0" smtClean="0"/>
              <a:t>точность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-образовательной задачи</a:t>
            </a:r>
          </a:p>
          <a:p>
            <a:r>
              <a:rPr lang="ru-RU" dirty="0" smtClean="0"/>
              <a:t>четкость </a:t>
            </a:r>
            <a:r>
              <a:rPr lang="ru-RU" dirty="0"/>
              <a:t>объяснения правил и методики проведения игры</a:t>
            </a:r>
          </a:p>
          <a:p>
            <a:r>
              <a:rPr lang="ru-RU" dirty="0" smtClean="0"/>
              <a:t>соответствие </a:t>
            </a:r>
            <a:r>
              <a:rPr lang="ru-RU" dirty="0"/>
              <a:t>игры возрасту, уровню развития и интересам детей</a:t>
            </a:r>
          </a:p>
          <a:p>
            <a:r>
              <a:rPr lang="ru-RU" dirty="0" smtClean="0"/>
              <a:t>соответствие </a:t>
            </a:r>
            <a:r>
              <a:rPr lang="ru-RU" dirty="0"/>
              <a:t>игры общему направлению деятельности объединения и задачам конкретного занятия</a:t>
            </a:r>
          </a:p>
          <a:p>
            <a:r>
              <a:rPr lang="ru-RU" dirty="0" smtClean="0"/>
              <a:t>эмоциональность </a:t>
            </a:r>
            <a:r>
              <a:rPr lang="ru-RU" dirty="0"/>
              <a:t>и заинтересованность самого педагога в процессе игры</a:t>
            </a:r>
          </a:p>
          <a:p>
            <a:r>
              <a:rPr lang="ru-RU" dirty="0" smtClean="0"/>
              <a:t>вариативность</a:t>
            </a:r>
            <a:r>
              <a:rPr lang="ru-RU" dirty="0"/>
              <a:t>, повторяемость и сменность игрового репертуара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3678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467600" cy="1143000"/>
          </a:xfrm>
        </p:spPr>
        <p:txBody>
          <a:bodyPr/>
          <a:lstStyle/>
          <a:p>
            <a:pPr algn="ctr"/>
            <a:r>
              <a:rPr lang="ru-RU" b="1" dirty="0"/>
              <a:t>КЛАССИФИКАЦИИ ИГР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484784"/>
            <a:ext cx="8075240" cy="4873752"/>
          </a:xfrm>
        </p:spPr>
        <p:txBody>
          <a:bodyPr>
            <a:normAutofit fontScale="92500"/>
          </a:bodyPr>
          <a:lstStyle/>
          <a:p>
            <a:r>
              <a:rPr lang="ru-RU" dirty="0"/>
              <a:t>Базовая классификация игр отражается аббревиатурой АДИК. </a:t>
            </a:r>
          </a:p>
          <a:p>
            <a:pPr marL="0" indent="0">
              <a:buNone/>
            </a:pPr>
            <a:r>
              <a:rPr lang="ru-RU" dirty="0" smtClean="0"/>
              <a:t>А</a:t>
            </a:r>
            <a:r>
              <a:rPr lang="ru-RU" dirty="0"/>
              <a:t> — </a:t>
            </a:r>
            <a:r>
              <a:rPr lang="ru-RU" dirty="0" smtClean="0"/>
              <a:t>азартные, Д</a:t>
            </a:r>
            <a:r>
              <a:rPr lang="ru-RU" dirty="0"/>
              <a:t> — </a:t>
            </a:r>
            <a:r>
              <a:rPr lang="ru-RU" dirty="0" smtClean="0"/>
              <a:t>дидактические, И</a:t>
            </a:r>
            <a:r>
              <a:rPr lang="ru-RU" dirty="0"/>
              <a:t> -</a:t>
            </a:r>
            <a:r>
              <a:rPr lang="ru-RU" dirty="0" smtClean="0"/>
              <a:t>информационные </a:t>
            </a:r>
            <a:r>
              <a:rPr lang="ru-RU" dirty="0"/>
              <a:t>К — комбинаторные. 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r>
              <a:rPr lang="ru-RU" dirty="0" smtClean="0"/>
              <a:t>Детские </a:t>
            </a:r>
            <a:r>
              <a:rPr lang="ru-RU" dirty="0"/>
              <a:t>игры </a:t>
            </a:r>
            <a:r>
              <a:rPr lang="ru-RU" dirty="0" smtClean="0"/>
              <a:t>разнообразны </a:t>
            </a:r>
            <a:r>
              <a:rPr lang="ru-RU" dirty="0"/>
              <a:t>по своему содержанию, степени самостоятельности детей, формам организации, игровому </a:t>
            </a:r>
            <a:r>
              <a:rPr lang="ru-RU" dirty="0" smtClean="0"/>
              <a:t>материалу.</a:t>
            </a:r>
          </a:p>
          <a:p>
            <a:r>
              <a:rPr lang="ru-RU" dirty="0"/>
              <a:t>В отечественной педагогике вопрос о классификации детских игр уточнен в трудах Н. К. Крупской. </a:t>
            </a:r>
            <a:r>
              <a:rPr lang="ru-RU" dirty="0" smtClean="0"/>
              <a:t>Она </a:t>
            </a:r>
            <a:r>
              <a:rPr lang="ru-RU" dirty="0"/>
              <a:t>выделяет игры, которые создаются самими детьми (свободные, самостоятельные, творческие), и организованные, с готовыми правилами.</a:t>
            </a:r>
          </a:p>
        </p:txBody>
      </p:sp>
    </p:spTree>
    <p:extLst>
      <p:ext uri="{BB962C8B-B14F-4D97-AF65-F5344CB8AC3E}">
        <p14:creationId xmlns:p14="http://schemas.microsoft.com/office/powerpoint/2010/main" xmlns="" val="1971070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/>
              <a:t>Л. С. Выготский о роли игры в психическом развитии </a:t>
            </a:r>
            <a:r>
              <a:rPr lang="ru-RU" b="1" dirty="0" smtClean="0"/>
              <a:t>ребенка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643192" cy="48737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772816"/>
            <a:ext cx="3744416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751432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/>
          <a:lstStyle/>
          <a:p>
            <a:pPr algn="ctr"/>
            <a:r>
              <a:rPr lang="ru-RU" b="1" dirty="0" smtClean="0"/>
              <a:t>КАК ИГРА ВОЗНИКАЕТ В РАЗВИТИИ?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Возникают своеобразные побуждения и потребности – целый ряд нереализуемых непосредственно желаний</a:t>
            </a:r>
          </a:p>
          <a:p>
            <a:r>
              <a:rPr lang="ru-RU" dirty="0" smtClean="0"/>
              <a:t>Тенденция к удовлетворению желаний без отсрочки во времени</a:t>
            </a:r>
          </a:p>
          <a:p>
            <a:r>
              <a:rPr lang="ru-RU" dirty="0" smtClean="0"/>
              <a:t>Расхождение видимого и смыслового поля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dirty="0" smtClean="0"/>
              <a:t>    </a:t>
            </a:r>
            <a:r>
              <a:rPr lang="ru-RU" u="sng" dirty="0" smtClean="0"/>
              <a:t>Почему ребёнок играет?</a:t>
            </a: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Это «воображаемая иллюзорная реализация нереализуемых желаний».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4100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362</TotalTime>
  <Words>595</Words>
  <Application>Microsoft Office PowerPoint</Application>
  <PresentationFormat>Экран (4:3)</PresentationFormat>
  <Paragraphs>77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Эркер</vt:lpstr>
      <vt:lpstr>Теория детской игры.   Выготский Л. С. о роли игры в развитии ребенка.</vt:lpstr>
      <vt:lpstr>«ИГРА» В ИСТОРИИ ПЕДАГОГИКИ И ПСИХОЛОГИИ</vt:lpstr>
      <vt:lpstr>ОПРЕДЕЛЕНИЯ </vt:lpstr>
      <vt:lpstr>СТРУКТУРА ИГРЫ: </vt:lpstr>
      <vt:lpstr>ВОЗМОЖНОСТИ ИСПОЛЬЗОВАНИЯ ИГРЫ</vt:lpstr>
      <vt:lpstr>ТРЕБОВАНИЯ К ПРОВЕДЕНИЮ ИГР:</vt:lpstr>
      <vt:lpstr>КЛАССИФИКАЦИИ ИГР</vt:lpstr>
      <vt:lpstr>Л. С. Выготский о роли игры в психическом развитии ребенка</vt:lpstr>
      <vt:lpstr>КАК ИГРА ВОЗНИКАЕТ В РАЗВИТИИ? </vt:lpstr>
      <vt:lpstr>ДЕЯТЕЛЬНОСТЬ РЕБЕНКА В ИГРЕ</vt:lpstr>
      <vt:lpstr>КАК РАЗВИВАЕТСЯ ИГРА?</vt:lpstr>
      <vt:lpstr>ИГРА – ВЕДУЩАЯ ЛИНИЯ РАЗВИТИЯ В ДОШКОЛЬНОМ ВОЗРАСТЕ</vt:lpstr>
      <vt:lpstr>  Литература: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детской игры.   Выготский Л. С. о роли игры в развитии ребенка.</dc:title>
  <dc:creator>Дмитрий</dc:creator>
  <cp:lastModifiedBy>USER</cp:lastModifiedBy>
  <cp:revision>17</cp:revision>
  <dcterms:created xsi:type="dcterms:W3CDTF">2019-12-03T06:17:32Z</dcterms:created>
  <dcterms:modified xsi:type="dcterms:W3CDTF">2019-12-24T19:03:38Z</dcterms:modified>
</cp:coreProperties>
</file>