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1"/>
  </p:notesMasterIdLst>
  <p:sldIdLst>
    <p:sldId id="259" r:id="rId2"/>
    <p:sldId id="256" r:id="rId3"/>
    <p:sldId id="258" r:id="rId4"/>
    <p:sldId id="265" r:id="rId5"/>
    <p:sldId id="257" r:id="rId6"/>
    <p:sldId id="263" r:id="rId7"/>
    <p:sldId id="262" r:id="rId8"/>
    <p:sldId id="261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2" d="100"/>
          <a:sy n="62" d="100"/>
        </p:scale>
        <p:origin x="-84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86310-8DD8-4E8C-8399-41B833DAE133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0A127-F5D8-46DD-9863-69E5DA044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66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74B9196-5CAE-4D92-90A5-CEABB23322F0}" type="slidenum">
              <a:t>1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236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60208E1-10D4-44A8-9BD8-5EE3D256F172}" type="slidenum">
              <a:t>2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050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68B590D-8BC8-46F2-A7D5-E1888390B571}" type="slidenum">
              <a:t>3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08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FF6366-B053-4AA3-94F1-8EED5A0DFCB2}" type="slidenum">
              <a:t>4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56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01EE17B-C89E-4EE3-A0C2-FFE15F1C4817}" type="slidenum">
              <a:t>5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63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CC76C87-8874-4853-9042-48EC2C1BB45A}" type="slidenum">
              <a:t>6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5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ED1AFEC-2015-4BA7-93F8-46482C725001}" type="slidenum">
              <a:t>7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259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CCC068E-2FFE-4C8F-8A17-BA6D9E3FF282}" type="slidenum">
              <a:t>8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7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1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8952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7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9324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97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50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4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79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5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4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4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8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36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53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7E71B-834C-47A7-918A-E7DEBF64F56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88BEA07-477D-47EF-B348-ABAB2F140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5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image" Target="../media/image2.jpg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/russky-yazik/7-klass/narechie-10503/pravopisanie-narechii-10505/re-457bc459-f4e6-4309-b66e-22f53fcc4b1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616161"/>
            <a:ext cx="8247240" cy="1608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algn="ctr" hangingPunct="0"/>
            <a:r>
              <a:rPr lang="ru-RU" sz="3600" b="1" dirty="0">
                <a:latin typeface="Times New Roman" pitchFamily="18"/>
                <a:ea typeface="Times New Roman" pitchFamily="18"/>
                <a:cs typeface="Times New Roman" pitchFamily="18"/>
              </a:rPr>
              <a:t>Цифровой диктант</a:t>
            </a:r>
          </a:p>
          <a:p>
            <a:pPr algn="ctr" hangingPunct="0"/>
            <a:r>
              <a:rPr lang="ru-RU" sz="3600" dirty="0">
                <a:latin typeface="Times New Roman" pitchFamily="18"/>
                <a:ea typeface="Times New Roman" pitchFamily="18"/>
                <a:cs typeface="Times New Roman" pitchFamily="18"/>
              </a:rPr>
              <a:t>Тема </a:t>
            </a:r>
            <a:r>
              <a:rPr lang="ru-RU" sz="3600" dirty="0" smtClean="0">
                <a:latin typeface="Times New Roman" pitchFamily="18"/>
                <a:ea typeface="Times New Roman" pitchFamily="18"/>
                <a:cs typeface="Times New Roman" pitchFamily="18"/>
              </a:rPr>
              <a:t>«Слитное и раздельное правописание </a:t>
            </a:r>
            <a:r>
              <a:rPr lang="ru-RU" sz="3600" dirty="0">
                <a:latin typeface="Times New Roman" pitchFamily="18"/>
                <a:ea typeface="Times New Roman" pitchFamily="18"/>
                <a:cs typeface="Times New Roman" pitchFamily="18"/>
              </a:rPr>
              <a:t>наречий»</a:t>
            </a:r>
          </a:p>
          <a:p>
            <a:pPr algn="ctr" hangingPunct="0"/>
            <a:r>
              <a:rPr lang="ru-RU" sz="3600" dirty="0">
                <a:latin typeface="Times New Roman" pitchFamily="18"/>
                <a:ea typeface="Times New Roman" pitchFamily="18"/>
                <a:cs typeface="Times New Roman" pitchFamily="18"/>
              </a:rPr>
              <a:t>7 класс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534" y="2499738"/>
            <a:ext cx="5292761" cy="394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450" y="527125"/>
            <a:ext cx="3861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Содержание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2584" y="1333948"/>
            <a:ext cx="549715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Вспомни правило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Материалы для учителя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Инструкция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Проверь себя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Оцени работу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Источники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Информация об авторе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52" y="2043953"/>
            <a:ext cx="3157369" cy="315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93552"/>
              </p:ext>
            </p:extLst>
          </p:nvPr>
        </p:nvGraphicFramePr>
        <p:xfrm>
          <a:off x="1398496" y="863337"/>
          <a:ext cx="8659905" cy="3679446"/>
        </p:xfrm>
        <a:graphic>
          <a:graphicData uri="http://schemas.openxmlformats.org/drawingml/2006/table">
            <a:tbl>
              <a:tblPr/>
              <a:tblGrid>
                <a:gridCol w="2886635">
                  <a:extLst>
                    <a:ext uri="{9D8B030D-6E8A-4147-A177-3AD203B41FA5}">
                      <a16:colId xmlns:a16="http://schemas.microsoft.com/office/drawing/2014/main" xmlns="" val="997991967"/>
                    </a:ext>
                  </a:extLst>
                </a:gridCol>
                <a:gridCol w="2886635">
                  <a:extLst>
                    <a:ext uri="{9D8B030D-6E8A-4147-A177-3AD203B41FA5}">
                      <a16:colId xmlns:a16="http://schemas.microsoft.com/office/drawing/2014/main" xmlns="" val="1391323848"/>
                    </a:ext>
                  </a:extLst>
                </a:gridCol>
                <a:gridCol w="2886635">
                  <a:extLst>
                    <a:ext uri="{9D8B030D-6E8A-4147-A177-3AD203B41FA5}">
                      <a16:colId xmlns:a16="http://schemas.microsoft.com/office/drawing/2014/main" xmlns="" val="2679516977"/>
                    </a:ext>
                  </a:extLst>
                </a:gridCol>
              </a:tblGrid>
              <a:tr h="194208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Слитно</a:t>
                      </a:r>
                    </a:p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Наречия, образованные 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сочетанием предлогов </a:t>
                      </a:r>
                      <a:r>
                        <a:rPr lang="ru-RU" i="1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в-, на-, за-</a:t>
                      </a:r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полных прилагательных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u="sng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наудалую, наверное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97703945"/>
                  </a:ext>
                </a:extLst>
              </a:tr>
              <a:tr h="1635441">
                <a:tc>
                  <a:txBody>
                    <a:bodyPr/>
                    <a:lstStyle/>
                    <a:p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Наречия, образованные сочетанием предлога с кратким </a:t>
                      </a:r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прилагательным</a:t>
                      </a:r>
                    </a:p>
                    <a:p>
                      <a:endParaRPr lang="ru-R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Наречия в сравнительной степени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u="sng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издалека, сгоряча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099927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98496" y="4865621"/>
            <a:ext cx="610027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</a:t>
            </a:r>
            <a:r>
              <a:rPr lang="ru-RU" sz="2800" b="1" dirty="0" smtClean="0">
                <a:solidFill>
                  <a:srgbClr val="FF0000"/>
                </a:solidFill>
              </a:rPr>
              <a:t>Раздельно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Если между предлогом и существительным можно вставить определяющее слово</a:t>
            </a:r>
          </a:p>
          <a:p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в меру (в полную меру), в тиши (в лесной тиши), на миг (на один миг)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044414" y="111989"/>
            <a:ext cx="6325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Вспомни правило!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163" y="199580"/>
            <a:ext cx="1616409" cy="1585697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29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2560" y="365041"/>
            <a:ext cx="7867440" cy="61149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lvl="0" algn="just" hangingPunct="0"/>
            <a:r>
              <a:rPr lang="ru-RU" sz="3200" b="1" dirty="0" smtClean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Материалы для учителя</a:t>
            </a:r>
            <a:endParaRPr lang="ru-RU" sz="3200" b="1" dirty="0">
              <a:latin typeface="Corbel" panose="020B0503020204020204" pitchFamily="34" charset="0"/>
              <a:ea typeface="Times New Roman" pitchFamily="18"/>
              <a:cs typeface="Times New Roman" pitchFamily="18"/>
            </a:endParaRPr>
          </a:p>
          <a:p>
            <a:pPr lvl="0" algn="just" hangingPunct="0"/>
            <a:endParaRPr lang="ru-RU" sz="3200" dirty="0" smtClean="0">
              <a:latin typeface="Corbel" panose="020B0503020204020204" pitchFamily="34" charset="0"/>
              <a:ea typeface="Times New Roman" pitchFamily="18"/>
              <a:cs typeface="Times New Roman" pitchFamily="18"/>
            </a:endParaRPr>
          </a:p>
          <a:p>
            <a:pPr lvl="0" algn="just" hangingPunct="0"/>
            <a:r>
              <a:rPr lang="ru-RU" sz="3200" dirty="0" smtClean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Вкрутую</a:t>
            </a:r>
            <a:endParaRPr lang="ru-RU" sz="3200" dirty="0">
              <a:latin typeface="Corbel" panose="020B0503020204020204" pitchFamily="34" charset="0"/>
              <a:ea typeface="Times New Roman" pitchFamily="18"/>
              <a:cs typeface="Times New Roman" pitchFamily="18"/>
            </a:endParaRPr>
          </a:p>
          <a:p>
            <a:pPr algn="just" hangingPunct="0"/>
            <a:r>
              <a:rPr lang="ru-RU" sz="3200" dirty="0" err="1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Потише</a:t>
            </a:r>
            <a:endParaRPr lang="ru-RU" sz="3200" dirty="0">
              <a:latin typeface="Corbel" panose="020B0503020204020204" pitchFamily="34" charset="0"/>
              <a:ea typeface="Times New Roman" pitchFamily="18"/>
              <a:cs typeface="Times New Roman" pitchFamily="18"/>
            </a:endParaRP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В открытую</a:t>
            </a: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Поодиночке</a:t>
            </a: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Получше</a:t>
            </a: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Надолго</a:t>
            </a: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На миг</a:t>
            </a:r>
          </a:p>
          <a:p>
            <a:pPr algn="just" hangingPunct="0"/>
            <a:r>
              <a:rPr lang="ru-RU" sz="3200" dirty="0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Слегка</a:t>
            </a:r>
          </a:p>
          <a:p>
            <a:pPr algn="just" hangingPunct="0"/>
            <a:r>
              <a:rPr lang="ru-RU" sz="3200" dirty="0" err="1"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Смаху</a:t>
            </a:r>
            <a:endParaRPr lang="ru-RU" sz="3200" dirty="0">
              <a:latin typeface="Corbel" panose="020B0503020204020204" pitchFamily="34" charset="0"/>
              <a:ea typeface="Times New Roman" pitchFamily="18"/>
              <a:cs typeface="Times New Roman" pitchFamily="18"/>
            </a:endParaRPr>
          </a:p>
          <a:p>
            <a:pPr algn="just" hangingPunct="0"/>
            <a:endParaRPr lang="ru-RU" sz="1400" i="1" dirty="0">
              <a:latin typeface="Times New Roman" pitchFamily="18"/>
              <a:ea typeface="Times New Roman" pitchFamily="18"/>
              <a:cs typeface="Times New Roman" pitchFamily="18"/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4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21520" y="455000"/>
            <a:ext cx="6138000" cy="6002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algn="ctr" hangingPunct="0"/>
            <a:r>
              <a:rPr lang="ru-RU" sz="3600" b="1" dirty="0">
                <a:solidFill>
                  <a:srgbClr val="7E0021"/>
                </a:solidFill>
                <a:latin typeface="Arial" pitchFamily="18"/>
                <a:ea typeface="Microsoft YaHei" pitchFamily="2"/>
                <a:cs typeface="Mangal" pitchFamily="2"/>
              </a:rPr>
              <a:t>Инструкция</a:t>
            </a:r>
          </a:p>
          <a:p>
            <a:pPr hangingPunct="0">
              <a:spcBef>
                <a:spcPts val="581"/>
              </a:spcBef>
              <a:spcAft>
                <a:spcPts val="581"/>
              </a:spcAft>
            </a:pPr>
            <a:endParaRPr lang="ru-RU" sz="3200" b="1" dirty="0">
              <a:latin typeface="Arial" pitchFamily="18"/>
              <a:ea typeface="Microsoft YaHei" pitchFamily="2"/>
              <a:cs typeface="Mangal" pitchFamily="2"/>
            </a:endParaRPr>
          </a:p>
          <a:p>
            <a:pPr hangingPunct="0">
              <a:spcBef>
                <a:spcPts val="581"/>
              </a:spcBef>
              <a:spcAft>
                <a:spcPts val="581"/>
              </a:spcAft>
              <a:buSzPct val="100000"/>
            </a:pPr>
            <a:r>
              <a:rPr lang="ru-RU" sz="3200" b="1" dirty="0" smtClean="0">
                <a:latin typeface="Arial" pitchFamily="18"/>
                <a:ea typeface="Microsoft YaHei" pitchFamily="2"/>
                <a:cs typeface="Mangal" pitchFamily="2"/>
              </a:rPr>
              <a:t>Обозначения:</a:t>
            </a:r>
            <a:endParaRPr lang="ru-RU" sz="3200" b="1" dirty="0">
              <a:latin typeface="Arial" pitchFamily="18"/>
              <a:ea typeface="Microsoft YaHei" pitchFamily="2"/>
              <a:cs typeface="Mangal" pitchFamily="2"/>
            </a:endParaRPr>
          </a:p>
          <a:p>
            <a:pPr hangingPunct="0">
              <a:spcBef>
                <a:spcPts val="581"/>
              </a:spcBef>
              <a:spcAft>
                <a:spcPts val="581"/>
              </a:spcAft>
            </a:pPr>
            <a:r>
              <a:rPr lang="ru-RU" sz="3200" dirty="0">
                <a:latin typeface="Times New Roman" pitchFamily="18"/>
                <a:ea typeface="Times New Roman" pitchFamily="18"/>
                <a:cs typeface="Times New Roman" pitchFamily="18"/>
              </a:rPr>
              <a:t>0 - слитно</a:t>
            </a:r>
          </a:p>
          <a:p>
            <a:pPr hangingPunct="0">
              <a:spcBef>
                <a:spcPts val="581"/>
              </a:spcBef>
              <a:spcAft>
                <a:spcPts val="581"/>
              </a:spcAft>
            </a:pPr>
            <a:r>
              <a:rPr lang="ru-RU" sz="3200" dirty="0">
                <a:latin typeface="Times New Roman" pitchFamily="18"/>
                <a:ea typeface="Times New Roman" pitchFamily="18"/>
                <a:cs typeface="Times New Roman" pitchFamily="18"/>
              </a:rPr>
              <a:t>1 - раздельно.</a:t>
            </a:r>
          </a:p>
          <a:p>
            <a:pPr algn="just" hangingPunct="0"/>
            <a:endParaRPr lang="ru-RU" b="1" dirty="0">
              <a:latin typeface="Arial" pitchFamily="18"/>
              <a:ea typeface="Microsoft YaHei" pitchFamily="2"/>
              <a:cs typeface="Mangal" pitchFamily="2"/>
            </a:endParaRPr>
          </a:p>
          <a:p>
            <a:pPr algn="just" hangingPunct="0"/>
            <a:endParaRPr lang="ru-RU" b="1" dirty="0">
              <a:latin typeface="Arial" pitchFamily="18"/>
              <a:ea typeface="Microsoft YaHei" pitchFamily="2"/>
              <a:cs typeface="Mangal" pitchFamily="2"/>
            </a:endParaRPr>
          </a:p>
          <a:p>
            <a:pPr algn="just" hangingPunct="0"/>
            <a:endParaRPr lang="ru-RU" b="1" dirty="0"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8920" y="365040"/>
            <a:ext cx="7939440" cy="6186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algn="ctr" hangingPunct="0"/>
            <a:r>
              <a:rPr lang="ru-RU" sz="3600" b="1" dirty="0">
                <a:solidFill>
                  <a:srgbClr val="7E0021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Проверь себя!</a:t>
            </a:r>
          </a:p>
          <a:p>
            <a:pPr algn="ctr" hangingPunct="0"/>
            <a:endParaRPr lang="ru-RU" sz="3600" b="1" dirty="0">
              <a:solidFill>
                <a:srgbClr val="7E0021"/>
              </a:solidFill>
              <a:latin typeface="Times New Roman" pitchFamily="18"/>
              <a:ea typeface="Times New Roman" pitchFamily="18"/>
              <a:cs typeface="Times New Roman" pitchFamily="18"/>
            </a:endParaRPr>
          </a:p>
          <a:p>
            <a:pPr algn="just" hangingPunct="0"/>
            <a:r>
              <a:rPr lang="ru-RU" sz="5400" b="1" dirty="0">
                <a:solidFill>
                  <a:srgbClr val="000000"/>
                </a:solidFill>
                <a:latin typeface="Corbel" panose="020B0503020204020204" pitchFamily="34" charset="0"/>
                <a:ea typeface="Times New Roman" pitchFamily="18"/>
                <a:cs typeface="Times New Roman" pitchFamily="18"/>
              </a:rPr>
              <a:t>               001 000 100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76640" y="3340926"/>
            <a:ext cx="2626800" cy="3439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2560" y="365041"/>
            <a:ext cx="7867440" cy="61149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algn="ctr" hangingPunct="0"/>
            <a:r>
              <a:rPr lang="ru-RU" sz="3600" b="1" dirty="0">
                <a:latin typeface="Arial" pitchFamily="18"/>
                <a:ea typeface="Microsoft YaHei" pitchFamily="2"/>
                <a:cs typeface="Mangal" pitchFamily="2"/>
              </a:rPr>
              <a:t>Оцени работу!</a:t>
            </a:r>
          </a:p>
          <a:p>
            <a:pPr algn="ctr"/>
            <a:endParaRPr lang="ru-RU" sz="4400" dirty="0"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  <a:p>
            <a:pPr algn="ctr"/>
            <a:endParaRPr lang="ru-RU" sz="4400" dirty="0"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  <a:p>
            <a:pPr algn="ctr"/>
            <a:r>
              <a:rPr lang="ru-RU" sz="440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0 ошибок – «5»</a:t>
            </a:r>
          </a:p>
          <a:p>
            <a:pPr algn="ctr"/>
            <a:r>
              <a:rPr lang="ru-RU" sz="440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1 ошибка – «4»</a:t>
            </a:r>
          </a:p>
          <a:p>
            <a:pPr algn="ctr"/>
            <a:r>
              <a:rPr lang="ru-RU" sz="440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2 ошибки – «3»</a:t>
            </a:r>
          </a:p>
          <a:p>
            <a:pPr algn="ctr"/>
            <a:r>
              <a:rPr lang="ru-RU" sz="4400" dirty="0"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4 ошибки и более – «2»</a:t>
            </a:r>
          </a:p>
          <a:p>
            <a:pPr algn="ctr" hangingPunct="0"/>
            <a:endParaRPr lang="ru-RU" sz="3600" b="1" dirty="0">
              <a:latin typeface="Arial" pitchFamily="18"/>
              <a:ea typeface="Microsoft YaHei" pitchFamily="2"/>
              <a:cs typeface="Mangal" pitchFamily="2"/>
            </a:endParaRPr>
          </a:p>
          <a:p>
            <a:pPr algn="ctr" hangingPunct="0"/>
            <a:endParaRPr lang="ru-RU" sz="3600" b="1" dirty="0"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93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0946" y="592867"/>
            <a:ext cx="4025600" cy="6604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algn="ctr" hangingPunct="0"/>
            <a:r>
              <a:rPr lang="ru-RU" sz="3600" b="1" dirty="0">
                <a:latin typeface="Arial" pitchFamily="18"/>
                <a:ea typeface="Microsoft YaHei" pitchFamily="2"/>
                <a:cs typeface="Mangal" pitchFamily="2"/>
              </a:rPr>
              <a:t>Источники</a:t>
            </a:r>
          </a:p>
          <a:p>
            <a:pPr algn="just" hangingPunct="0"/>
            <a:endParaRPr lang="ru-RU" b="1" dirty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algn="just" hangingPunct="0"/>
            <a:endParaRPr lang="ru-RU" sz="1300" b="1" dirty="0"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  <a:p>
            <a:pPr algn="just" hangingPunct="0"/>
            <a:endParaRPr lang="ru-RU" sz="2800" b="1" dirty="0">
              <a:solidFill>
                <a:srgbClr val="7E0021"/>
              </a:solidFill>
              <a:latin typeface="Times New Roman" pitchFamily="18"/>
              <a:ea typeface="Times New Roman" pitchFamily="18"/>
              <a:cs typeface="Times New Roman" pitchFamily="1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4800" y="1503681"/>
            <a:ext cx="6725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latin typeface="Corbel" panose="020B0503020204020204" pitchFamily="34" charset="0"/>
                <a:hlinkClick r:id="rId3"/>
              </a:rPr>
              <a:t>https://www.yaklass.ru/p/russky-yazik/7-klass/narechie-10503/pravopisanie-narechii-10505/re-457bc459-f4e6-4309-b66e-22f53fcc4b1e</a:t>
            </a:r>
            <a:endParaRPr lang="ru-RU" sz="3200" dirty="0"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latin typeface="Corbel" panose="020B0503020204020204" pitchFamily="34" charset="0"/>
              </a:rPr>
              <a:t>https://nsportal.ru/shkola/russkiy-yazyk/library/2018/12/09/tsifrovoy-diktant-po-teme-slovosochetanie-i-predlozhenie</a:t>
            </a:r>
            <a:endParaRPr lang="ru-RU" sz="3200" dirty="0">
              <a:latin typeface="Corbel" panose="020B0503020204020204" pitchFamily="34" charset="0"/>
            </a:endParaRPr>
          </a:p>
        </p:txBody>
      </p:sp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1757680"/>
            <a:ext cx="7609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orbel" panose="020B0503020204020204" pitchFamily="34" charset="0"/>
                <a:cs typeface="Times New Roman" panose="02020603050405020304" pitchFamily="18" charset="0"/>
              </a:rPr>
              <a:t>Леонтьева Арина Евгеньевна</a:t>
            </a:r>
          </a:p>
          <a:p>
            <a:r>
              <a:rPr lang="ru-RU" sz="4000" dirty="0">
                <a:latin typeface="Corbel" panose="020B0503020204020204" pitchFamily="34" charset="0"/>
                <a:cs typeface="Times New Roman" panose="02020603050405020304" pitchFamily="18" charset="0"/>
              </a:rPr>
              <a:t>Студентка группы Рла-16-1</a:t>
            </a:r>
          </a:p>
          <a:p>
            <a:r>
              <a:rPr lang="ru-RU" sz="4000" dirty="0">
                <a:latin typeface="Corbel" panose="020B0503020204020204" pitchFamily="34" charset="0"/>
                <a:cs typeface="Times New Roman" panose="02020603050405020304" pitchFamily="18" charset="0"/>
              </a:rPr>
              <a:t>4 курс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58720" y="619761"/>
            <a:ext cx="702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Corbel" panose="020B0503020204020204" pitchFamily="34" charset="0"/>
              </a:rPr>
              <a:t>Информация об авторе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9435"/>
            <a:ext cx="1106416" cy="84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181</Words>
  <Application>Microsoft Office PowerPoint</Application>
  <PresentationFormat>Произвольный</PresentationFormat>
  <Paragraphs>67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HDD</dc:creator>
  <cp:lastModifiedBy>NFI</cp:lastModifiedBy>
  <cp:revision>7</cp:revision>
  <dcterms:created xsi:type="dcterms:W3CDTF">2019-11-04T07:42:50Z</dcterms:created>
  <dcterms:modified xsi:type="dcterms:W3CDTF">2019-11-07T08:56:45Z</dcterms:modified>
</cp:coreProperties>
</file>