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70" r:id="rId10"/>
    <p:sldId id="272" r:id="rId11"/>
    <p:sldId id="273" r:id="rId12"/>
    <p:sldId id="274" r:id="rId13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4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image" Target="../media/image5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5.0000000000000001E-3"/>
          <c:y val="1.8826699999999998E-2"/>
          <c:w val="0.53075000000000006"/>
          <c:h val="0.9686730000000000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%</c:v>
                </c:pt>
              </c:strCache>
            </c:strRef>
          </c:tx>
          <c:spPr>
            <a:gradFill flip="none" rotWithShape="1">
              <a:gsLst>
                <a:gs pos="0">
                  <a:srgbClr val="00CCFF"/>
                </a:gs>
                <a:gs pos="100000">
                  <a:srgbClr val="005E76"/>
                </a:gs>
              </a:gsLst>
              <a:lin ang="0" scaled="0"/>
            </a:gradFill>
            <a:ln w="12700" cap="flat">
              <a:noFill/>
              <a:miter lim="400000"/>
            </a:ln>
            <a:effectLst/>
          </c:spPr>
          <c:dPt>
            <c:idx val="0"/>
            <c:bubble3D val="0"/>
          </c:dPt>
          <c:dPt>
            <c:idx val="1"/>
            <c:bubble3D val="0"/>
            <c:spPr>
              <a:gradFill flip="none" rotWithShape="1">
                <a:gsLst>
                  <a:gs pos="0">
                    <a:srgbClr val="0000FF"/>
                  </a:gs>
                  <a:gs pos="100000">
                    <a:srgbClr val="000076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2"/>
            <c:bubble3D val="0"/>
            <c:spPr>
              <a:gradFill flip="none" rotWithShape="1">
                <a:gsLst>
                  <a:gs pos="0">
                    <a:srgbClr val="FF00FF"/>
                  </a:gs>
                  <a:gs pos="100000">
                    <a:srgbClr val="760076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3"/>
            <c:bubble3D val="0"/>
            <c:spPr>
              <a:gradFill flip="none" rotWithShape="1">
                <a:gsLst>
                  <a:gs pos="0">
                    <a:srgbClr val="FF8080"/>
                  </a:gs>
                  <a:gs pos="100000">
                    <a:srgbClr val="763B3B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4"/>
            <c:bubble3D val="0"/>
            <c:spPr>
              <a:gradFill flip="none" rotWithShape="1">
                <a:gsLst>
                  <a:gs pos="0">
                    <a:srgbClr val="9999FF"/>
                  </a:gs>
                  <a:gs pos="100000">
                    <a:srgbClr val="464676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5"/>
            <c:bubble3D val="0"/>
            <c:spPr>
              <a:gradFill flip="none" rotWithShape="1">
                <a:gsLst>
                  <a:gs pos="0">
                    <a:srgbClr val="00FF00"/>
                  </a:gs>
                  <a:gs pos="100000">
                    <a:srgbClr val="007600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6"/>
            <c:bubble3D val="0"/>
            <c:spPr>
              <a:gradFill flip="none" rotWithShape="1">
                <a:gsLst>
                  <a:gs pos="0">
                    <a:srgbClr val="800000"/>
                  </a:gs>
                  <a:gs pos="100000">
                    <a:srgbClr val="3B0000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7"/>
            <c:bubble3D val="0"/>
            <c:spPr>
              <a:gradFill flip="none" rotWithShape="1">
                <a:gsLst>
                  <a:gs pos="0">
                    <a:srgbClr val="FFFF00"/>
                  </a:gs>
                  <a:gs pos="100000">
                    <a:srgbClr val="767600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8"/>
            <c:bubble3D val="0"/>
            <c:spPr>
              <a:gradFill flip="none"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dPt>
            <c:idx val="9"/>
            <c:bubble3D val="0"/>
            <c:spPr>
              <a:gradFill flip="none" rotWithShape="1">
                <a:gsLst>
                  <a:gs pos="0">
                    <a:srgbClr val="FF0000"/>
                  </a:gs>
                  <a:gs pos="100000">
                    <a:srgbClr val="760000"/>
                  </a:gs>
                </a:gsLst>
                <a:lin ang="0" scaled="0"/>
              </a:gradFill>
              <a:ln w="12700" cap="flat">
                <a:noFill/>
                <a:miter lim="400000"/>
              </a:ln>
              <a:effectLst/>
            </c:spPr>
          </c:dPt>
          <c:cat>
            <c:strRef>
              <c:f>Sheet1!$B$1:$K$1</c:f>
              <c:strCache>
                <c:ptCount val="10"/>
                <c:pt idx="0">
                  <c:v>Кислород - 49%</c:v>
                </c:pt>
                <c:pt idx="1">
                  <c:v>Кремний - 26%</c:v>
                </c:pt>
                <c:pt idx="2">
                  <c:v>Алюминий - 7%</c:v>
                </c:pt>
                <c:pt idx="3">
                  <c:v>Железо - 5%</c:v>
                </c:pt>
                <c:pt idx="4">
                  <c:v>Кальций - 4%</c:v>
                </c:pt>
                <c:pt idx="5">
                  <c:v>Натрий - 2%</c:v>
                </c:pt>
                <c:pt idx="6">
                  <c:v>Калий - 2%</c:v>
                </c:pt>
                <c:pt idx="7">
                  <c:v>Магний - 2%</c:v>
                </c:pt>
                <c:pt idx="8">
                  <c:v>Водород - 1%</c:v>
                </c:pt>
                <c:pt idx="9">
                  <c:v>Остальные - 2%</c:v>
                </c:pt>
              </c:strCache>
            </c:strRef>
          </c:cat>
          <c:val>
            <c:numRef>
              <c:f>Sheet1!$B$2:$K$2</c:f>
              <c:numCache>
                <c:formatCode>General</c:formatCode>
                <c:ptCount val="10"/>
                <c:pt idx="0">
                  <c:v>49</c:v>
                </c:pt>
                <c:pt idx="1">
                  <c:v>26</c:v>
                </c:pt>
                <c:pt idx="2">
                  <c:v>7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59075"/>
          <c:y val="0"/>
          <c:w val="0.40925"/>
          <c:h val="0.58446600000000004"/>
        </c:manualLayout>
      </c:layout>
      <c:overlay val="1"/>
      <c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solidFill>
            <a:srgbClr val="C0C0C0"/>
          </a:solidFill>
          <a:prstDash val="solid"/>
          <a:round/>
        </a:ln>
        <a:effectLst/>
      </c:spPr>
      <c:txPr>
        <a:bodyPr rot="0"/>
        <a:lstStyle/>
        <a:p>
          <a:pPr>
            <a:defRPr sz="1571" b="1" i="0" u="none" strike="noStrike">
              <a:solidFill>
                <a:srgbClr val="000000"/>
              </a:solidFill>
              <a:latin typeface="Arial Cyr"/>
            </a:defRPr>
          </a:pPr>
          <a:endParaRPr lang="ru-RU"/>
        </a:p>
      </c:txPr>
    </c:legend>
    <c:plotVisOnly val="0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2519473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Helvetica Neue"/>
      </a:defRPr>
    </a:lvl1pPr>
    <a:lvl2pPr indent="228600" latinLnBrk="0">
      <a:defRPr>
        <a:latin typeface="+mn-lt"/>
        <a:ea typeface="+mn-ea"/>
        <a:cs typeface="+mn-cs"/>
        <a:sym typeface="Helvetica Neue"/>
      </a:defRPr>
    </a:lvl2pPr>
    <a:lvl3pPr indent="457200" latinLnBrk="0">
      <a:defRPr>
        <a:latin typeface="+mn-lt"/>
        <a:ea typeface="+mn-ea"/>
        <a:cs typeface="+mn-cs"/>
        <a:sym typeface="Helvetica Neue"/>
      </a:defRPr>
    </a:lvl3pPr>
    <a:lvl4pPr indent="685800" latinLnBrk="0">
      <a:defRPr>
        <a:latin typeface="+mn-lt"/>
        <a:ea typeface="+mn-ea"/>
        <a:cs typeface="+mn-cs"/>
        <a:sym typeface="Helvetica Neue"/>
      </a:defRPr>
    </a:lvl4pPr>
    <a:lvl5pPr indent="914400" latinLnBrk="0">
      <a:defRPr>
        <a:latin typeface="+mn-lt"/>
        <a:ea typeface="+mn-ea"/>
        <a:cs typeface="+mn-cs"/>
        <a:sym typeface="Helvetica Neue"/>
      </a:defRPr>
    </a:lvl5pPr>
    <a:lvl6pPr indent="1143000" latinLnBrk="0">
      <a:defRPr>
        <a:latin typeface="+mn-lt"/>
        <a:ea typeface="+mn-ea"/>
        <a:cs typeface="+mn-cs"/>
        <a:sym typeface="Helvetica Neue"/>
      </a:defRPr>
    </a:lvl6pPr>
    <a:lvl7pPr indent="1371600" latinLnBrk="0">
      <a:defRPr>
        <a:latin typeface="+mn-lt"/>
        <a:ea typeface="+mn-ea"/>
        <a:cs typeface="+mn-cs"/>
        <a:sym typeface="Helvetica Neue"/>
      </a:defRPr>
    </a:lvl7pPr>
    <a:lvl8pPr indent="1600200" latinLnBrk="0">
      <a:defRPr>
        <a:latin typeface="+mn-lt"/>
        <a:ea typeface="+mn-ea"/>
        <a:cs typeface="+mn-cs"/>
        <a:sym typeface="Helvetica Neue"/>
      </a:defRPr>
    </a:lvl8pPr>
    <a:lvl9pPr indent="1828800" latinLnBrk="0">
      <a:defRPr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384892" y="6245225"/>
            <a:ext cx="301909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Железо"/>
          <p:cNvSpPr txBox="1"/>
          <p:nvPr/>
        </p:nvSpPr>
        <p:spPr>
          <a:xfrm>
            <a:off x="5173662" y="1092200"/>
            <a:ext cx="3806565" cy="9271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49808">
              <a:defRPr sz="5986" b="1">
                <a:ln w="6404">
                  <a:solidFill>
                    <a:schemeClr val="accent4">
                      <a:lumOff val="12156"/>
                    </a:schemeClr>
                  </a:solidFill>
                </a:ln>
                <a:solidFill>
                  <a:schemeClr val="accent4">
                    <a:lumOff val="12156"/>
                  </a:schemeClr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 err="1"/>
              <a:t>Железо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314" name="Группа"/>
          <p:cNvGrpSpPr/>
          <p:nvPr/>
        </p:nvGrpSpPr>
        <p:grpSpPr>
          <a:xfrm>
            <a:off x="191908" y="1989137"/>
            <a:ext cx="8960854" cy="4176713"/>
            <a:chOff x="-58916" y="0"/>
            <a:chExt cx="8960852" cy="4176712"/>
          </a:xfrm>
        </p:grpSpPr>
        <p:grpSp>
          <p:nvGrpSpPr>
            <p:cNvPr id="307" name="Группа"/>
            <p:cNvGrpSpPr/>
            <p:nvPr/>
          </p:nvGrpSpPr>
          <p:grpSpPr>
            <a:xfrm>
              <a:off x="0" y="0"/>
              <a:ext cx="8642350" cy="914400"/>
              <a:chOff x="0" y="0"/>
              <a:chExt cx="8642350" cy="914400"/>
            </a:xfrm>
          </p:grpSpPr>
          <p:sp>
            <p:nvSpPr>
              <p:cNvPr id="305" name="Закругленный прямоугольник"/>
              <p:cNvSpPr/>
              <p:nvPr/>
            </p:nvSpPr>
            <p:spPr>
              <a:xfrm>
                <a:off x="0" y="0"/>
                <a:ext cx="8642350" cy="9144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306" name="Восстановление железа из Fe2O3  водородом при нагревании: Fe2O3 + 3H2 = 2Fe + 3H2O"/>
              <p:cNvSpPr txBox="1"/>
              <p:nvPr/>
            </p:nvSpPr>
            <p:spPr>
              <a:xfrm>
                <a:off x="314022" y="43180"/>
                <a:ext cx="8014306" cy="8280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 b="1"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Восстановление железа из Fe</a:t>
                </a:r>
                <a:r>
                  <a:rPr baseline="-5999"/>
                  <a:t>2</a:t>
                </a:r>
                <a:r>
                  <a:t>O</a:t>
                </a:r>
                <a:r>
                  <a:rPr baseline="-5999"/>
                  <a:t>3 </a:t>
                </a:r>
                <a:r>
                  <a:t> водородом при нагревании: Fe</a:t>
                </a:r>
                <a:r>
                  <a:rPr baseline="-5999"/>
                  <a:t>2</a:t>
                </a:r>
                <a:r>
                  <a:t>O</a:t>
                </a:r>
                <a:r>
                  <a:rPr baseline="-5999"/>
                  <a:t>3 </a:t>
                </a:r>
                <a:r>
                  <a:t>+ 3H</a:t>
                </a:r>
                <a:r>
                  <a:rPr baseline="-5999"/>
                  <a:t>2</a:t>
                </a:r>
                <a:r>
                  <a:t> = 2Fe + 3H</a:t>
                </a:r>
                <a:r>
                  <a:rPr baseline="-5999"/>
                  <a:t>2</a:t>
                </a:r>
                <a:r>
                  <a:t>O</a:t>
                </a:r>
              </a:p>
            </p:txBody>
          </p:sp>
        </p:grpSp>
        <p:grpSp>
          <p:nvGrpSpPr>
            <p:cNvPr id="310" name="Группа"/>
            <p:cNvGrpSpPr/>
            <p:nvPr/>
          </p:nvGrpSpPr>
          <p:grpSpPr>
            <a:xfrm>
              <a:off x="-58917" y="1223962"/>
              <a:ext cx="8960854" cy="914401"/>
              <a:chOff x="-58916" y="0"/>
              <a:chExt cx="8960852" cy="914400"/>
            </a:xfrm>
          </p:grpSpPr>
          <p:sp>
            <p:nvSpPr>
              <p:cNvPr id="308" name="Закругленный прямоугольник"/>
              <p:cNvSpPr/>
              <p:nvPr/>
            </p:nvSpPr>
            <p:spPr>
              <a:xfrm>
                <a:off x="0" y="0"/>
                <a:ext cx="8642350" cy="914400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 b="1" baseline="-250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309" name="Восстановление железа из его оксидов алюминием при нагревании: Fe2O3 + 2Al = 2Fe + Al2O3"/>
              <p:cNvSpPr txBox="1"/>
              <p:nvPr/>
            </p:nvSpPr>
            <p:spPr>
              <a:xfrm>
                <a:off x="-58917" y="43180"/>
                <a:ext cx="8960854" cy="8280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400" b="1"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Восстановление железа из его оксидов алюминием при нагревании: Fe</a:t>
                </a:r>
                <a:r>
                  <a:rPr baseline="-5999"/>
                  <a:t>2</a:t>
                </a:r>
                <a:r>
                  <a:t>O</a:t>
                </a:r>
                <a:r>
                  <a:rPr baseline="-5999"/>
                  <a:t>3 </a:t>
                </a:r>
                <a:r>
                  <a:t>+ 2Al = 2Fe + Al</a:t>
                </a:r>
                <a:r>
                  <a:rPr baseline="-5999"/>
                  <a:t>2</a:t>
                </a:r>
                <a:r>
                  <a:t>O</a:t>
                </a:r>
                <a:r>
                  <a:rPr baseline="-5999"/>
                  <a:t>3</a:t>
                </a:r>
              </a:p>
            </p:txBody>
          </p:sp>
        </p:grpSp>
        <p:grpSp>
          <p:nvGrpSpPr>
            <p:cNvPr id="313" name="Группа"/>
            <p:cNvGrpSpPr/>
            <p:nvPr/>
          </p:nvGrpSpPr>
          <p:grpSpPr>
            <a:xfrm>
              <a:off x="0" y="2663825"/>
              <a:ext cx="8642350" cy="1512888"/>
              <a:chOff x="0" y="0"/>
              <a:chExt cx="8642350" cy="1512887"/>
            </a:xfrm>
          </p:grpSpPr>
          <p:sp>
            <p:nvSpPr>
              <p:cNvPr id="311" name="Закругленный прямоугольник"/>
              <p:cNvSpPr/>
              <p:nvPr/>
            </p:nvSpPr>
            <p:spPr>
              <a:xfrm>
                <a:off x="0" y="0"/>
                <a:ext cx="8642350" cy="151288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2000" b="1" baseline="-250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312" name="Электролиз водных растворов солей железа (II)"/>
              <p:cNvSpPr txBox="1"/>
              <p:nvPr/>
            </p:nvSpPr>
            <p:spPr>
              <a:xfrm>
                <a:off x="541043" y="357663"/>
                <a:ext cx="7560265" cy="7975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5719" tIns="45719" rIns="45719" bIns="45719" numCol="1" anchor="ctr">
                <a:noAutofit/>
              </a:bodyPr>
              <a:lstStyle>
                <a:lvl1pPr algn="ctr"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r>
                  <a:t>Электролиз водных растворов солей железа (II)</a:t>
                </a:r>
              </a:p>
            </p:txBody>
          </p:sp>
        </p:grpSp>
      </p:grpSp>
      <p:sp>
        <p:nvSpPr>
          <p:cNvPr id="315" name="Получение Fe"/>
          <p:cNvSpPr txBox="1"/>
          <p:nvPr/>
        </p:nvSpPr>
        <p:spPr>
          <a:xfrm>
            <a:off x="611187" y="188912"/>
            <a:ext cx="583247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4233" b="1">
                <a:ln w="6561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Получение Fe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18" name="Применение Fe"/>
          <p:cNvSpPr txBox="1"/>
          <p:nvPr/>
        </p:nvSpPr>
        <p:spPr>
          <a:xfrm>
            <a:off x="1908175" y="260350"/>
            <a:ext cx="6192838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000000"/>
                  </a:solidFill>
                </a:ln>
                <a:solidFill>
                  <a:srgbClr val="1976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Применение Fe</a:t>
            </a:r>
          </a:p>
        </p:txBody>
      </p:sp>
      <p:pic>
        <p:nvPicPr>
          <p:cNvPr id="319" name="Jelezo_5-490x286.jpg" descr="Jelezo_5-490x286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25649" y="1849487"/>
            <a:ext cx="7244889" cy="42286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1" name="Таблица"/>
          <p:cNvGraphicFramePr/>
          <p:nvPr/>
        </p:nvGraphicFramePr>
        <p:xfrm>
          <a:off x="457200" y="1600200"/>
          <a:ext cx="8229599" cy="452596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11212"/>
                <a:gridCol w="5122862"/>
                <a:gridCol w="2295525"/>
              </a:tblGrid>
              <a:tr h="754062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defRPr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Вопрос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ctr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Ответ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54062"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1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Железо серебристо-белого цвета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+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2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Мягкий металл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-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54062"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3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Реагирует с кислородом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+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54062"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4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Реагирует с щелочами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-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754062"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 b="1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5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Восстанавливается из его оксидов алюминием при нагревании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defRPr sz="1800"/>
                      </a:pPr>
                      <a:r>
                        <a:rPr sz="2000">
                          <a:solidFill>
                            <a:srgbClr val="FFFFFF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+</a:t>
                      </a:r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2" name="Для самопроверки"/>
          <p:cNvSpPr txBox="1"/>
          <p:nvPr/>
        </p:nvSpPr>
        <p:spPr>
          <a:xfrm>
            <a:off x="1403350" y="620712"/>
            <a:ext cx="6192838" cy="495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000000"/>
                  </a:solidFill>
                </a:ln>
                <a:solidFill>
                  <a:srgbClr val="1976FF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Для самопроверки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орядковый номер железа - _______.…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har char="•"/>
              <a:defRPr sz="2000"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Порядковый номер железа - _______.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Железо- элемент __________ группы, __________ подгруппы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Заряд ядра атома железа равен ______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В ядре атома железа __________ протонов.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В ядре атома железа _________ нейтронов.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В атоме железа________ электронов.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Атом железа имеет _________ энергетических уровня.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Электронная оболочка имеет строение __________.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На внешнем уровне в атоме железа _________ электронов.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Степень окисления атома железа в соединениях равна ________.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Простое вещество железо является ____________.</a:t>
            </a:r>
          </a:p>
          <a:p>
            <a:pPr>
              <a:lnSpc>
                <a:spcPct val="80000"/>
              </a:lnSpc>
              <a:spcBef>
                <a:spcPts val="400"/>
              </a:spcBef>
              <a:buChar char="•"/>
              <a:defRPr sz="20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Оксид и гидроксид железа имеют ___________________ характер.</a:t>
            </a:r>
          </a:p>
        </p:txBody>
      </p:sp>
      <p:sp>
        <p:nvSpPr>
          <p:cNvPr id="23" name="Характеристика Fe по положению…"/>
          <p:cNvSpPr txBox="1"/>
          <p:nvPr/>
        </p:nvSpPr>
        <p:spPr>
          <a:xfrm>
            <a:off x="468312" y="404812"/>
            <a:ext cx="7920038" cy="107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algn="ctr" defTabSz="749808">
              <a:defRPr sz="3443" b="1">
                <a:ln w="6404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Характеристика Fe по положению </a:t>
            </a:r>
            <a:endParaRPr sz="2624">
              <a:ln w="6404">
                <a:solidFill>
                  <a:srgbClr val="EAF68B"/>
                </a:solidFill>
              </a:ln>
            </a:endParaRPr>
          </a:p>
          <a:p>
            <a:pPr algn="ctr" defTabSz="749808">
              <a:defRPr sz="3443" b="1">
                <a:ln w="6404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в ПСХЭ Д.И. Менделеева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" name="Электронное строение атома Fe"/>
          <p:cNvSpPr txBox="1"/>
          <p:nvPr/>
        </p:nvSpPr>
        <p:spPr>
          <a:xfrm>
            <a:off x="1042987" y="273050"/>
            <a:ext cx="6697663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31520">
              <a:defRPr sz="3120" b="1">
                <a:ln w="6096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Электронное строение атома Fe</a:t>
            </a:r>
          </a:p>
        </p:txBody>
      </p:sp>
      <p:sp>
        <p:nvSpPr>
          <p:cNvPr id="27" name="56"/>
          <p:cNvSpPr txBox="1"/>
          <p:nvPr/>
        </p:nvSpPr>
        <p:spPr>
          <a:xfrm>
            <a:off x="439137" y="1923834"/>
            <a:ext cx="499676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sz="2800" b="1"/>
            </a:lvl1pPr>
          </a:lstStyle>
          <a:p>
            <a:r>
              <a:t>56</a:t>
            </a:r>
          </a:p>
        </p:txBody>
      </p:sp>
      <p:sp>
        <p:nvSpPr>
          <p:cNvPr id="28" name="Fe"/>
          <p:cNvSpPr txBox="1"/>
          <p:nvPr/>
        </p:nvSpPr>
        <p:spPr>
          <a:xfrm>
            <a:off x="611187" y="1700212"/>
            <a:ext cx="2233613" cy="177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sz="12000">
                <a:solidFill>
                  <a:srgbClr val="EAF68B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Fe</a:t>
            </a:r>
          </a:p>
        </p:txBody>
      </p:sp>
      <p:sp>
        <p:nvSpPr>
          <p:cNvPr id="29" name="+26"/>
          <p:cNvSpPr txBox="1"/>
          <p:nvPr/>
        </p:nvSpPr>
        <p:spPr>
          <a:xfrm>
            <a:off x="186079" y="3017621"/>
            <a:ext cx="707342" cy="486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sz="2800" b="1"/>
            </a:lvl1pPr>
          </a:lstStyle>
          <a:p>
            <a:r>
              <a:t>+26</a:t>
            </a:r>
          </a:p>
        </p:txBody>
      </p:sp>
      <p:sp>
        <p:nvSpPr>
          <p:cNvPr id="30" name="0"/>
          <p:cNvSpPr txBox="1"/>
          <p:nvPr/>
        </p:nvSpPr>
        <p:spPr>
          <a:xfrm>
            <a:off x="2333483" y="1923834"/>
            <a:ext cx="301909" cy="4862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sz="2800" b="1"/>
            </a:lvl1pPr>
          </a:lstStyle>
          <a:p>
            <a:r>
              <a:t>0</a:t>
            </a:r>
          </a:p>
        </p:txBody>
      </p:sp>
      <p:sp>
        <p:nvSpPr>
          <p:cNvPr id="31" name="2e"/>
          <p:cNvSpPr txBox="1"/>
          <p:nvPr/>
        </p:nvSpPr>
        <p:spPr>
          <a:xfrm>
            <a:off x="2651306" y="3473538"/>
            <a:ext cx="358413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b="1"/>
            </a:lvl1pPr>
          </a:lstStyle>
          <a:p>
            <a:r>
              <a:t>2e</a:t>
            </a:r>
          </a:p>
        </p:txBody>
      </p:sp>
      <p:sp>
        <p:nvSpPr>
          <p:cNvPr id="32" name="Линия"/>
          <p:cNvSpPr/>
          <p:nvPr/>
        </p:nvSpPr>
        <p:spPr>
          <a:xfrm>
            <a:off x="2909790" y="1885950"/>
            <a:ext cx="115986" cy="1468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3365" y="2230"/>
                  <a:pt x="21600" y="6355"/>
                  <a:pt x="21600" y="10819"/>
                </a:cubicBezTo>
                <a:cubicBezTo>
                  <a:pt x="21600" y="15256"/>
                  <a:pt x="13465" y="19360"/>
                  <a:pt x="228" y="21600"/>
                </a:cubicBezTo>
              </a:path>
            </a:pathLst>
          </a:custGeom>
          <a:ln w="28575"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3" name="Линия"/>
          <p:cNvSpPr/>
          <p:nvPr/>
        </p:nvSpPr>
        <p:spPr>
          <a:xfrm>
            <a:off x="3413028" y="1885950"/>
            <a:ext cx="115985" cy="1468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3365" y="2230"/>
                  <a:pt x="21600" y="6355"/>
                  <a:pt x="21600" y="10819"/>
                </a:cubicBezTo>
                <a:cubicBezTo>
                  <a:pt x="21600" y="15256"/>
                  <a:pt x="13465" y="19360"/>
                  <a:pt x="228" y="21600"/>
                </a:cubicBezTo>
              </a:path>
            </a:pathLst>
          </a:custGeom>
          <a:ln w="28575"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4" name="Линия"/>
          <p:cNvSpPr/>
          <p:nvPr/>
        </p:nvSpPr>
        <p:spPr>
          <a:xfrm>
            <a:off x="3917853" y="1885950"/>
            <a:ext cx="115985" cy="1468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3365" y="2230"/>
                  <a:pt x="21600" y="6355"/>
                  <a:pt x="21600" y="10819"/>
                </a:cubicBezTo>
                <a:cubicBezTo>
                  <a:pt x="21600" y="15256"/>
                  <a:pt x="13465" y="19360"/>
                  <a:pt x="228" y="21600"/>
                </a:cubicBezTo>
              </a:path>
            </a:pathLst>
          </a:custGeom>
          <a:ln w="28575"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35" name="8e"/>
          <p:cNvSpPr txBox="1"/>
          <p:nvPr/>
        </p:nvSpPr>
        <p:spPr>
          <a:xfrm>
            <a:off x="3227568" y="3473538"/>
            <a:ext cx="358414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b="1"/>
            </a:lvl1pPr>
          </a:lstStyle>
          <a:p>
            <a:r>
              <a:t>8e</a:t>
            </a:r>
          </a:p>
        </p:txBody>
      </p:sp>
      <p:sp>
        <p:nvSpPr>
          <p:cNvPr id="36" name="14e"/>
          <p:cNvSpPr txBox="1"/>
          <p:nvPr/>
        </p:nvSpPr>
        <p:spPr>
          <a:xfrm>
            <a:off x="3666452" y="3473538"/>
            <a:ext cx="4855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b="1"/>
            </a:lvl1pPr>
          </a:lstStyle>
          <a:p>
            <a:r>
              <a:t>14e</a:t>
            </a:r>
          </a:p>
        </p:txBody>
      </p:sp>
      <p:grpSp>
        <p:nvGrpSpPr>
          <p:cNvPr id="40" name="Группа"/>
          <p:cNvGrpSpPr/>
          <p:nvPr/>
        </p:nvGrpSpPr>
        <p:grpSpPr>
          <a:xfrm>
            <a:off x="4666753" y="2092925"/>
            <a:ext cx="1104306" cy="1260862"/>
            <a:chOff x="0" y="0"/>
            <a:chExt cx="1104304" cy="1260860"/>
          </a:xfrm>
        </p:grpSpPr>
        <p:sp>
          <p:nvSpPr>
            <p:cNvPr id="37" name="P+ = 26"/>
            <p:cNvSpPr txBox="1"/>
            <p:nvPr/>
          </p:nvSpPr>
          <p:spPr>
            <a:xfrm>
              <a:off x="0" y="0"/>
              <a:ext cx="1058042" cy="429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</a:t>
              </a:r>
              <a:r>
                <a:rPr baseline="30000"/>
                <a:t>+</a:t>
              </a:r>
              <a:r>
                <a:t> = 26</a:t>
              </a:r>
            </a:p>
          </p:txBody>
        </p:sp>
        <p:sp>
          <p:nvSpPr>
            <p:cNvPr id="38" name="n0  = 30"/>
            <p:cNvSpPr txBox="1"/>
            <p:nvPr/>
          </p:nvSpPr>
          <p:spPr>
            <a:xfrm>
              <a:off x="0" y="830916"/>
              <a:ext cx="1104305" cy="4299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n</a:t>
              </a:r>
              <a:r>
                <a:rPr baseline="30000"/>
                <a:t>0</a:t>
              </a:r>
              <a:r>
                <a:t>  = 30</a:t>
              </a:r>
            </a:p>
          </p:txBody>
        </p:sp>
        <p:sp>
          <p:nvSpPr>
            <p:cNvPr id="39" name="e-    = 26"/>
            <p:cNvSpPr txBox="1"/>
            <p:nvPr/>
          </p:nvSpPr>
          <p:spPr>
            <a:xfrm>
              <a:off x="0" y="393591"/>
              <a:ext cx="1086589" cy="4299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e</a:t>
              </a:r>
              <a:r>
                <a:rPr baseline="30000"/>
                <a:t>-    </a:t>
              </a:r>
              <a:r>
                <a:t>= 26</a:t>
              </a:r>
            </a:p>
          </p:txBody>
        </p:sp>
      </p:grpSp>
      <p:grpSp>
        <p:nvGrpSpPr>
          <p:cNvPr id="55" name="Группа"/>
          <p:cNvGrpSpPr/>
          <p:nvPr/>
        </p:nvGrpSpPr>
        <p:grpSpPr>
          <a:xfrm>
            <a:off x="252412" y="4121150"/>
            <a:ext cx="7066956" cy="2520950"/>
            <a:chOff x="-393700" y="0"/>
            <a:chExt cx="7066954" cy="2520950"/>
          </a:xfrm>
        </p:grpSpPr>
        <p:sp>
          <p:nvSpPr>
            <p:cNvPr id="41" name="Прямоугольник"/>
            <p:cNvSpPr/>
            <p:nvPr/>
          </p:nvSpPr>
          <p:spPr>
            <a:xfrm>
              <a:off x="-393700" y="1944687"/>
              <a:ext cx="524223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2" name="Прямоугольник"/>
            <p:cNvSpPr/>
            <p:nvPr/>
          </p:nvSpPr>
          <p:spPr>
            <a:xfrm>
              <a:off x="847625" y="1079500"/>
              <a:ext cx="546895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3" name="Прямоугольник"/>
            <p:cNvSpPr/>
            <p:nvPr/>
          </p:nvSpPr>
          <p:spPr>
            <a:xfrm>
              <a:off x="239712" y="1536997"/>
              <a:ext cx="533500" cy="587277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4" name="Прямоугольник"/>
            <p:cNvSpPr/>
            <p:nvPr/>
          </p:nvSpPr>
          <p:spPr>
            <a:xfrm>
              <a:off x="1385192" y="1079500"/>
              <a:ext cx="474168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5" name="Прямоугольник"/>
            <p:cNvSpPr/>
            <p:nvPr/>
          </p:nvSpPr>
          <p:spPr>
            <a:xfrm>
              <a:off x="1858516" y="1079500"/>
              <a:ext cx="510580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6" name="Прямоугольник"/>
            <p:cNvSpPr/>
            <p:nvPr/>
          </p:nvSpPr>
          <p:spPr>
            <a:xfrm>
              <a:off x="2387054" y="528637"/>
              <a:ext cx="495797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7" name="Прямоугольник"/>
            <p:cNvSpPr/>
            <p:nvPr/>
          </p:nvSpPr>
          <p:spPr>
            <a:xfrm>
              <a:off x="2920255" y="215900"/>
              <a:ext cx="475606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8" name="Прямоугольник"/>
            <p:cNvSpPr/>
            <p:nvPr/>
          </p:nvSpPr>
          <p:spPr>
            <a:xfrm>
              <a:off x="3392735" y="215900"/>
              <a:ext cx="504330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49" name="Прямоугольник"/>
            <p:cNvSpPr/>
            <p:nvPr/>
          </p:nvSpPr>
          <p:spPr>
            <a:xfrm>
              <a:off x="3883967" y="215900"/>
              <a:ext cx="441723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50" name="Прямоугольник"/>
            <p:cNvSpPr/>
            <p:nvPr/>
          </p:nvSpPr>
          <p:spPr>
            <a:xfrm>
              <a:off x="4362375" y="0"/>
              <a:ext cx="484734" cy="576263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51" name="Прямоугольник"/>
            <p:cNvSpPr/>
            <p:nvPr/>
          </p:nvSpPr>
          <p:spPr>
            <a:xfrm>
              <a:off x="4839344" y="-1"/>
              <a:ext cx="465437" cy="576264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52" name="Прямоугольник"/>
            <p:cNvSpPr/>
            <p:nvPr/>
          </p:nvSpPr>
          <p:spPr>
            <a:xfrm>
              <a:off x="5293841" y="-1"/>
              <a:ext cx="469008" cy="576264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53" name="Прямоугольник"/>
            <p:cNvSpPr/>
            <p:nvPr/>
          </p:nvSpPr>
          <p:spPr>
            <a:xfrm>
              <a:off x="5759198" y="-1"/>
              <a:ext cx="458689" cy="576264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54" name="Прямоугольник"/>
            <p:cNvSpPr/>
            <p:nvPr/>
          </p:nvSpPr>
          <p:spPr>
            <a:xfrm>
              <a:off x="6214467" y="-1"/>
              <a:ext cx="458788" cy="576264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</p:grpSp>
      <p:sp>
        <p:nvSpPr>
          <p:cNvPr id="56" name="Фигура"/>
          <p:cNvSpPr/>
          <p:nvPr/>
        </p:nvSpPr>
        <p:spPr>
          <a:xfrm>
            <a:off x="407987" y="6137275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400"/>
                </a:moveTo>
                <a:lnTo>
                  <a:pt x="16200" y="54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5400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7" name="Фигура"/>
          <p:cNvSpPr/>
          <p:nvPr/>
        </p:nvSpPr>
        <p:spPr>
          <a:xfrm>
            <a:off x="568844" y="6137275"/>
            <a:ext cx="71439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8" name="Фигура"/>
          <p:cNvSpPr/>
          <p:nvPr/>
        </p:nvSpPr>
        <p:spPr>
          <a:xfrm>
            <a:off x="999930" y="5700712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59" name="Фигура"/>
          <p:cNvSpPr/>
          <p:nvPr/>
        </p:nvSpPr>
        <p:spPr>
          <a:xfrm>
            <a:off x="2615251" y="5273675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0" name="Фигура"/>
          <p:cNvSpPr/>
          <p:nvPr/>
        </p:nvSpPr>
        <p:spPr>
          <a:xfrm>
            <a:off x="2105421" y="5273675"/>
            <a:ext cx="71439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1" name="Фигура"/>
          <p:cNvSpPr/>
          <p:nvPr/>
        </p:nvSpPr>
        <p:spPr>
          <a:xfrm>
            <a:off x="1634331" y="5273675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2" name="Фигура"/>
          <p:cNvSpPr/>
          <p:nvPr/>
        </p:nvSpPr>
        <p:spPr>
          <a:xfrm>
            <a:off x="3151126" y="4698746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3" name="Фигура"/>
          <p:cNvSpPr/>
          <p:nvPr/>
        </p:nvSpPr>
        <p:spPr>
          <a:xfrm>
            <a:off x="2829445" y="5273675"/>
            <a:ext cx="71440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200"/>
                </a:moveTo>
                <a:lnTo>
                  <a:pt x="16200" y="16200"/>
                </a:lnTo>
                <a:lnTo>
                  <a:pt x="16200" y="0"/>
                </a:lnTo>
                <a:lnTo>
                  <a:pt x="5400" y="0"/>
                </a:lnTo>
                <a:lnTo>
                  <a:pt x="5400" y="16200"/>
                </a:lnTo>
                <a:lnTo>
                  <a:pt x="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4" name="Фигура"/>
          <p:cNvSpPr/>
          <p:nvPr/>
        </p:nvSpPr>
        <p:spPr>
          <a:xfrm>
            <a:off x="1244210" y="5699918"/>
            <a:ext cx="71440" cy="431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5" name="Фигура"/>
          <p:cNvSpPr/>
          <p:nvPr/>
        </p:nvSpPr>
        <p:spPr>
          <a:xfrm>
            <a:off x="2310345" y="5273675"/>
            <a:ext cx="71440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6" name="Фигура"/>
          <p:cNvSpPr/>
          <p:nvPr/>
        </p:nvSpPr>
        <p:spPr>
          <a:xfrm>
            <a:off x="1822983" y="5273675"/>
            <a:ext cx="71438" cy="431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7" name="Фигура"/>
          <p:cNvSpPr/>
          <p:nvPr/>
        </p:nvSpPr>
        <p:spPr>
          <a:xfrm>
            <a:off x="3353593" y="4698746"/>
            <a:ext cx="71439" cy="431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8" name="Фигура"/>
          <p:cNvSpPr/>
          <p:nvPr/>
        </p:nvSpPr>
        <p:spPr>
          <a:xfrm>
            <a:off x="3671093" y="4408487"/>
            <a:ext cx="71439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69" name="Краткая электронная запись"/>
          <p:cNvSpPr txBox="1"/>
          <p:nvPr/>
        </p:nvSpPr>
        <p:spPr>
          <a:xfrm>
            <a:off x="2469109" y="6242138"/>
            <a:ext cx="334059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>
            <a:lvl1pPr algn="ctr">
              <a:defRPr b="1"/>
            </a:lvl1pPr>
          </a:lstStyle>
          <a:p>
            <a:r>
              <a:t>Краткая электронная запись</a:t>
            </a:r>
          </a:p>
        </p:txBody>
      </p:sp>
      <p:sp>
        <p:nvSpPr>
          <p:cNvPr id="70" name="1s2"/>
          <p:cNvSpPr txBox="1"/>
          <p:nvPr/>
        </p:nvSpPr>
        <p:spPr>
          <a:xfrm>
            <a:off x="275673" y="5556250"/>
            <a:ext cx="556181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2400" b="1"/>
            </a:pPr>
            <a:r>
              <a:t>1s</a:t>
            </a:r>
            <a:r>
              <a:rPr baseline="30000"/>
              <a:t>2</a:t>
            </a:r>
          </a:p>
        </p:txBody>
      </p:sp>
      <p:sp>
        <p:nvSpPr>
          <p:cNvPr id="71" name="2s2"/>
          <p:cNvSpPr txBox="1"/>
          <p:nvPr/>
        </p:nvSpPr>
        <p:spPr>
          <a:xfrm>
            <a:off x="825390" y="5163090"/>
            <a:ext cx="640865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2400" b="1"/>
            </a:pPr>
            <a:r>
              <a:t> 2s</a:t>
            </a:r>
            <a:r>
              <a:rPr baseline="30000"/>
              <a:t>2</a:t>
            </a:r>
          </a:p>
        </p:txBody>
      </p:sp>
      <p:sp>
        <p:nvSpPr>
          <p:cNvPr id="72" name="2p6"/>
          <p:cNvSpPr txBox="1"/>
          <p:nvPr/>
        </p:nvSpPr>
        <p:spPr>
          <a:xfrm>
            <a:off x="1921268" y="4693984"/>
            <a:ext cx="849595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spAutoFit/>
          </a:bodyPr>
          <a:lstStyle/>
          <a:p>
            <a:pPr algn="ctr">
              <a:defRPr sz="2400" b="1"/>
            </a:pPr>
            <a:r>
              <a:t>2p</a:t>
            </a:r>
            <a:r>
              <a:rPr baseline="30000"/>
              <a:t>6</a:t>
            </a:r>
          </a:p>
        </p:txBody>
      </p:sp>
      <p:sp>
        <p:nvSpPr>
          <p:cNvPr id="73" name="3s2"/>
          <p:cNvSpPr txBox="1"/>
          <p:nvPr/>
        </p:nvSpPr>
        <p:spPr>
          <a:xfrm>
            <a:off x="3005619" y="4127754"/>
            <a:ext cx="556181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2400" b="1"/>
            </a:pPr>
            <a:r>
              <a:t>3s</a:t>
            </a:r>
            <a:r>
              <a:rPr baseline="30000"/>
              <a:t>2</a:t>
            </a:r>
          </a:p>
        </p:txBody>
      </p:sp>
      <p:sp>
        <p:nvSpPr>
          <p:cNvPr id="74" name="3p6"/>
          <p:cNvSpPr txBox="1"/>
          <p:nvPr/>
        </p:nvSpPr>
        <p:spPr>
          <a:xfrm>
            <a:off x="4014906" y="3839476"/>
            <a:ext cx="57285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2400" b="1"/>
            </a:pPr>
            <a:r>
              <a:t>3p</a:t>
            </a:r>
            <a:r>
              <a:rPr baseline="30000"/>
              <a:t>6</a:t>
            </a:r>
          </a:p>
        </p:txBody>
      </p:sp>
      <p:grpSp>
        <p:nvGrpSpPr>
          <p:cNvPr id="77" name="Группа"/>
          <p:cNvGrpSpPr/>
          <p:nvPr/>
        </p:nvGrpSpPr>
        <p:grpSpPr>
          <a:xfrm>
            <a:off x="6011862" y="2133600"/>
            <a:ext cx="2879726" cy="431800"/>
            <a:chOff x="0" y="0"/>
            <a:chExt cx="2879725" cy="431800"/>
          </a:xfrm>
        </p:grpSpPr>
        <p:sp>
          <p:nvSpPr>
            <p:cNvPr id="75" name="Закругленный прямоугольник"/>
            <p:cNvSpPr/>
            <p:nvPr/>
          </p:nvSpPr>
          <p:spPr>
            <a:xfrm>
              <a:off x="0" y="0"/>
              <a:ext cx="2879725" cy="431800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/>
              </a:pPr>
              <a:endParaRPr/>
            </a:p>
          </p:txBody>
        </p:sp>
        <p:sp>
          <p:nvSpPr>
            <p:cNvPr id="76" name="Порядок заполнения"/>
            <p:cNvSpPr txBox="1"/>
            <p:nvPr/>
          </p:nvSpPr>
          <p:spPr>
            <a:xfrm>
              <a:off x="203381" y="40569"/>
              <a:ext cx="2472963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 algn="ctr">
                <a:defRPr b="1"/>
              </a:lvl1pPr>
            </a:lstStyle>
            <a:p>
              <a:r>
                <a:t>Порядок заполнения</a:t>
              </a:r>
            </a:p>
          </p:txBody>
        </p:sp>
      </p:grpSp>
      <p:sp>
        <p:nvSpPr>
          <p:cNvPr id="78" name="Линия"/>
          <p:cNvSpPr/>
          <p:nvPr/>
        </p:nvSpPr>
        <p:spPr>
          <a:xfrm>
            <a:off x="4333139" y="1885950"/>
            <a:ext cx="115985" cy="146839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13365" y="2230"/>
                  <a:pt x="21600" y="6355"/>
                  <a:pt x="21600" y="10819"/>
                </a:cubicBezTo>
                <a:cubicBezTo>
                  <a:pt x="21600" y="15256"/>
                  <a:pt x="13465" y="19360"/>
                  <a:pt x="228" y="21600"/>
                </a:cubicBezTo>
              </a:path>
            </a:pathLst>
          </a:custGeom>
          <a:ln w="28575"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79" name="2e"/>
          <p:cNvSpPr txBox="1"/>
          <p:nvPr/>
        </p:nvSpPr>
        <p:spPr>
          <a:xfrm>
            <a:off x="4232473" y="3424325"/>
            <a:ext cx="485550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>
            <a:lvl1pPr algn="ctr">
              <a:defRPr b="1"/>
            </a:lvl1pPr>
          </a:lstStyle>
          <a:p>
            <a:r>
              <a:t>2e</a:t>
            </a:r>
          </a:p>
        </p:txBody>
      </p:sp>
      <p:sp>
        <p:nvSpPr>
          <p:cNvPr id="80" name="3d6"/>
          <p:cNvSpPr txBox="1"/>
          <p:nvPr/>
        </p:nvSpPr>
        <p:spPr>
          <a:xfrm>
            <a:off x="6105695" y="3632200"/>
            <a:ext cx="572850" cy="4370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 anchor="ctr">
            <a:spAutoFit/>
          </a:bodyPr>
          <a:lstStyle/>
          <a:p>
            <a:pPr algn="ctr">
              <a:defRPr sz="2400" b="1"/>
            </a:pPr>
            <a:r>
              <a:t>3d</a:t>
            </a:r>
            <a:r>
              <a:rPr baseline="30000"/>
              <a:t>6</a:t>
            </a:r>
          </a:p>
        </p:txBody>
      </p:sp>
      <p:sp>
        <p:nvSpPr>
          <p:cNvPr id="81" name="Фигура"/>
          <p:cNvSpPr/>
          <p:nvPr/>
        </p:nvSpPr>
        <p:spPr>
          <a:xfrm>
            <a:off x="5106987" y="4207382"/>
            <a:ext cx="71439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2" name="Прямоугольник"/>
          <p:cNvSpPr/>
          <p:nvPr/>
        </p:nvSpPr>
        <p:spPr>
          <a:xfrm>
            <a:off x="7489353" y="3769879"/>
            <a:ext cx="469008" cy="576264"/>
          </a:xfrm>
          <a:prstGeom prst="rect">
            <a:avLst/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3" name="4s2"/>
          <p:cNvSpPr txBox="1"/>
          <p:nvPr/>
        </p:nvSpPr>
        <p:spPr>
          <a:xfrm>
            <a:off x="7445766" y="3210465"/>
            <a:ext cx="556182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ctr">
              <a:defRPr sz="2400" b="1"/>
            </a:pPr>
            <a:r>
              <a:t>4s</a:t>
            </a:r>
            <a:r>
              <a:rPr baseline="30000"/>
              <a:t>2</a:t>
            </a:r>
          </a:p>
        </p:txBody>
      </p:sp>
      <p:sp>
        <p:nvSpPr>
          <p:cNvPr id="84" name="Фигура"/>
          <p:cNvSpPr/>
          <p:nvPr/>
        </p:nvSpPr>
        <p:spPr>
          <a:xfrm rot="10800000" flipH="1">
            <a:off x="3873508" y="4408487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5" name="Фигура"/>
          <p:cNvSpPr/>
          <p:nvPr/>
        </p:nvSpPr>
        <p:spPr>
          <a:xfrm>
            <a:off x="4103687" y="4408487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6" name="Фигура"/>
          <p:cNvSpPr/>
          <p:nvPr/>
        </p:nvSpPr>
        <p:spPr>
          <a:xfrm rot="10800000" flipH="1">
            <a:off x="4336776" y="4408487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7" name="Фигура"/>
          <p:cNvSpPr/>
          <p:nvPr/>
        </p:nvSpPr>
        <p:spPr>
          <a:xfrm>
            <a:off x="4562473" y="4408487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8" name="Фигура"/>
          <p:cNvSpPr/>
          <p:nvPr/>
        </p:nvSpPr>
        <p:spPr>
          <a:xfrm rot="10800000" flipH="1">
            <a:off x="4788169" y="4408487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9" name="Фигура"/>
          <p:cNvSpPr/>
          <p:nvPr/>
        </p:nvSpPr>
        <p:spPr>
          <a:xfrm>
            <a:off x="5558740" y="4207382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0" name="Фигура"/>
          <p:cNvSpPr/>
          <p:nvPr/>
        </p:nvSpPr>
        <p:spPr>
          <a:xfrm>
            <a:off x="6000454" y="4207382"/>
            <a:ext cx="71439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1" name="Фигура"/>
          <p:cNvSpPr/>
          <p:nvPr/>
        </p:nvSpPr>
        <p:spPr>
          <a:xfrm>
            <a:off x="6485948" y="4207382"/>
            <a:ext cx="71439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2" name="Фигура"/>
          <p:cNvSpPr/>
          <p:nvPr/>
        </p:nvSpPr>
        <p:spPr>
          <a:xfrm>
            <a:off x="6917234" y="4207382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3" name="Фигура"/>
          <p:cNvSpPr/>
          <p:nvPr/>
        </p:nvSpPr>
        <p:spPr>
          <a:xfrm rot="10800000" flipH="1">
            <a:off x="5332864" y="4207382"/>
            <a:ext cx="71438" cy="430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4" name="Фигура"/>
          <p:cNvSpPr/>
          <p:nvPr/>
        </p:nvSpPr>
        <p:spPr>
          <a:xfrm>
            <a:off x="7591622" y="3844238"/>
            <a:ext cx="71439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5" name="Фигура"/>
          <p:cNvSpPr/>
          <p:nvPr/>
        </p:nvSpPr>
        <p:spPr>
          <a:xfrm rot="10800000" flipH="1">
            <a:off x="7818512" y="3844238"/>
            <a:ext cx="71438" cy="4302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400"/>
                </a:moveTo>
                <a:lnTo>
                  <a:pt x="5400" y="5400"/>
                </a:lnTo>
                <a:lnTo>
                  <a:pt x="5400" y="21600"/>
                </a:lnTo>
                <a:lnTo>
                  <a:pt x="16200" y="21600"/>
                </a:lnTo>
                <a:lnTo>
                  <a:pt x="16200" y="5400"/>
                </a:lnTo>
                <a:lnTo>
                  <a:pt x="21600" y="5400"/>
                </a:lnTo>
                <a:lnTo>
                  <a:pt x="10800" y="0"/>
                </a:lnTo>
                <a:close/>
              </a:path>
            </a:pathLst>
          </a:custGeom>
          <a:solidFill>
            <a:srgbClr val="000000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3" presetClass="entr" presetSubtype="16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3" presetClass="entr" presetSubtype="16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3" presetClass="entr" presetSubtype="16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3" presetClass="entr" presetSubtype="16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1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1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22" presetClass="entr" presetSubtype="4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ntr" presetSubtype="1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4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2" presetClass="entr" presetSubtype="4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000"/>
                            </p:stCondLst>
                            <p:childTnLst>
                              <p:par>
                                <p:cTn id="94" presetID="22" presetClass="entr" presetSubtype="4" fill="hold" grpId="2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2" presetClass="entr" presetSubtype="1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22" presetClass="entr" presetSubtype="1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3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1" fill="hold" grpId="2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7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0"/>
                            </p:stCondLst>
                            <p:childTnLst>
                              <p:par>
                                <p:cTn id="110" presetID="22" presetClass="entr" presetSubtype="4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1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500"/>
                            </p:stCondLst>
                            <p:childTnLst>
                              <p:par>
                                <p:cTn id="114" presetID="22" presetClass="entr" presetSubtype="1" fill="hold" grpId="2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5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18" presetID="22" presetClass="entr" presetSubtype="4" fill="hold" grpId="2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9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500"/>
                            </p:stCondLst>
                            <p:childTnLst>
                              <p:par>
                                <p:cTn id="122" presetID="22" presetClass="entr" presetSubtype="4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3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7000"/>
                            </p:stCondLst>
                            <p:childTnLst>
                              <p:par>
                                <p:cTn id="126" presetID="22" presetClass="entr" presetSubtype="4" fill="hold" grpId="2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7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7500"/>
                            </p:stCondLst>
                            <p:childTnLst>
                              <p:par>
                                <p:cTn id="130" presetID="22" presetClass="entr" presetSubtype="1" fill="hold" grpId="3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1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8000"/>
                            </p:stCondLst>
                            <p:childTnLst>
                              <p:par>
                                <p:cTn id="134" presetID="22" presetClass="entr" presetSubtype="1" fill="hold" grpId="3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5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500"/>
                            </p:stCondLst>
                            <p:childTnLst>
                              <p:par>
                                <p:cTn id="138" presetID="22" presetClass="entr" presetSubtype="1" fill="hold" grpId="3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9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9000"/>
                            </p:stCondLst>
                            <p:childTnLst>
                              <p:par>
                                <p:cTn id="142" presetID="22" presetClass="entr" presetSubtype="4" fill="hold" grpId="3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3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9500"/>
                            </p:stCondLst>
                            <p:childTnLst>
                              <p:par>
                                <p:cTn id="146" presetID="22" presetClass="entr" presetSubtype="4" fill="hold" grpId="3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7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0" presetID="22" presetClass="entr" presetSubtype="4" fill="hold" grpId="3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1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54" presetID="22" presetClass="entr" presetSubtype="4" fill="hold" grpId="3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5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8" presetID="22" presetClass="entr" presetSubtype="4" fill="hold" grpId="3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9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2" presetID="22" presetClass="entr" presetSubtype="1" fill="hold" grpId="3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3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6" presetID="22" presetClass="entr" presetSubtype="4" fill="hold" grpId="3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7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8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70" presetID="22" presetClass="entr" presetSubtype="1" fill="hold" grpId="4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1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33624 0.052128" pathEditMode="relative">
                                      <p:cBhvr>
                                        <p:cTn id="175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22879 0.070756" pathEditMode="relative">
                                      <p:cBhvr>
                                        <p:cTn id="17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51859 0.103791" pathEditMode="relative">
                                      <p:cBhvr>
                                        <p:cTn id="1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99948 0.138894" pathEditMode="relative">
                                      <p:cBhvr>
                                        <p:cTn id="1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30091 0.129928" pathEditMode="relative">
                                      <p:cBhvr>
                                        <p:cTn id="18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138170 0.116343" pathEditMode="relative">
                                      <p:cBhvr>
                                        <p:cTn id="19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-1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72141 0.139981" pathEditMode="relative">
                                      <p:cBhvr>
                                        <p:cTn id="193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1" presetClass="entr" presetSubtype="0" fill="hold" grpId="4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7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4" animBg="1" advAuto="0"/>
      <p:bldP spid="28" grpId="1" animBg="1" advAuto="0"/>
      <p:bldP spid="29" grpId="3" animBg="1" advAuto="0"/>
      <p:bldP spid="30" grpId="2" animBg="1" advAuto="0"/>
      <p:bldP spid="31" grpId="9" animBg="1" advAuto="0"/>
      <p:bldP spid="32" grpId="5" animBg="1" advAuto="0"/>
      <p:bldP spid="33" grpId="6" animBg="1" advAuto="0"/>
      <p:bldP spid="34" grpId="7" animBg="1" advAuto="0"/>
      <p:bldP spid="35" grpId="10" animBg="1" advAuto="0"/>
      <p:bldP spid="36" grpId="11" animBg="1" advAuto="0"/>
      <p:bldP spid="40" grpId="13" animBg="1" advAuto="0"/>
      <p:bldP spid="55" grpId="14" animBg="1" advAuto="0"/>
      <p:bldP spid="56" grpId="15" animBg="1" advAuto="0"/>
      <p:bldP spid="57" grpId="16" animBg="1" advAuto="0"/>
      <p:bldP spid="58" grpId="17" animBg="1" advAuto="0"/>
      <p:bldP spid="59" grpId="21" animBg="1" advAuto="0"/>
      <p:bldP spid="60" grpId="20" animBg="1" advAuto="0"/>
      <p:bldP spid="61" grpId="19" animBg="1" advAuto="0"/>
      <p:bldP spid="62" grpId="25" animBg="1" advAuto="0"/>
      <p:bldP spid="63" grpId="24" animBg="1" advAuto="0"/>
      <p:bldP spid="64" grpId="18" animBg="1" advAuto="0"/>
      <p:bldP spid="65" grpId="23" animBg="1" advAuto="0"/>
      <p:bldP spid="66" grpId="22" animBg="1" advAuto="0"/>
      <p:bldP spid="67" grpId="26" animBg="1" advAuto="0"/>
      <p:bldP spid="68" grpId="27" animBg="1" advAuto="0"/>
      <p:bldP spid="77" grpId="48" animBg="1" advAuto="0"/>
      <p:bldP spid="78" grpId="8" animBg="1" advAuto="0"/>
      <p:bldP spid="79" grpId="12" animBg="1" advAuto="0"/>
      <p:bldP spid="81" grpId="33" animBg="1" advAuto="0"/>
      <p:bldP spid="84" grpId="30" animBg="1" advAuto="0"/>
      <p:bldP spid="85" grpId="28" animBg="1" advAuto="0"/>
      <p:bldP spid="86" grpId="31" animBg="1" advAuto="0"/>
      <p:bldP spid="87" grpId="29" animBg="1" advAuto="0"/>
      <p:bldP spid="88" grpId="32" animBg="1" advAuto="0"/>
      <p:bldP spid="89" grpId="34" animBg="1" advAuto="0"/>
      <p:bldP spid="90" grpId="35" animBg="1" advAuto="0"/>
      <p:bldP spid="91" grpId="36" animBg="1" advAuto="0"/>
      <p:bldP spid="92" grpId="37" animBg="1" advAuto="0"/>
      <p:bldP spid="93" grpId="38" animBg="1" advAuto="0"/>
      <p:bldP spid="94" grpId="39" animBg="1" advAuto="0"/>
      <p:bldP spid="95" grpId="40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8" name="Строение простого вещества"/>
          <p:cNvSpPr txBox="1"/>
          <p:nvPr/>
        </p:nvSpPr>
        <p:spPr>
          <a:xfrm>
            <a:off x="1258887" y="260350"/>
            <a:ext cx="6697663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Строение простого вещества</a:t>
            </a:r>
          </a:p>
        </p:txBody>
      </p:sp>
      <p:grpSp>
        <p:nvGrpSpPr>
          <p:cNvPr id="101" name="Группа"/>
          <p:cNvGrpSpPr/>
          <p:nvPr/>
        </p:nvGrpSpPr>
        <p:grpSpPr>
          <a:xfrm>
            <a:off x="4572000" y="2276475"/>
            <a:ext cx="4319588" cy="576263"/>
            <a:chOff x="0" y="0"/>
            <a:chExt cx="4319587" cy="576262"/>
          </a:xfrm>
        </p:grpSpPr>
        <p:sp>
          <p:nvSpPr>
            <p:cNvPr id="99" name="Закругленный прямоугольник"/>
            <p:cNvSpPr/>
            <p:nvPr/>
          </p:nvSpPr>
          <p:spPr>
            <a:xfrm>
              <a:off x="0" y="0"/>
              <a:ext cx="4319588" cy="5762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85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 b="1">
                  <a:solidFill>
                    <a:srgbClr val="009999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00" name="Металл"/>
            <p:cNvSpPr txBox="1"/>
            <p:nvPr/>
          </p:nvSpPr>
          <p:spPr>
            <a:xfrm>
              <a:off x="28119" y="58261"/>
              <a:ext cx="1520241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r>
                <a:t>   </a:t>
              </a:r>
              <a:r>
                <a:rPr sz="2400">
                  <a:solidFill>
                    <a:srgbClr val="009999"/>
                  </a:solidFill>
                </a:rPr>
                <a:t>Металл</a:t>
              </a:r>
            </a:p>
          </p:txBody>
        </p:sp>
      </p:grpSp>
      <p:grpSp>
        <p:nvGrpSpPr>
          <p:cNvPr id="104" name="Группа"/>
          <p:cNvGrpSpPr/>
          <p:nvPr/>
        </p:nvGrpSpPr>
        <p:grpSpPr>
          <a:xfrm>
            <a:off x="4572000" y="3284537"/>
            <a:ext cx="4319588" cy="576263"/>
            <a:chOff x="0" y="0"/>
            <a:chExt cx="4319587" cy="576262"/>
          </a:xfrm>
        </p:grpSpPr>
        <p:sp>
          <p:nvSpPr>
            <p:cNvPr id="102" name="Закругленный прямоугольник"/>
            <p:cNvSpPr/>
            <p:nvPr/>
          </p:nvSpPr>
          <p:spPr>
            <a:xfrm>
              <a:off x="0" y="0"/>
              <a:ext cx="4319588" cy="5762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 b="1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03" name="Связь - металлическая"/>
            <p:cNvSpPr txBox="1"/>
            <p:nvPr/>
          </p:nvSpPr>
          <p:spPr>
            <a:xfrm>
              <a:off x="28119" y="56772"/>
              <a:ext cx="3983644" cy="4627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2400" b="1">
                  <a:solidFill>
                    <a:srgbClr val="80808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   </a:t>
              </a:r>
              <a:r>
                <a:rPr>
                  <a:solidFill>
                    <a:srgbClr val="009999"/>
                  </a:solidFill>
                  <a:latin typeface="Tahoma"/>
                  <a:ea typeface="Tahoma"/>
                  <a:cs typeface="Tahoma"/>
                  <a:sym typeface="Tahoma"/>
                </a:rPr>
                <a:t>Связь</a:t>
              </a:r>
              <a:r>
                <a:rPr>
                  <a:solidFill>
                    <a:srgbClr val="000000"/>
                  </a:solidFill>
                  <a:latin typeface="Tahoma"/>
                  <a:ea typeface="Tahoma"/>
                  <a:cs typeface="Tahoma"/>
                  <a:sym typeface="Tahoma"/>
                </a:rPr>
                <a:t> - металлическая</a:t>
              </a:r>
            </a:p>
          </p:txBody>
        </p:sp>
      </p:grpSp>
      <p:grpSp>
        <p:nvGrpSpPr>
          <p:cNvPr id="107" name="Группа"/>
          <p:cNvGrpSpPr/>
          <p:nvPr/>
        </p:nvGrpSpPr>
        <p:grpSpPr>
          <a:xfrm>
            <a:off x="4572000" y="4221162"/>
            <a:ext cx="4319588" cy="1871663"/>
            <a:chOff x="0" y="0"/>
            <a:chExt cx="4319587" cy="1871662"/>
          </a:xfrm>
        </p:grpSpPr>
        <p:sp>
          <p:nvSpPr>
            <p:cNvPr id="105" name="Закругленный прямоугольник"/>
            <p:cNvSpPr/>
            <p:nvPr/>
          </p:nvSpPr>
          <p:spPr>
            <a:xfrm>
              <a:off x="0" y="0"/>
              <a:ext cx="4319588" cy="18716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106" name="Кристаллическая решетка -…"/>
            <p:cNvSpPr txBox="1"/>
            <p:nvPr/>
          </p:nvSpPr>
          <p:spPr>
            <a:xfrm>
              <a:off x="91330" y="401161"/>
              <a:ext cx="4054412" cy="1069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2400" b="1">
                  <a:solidFill>
                    <a:srgbClr val="808080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r>
                <a:t> </a:t>
              </a:r>
              <a:r>
                <a:rPr sz="2000">
                  <a:solidFill>
                    <a:srgbClr val="009999"/>
                  </a:solidFill>
                </a:rPr>
                <a:t>Кристаллическая решетка</a:t>
              </a:r>
              <a:r>
                <a:rPr sz="2000">
                  <a:solidFill>
                    <a:srgbClr val="000000"/>
                  </a:solidFill>
                </a:rPr>
                <a:t> - </a:t>
              </a:r>
              <a:endParaRPr sz="2000"/>
            </a:p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r>
                <a:t> кубическая, </a:t>
              </a:r>
            </a:p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r>
                <a:t> объемоцентрированная</a:t>
              </a:r>
            </a:p>
          </p:txBody>
        </p:sp>
      </p:grpSp>
      <p:pic>
        <p:nvPicPr>
          <p:cNvPr id="108" name="iron_struc.jpg" descr="iron_stru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8607" y="2838355"/>
            <a:ext cx="4070277" cy="2263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1" animBg="1" advAuto="0"/>
      <p:bldP spid="104" grpId="2" animBg="1" advAuto="0"/>
      <p:bldP spid="107" grpId="3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1" name="Физические свойства Fe"/>
          <p:cNvSpPr txBox="1"/>
          <p:nvPr/>
        </p:nvSpPr>
        <p:spPr>
          <a:xfrm>
            <a:off x="1042987" y="333375"/>
            <a:ext cx="6842126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Физические свойства Fe</a:t>
            </a:r>
          </a:p>
        </p:txBody>
      </p:sp>
      <p:grpSp>
        <p:nvGrpSpPr>
          <p:cNvPr id="130" name="Группа"/>
          <p:cNvGrpSpPr/>
          <p:nvPr/>
        </p:nvGrpSpPr>
        <p:grpSpPr>
          <a:xfrm>
            <a:off x="971550" y="1989137"/>
            <a:ext cx="6480175" cy="4032251"/>
            <a:chOff x="0" y="0"/>
            <a:chExt cx="6480175" cy="4032250"/>
          </a:xfrm>
        </p:grpSpPr>
        <p:grpSp>
          <p:nvGrpSpPr>
            <p:cNvPr id="114" name="Группа"/>
            <p:cNvGrpSpPr/>
            <p:nvPr/>
          </p:nvGrpSpPr>
          <p:grpSpPr>
            <a:xfrm>
              <a:off x="0" y="0"/>
              <a:ext cx="6480175" cy="503238"/>
              <a:chOff x="0" y="0"/>
              <a:chExt cx="6480175" cy="503237"/>
            </a:xfrm>
          </p:grpSpPr>
          <p:sp>
            <p:nvSpPr>
              <p:cNvPr id="112" name="Закругленный прямоугольник"/>
              <p:cNvSpPr/>
              <p:nvPr/>
            </p:nvSpPr>
            <p:spPr>
              <a:xfrm>
                <a:off x="0" y="0"/>
                <a:ext cx="6480175" cy="503238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13" name="Цвет – серебристо-белый"/>
              <p:cNvSpPr txBox="1"/>
              <p:nvPr/>
            </p:nvSpPr>
            <p:spPr>
              <a:xfrm>
                <a:off x="24556" y="53498"/>
                <a:ext cx="3518754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r>
                  <a:t>Цвет – серебристо-белый</a:t>
                </a:r>
              </a:p>
            </p:txBody>
          </p:sp>
        </p:grpSp>
        <p:grpSp>
          <p:nvGrpSpPr>
            <p:cNvPr id="117" name="Группа"/>
            <p:cNvGrpSpPr/>
            <p:nvPr/>
          </p:nvGrpSpPr>
          <p:grpSpPr>
            <a:xfrm>
              <a:off x="0" y="647700"/>
              <a:ext cx="6480175" cy="504825"/>
              <a:chOff x="0" y="0"/>
              <a:chExt cx="6480175" cy="504825"/>
            </a:xfrm>
          </p:grpSpPr>
          <p:sp>
            <p:nvSpPr>
              <p:cNvPr id="115" name="Закругленный прямоугольник"/>
              <p:cNvSpPr/>
              <p:nvPr/>
            </p:nvSpPr>
            <p:spPr>
              <a:xfrm>
                <a:off x="0" y="0"/>
                <a:ext cx="6480175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000" b="1" baseline="-250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16" name="t пл.  =  1539°C."/>
              <p:cNvSpPr txBox="1"/>
              <p:nvPr/>
            </p:nvSpPr>
            <p:spPr>
              <a:xfrm>
                <a:off x="24633" y="30162"/>
                <a:ext cx="2014433" cy="444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/>
              <a:p>
                <a: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t </a:t>
                </a:r>
                <a:r>
                  <a:rPr baseline="-25000"/>
                  <a:t>пл.  </a:t>
                </a:r>
                <a:r>
                  <a:t>=  1539°C</a:t>
                </a:r>
                <a:r>
                  <a:rPr baseline="-25000"/>
                  <a:t>.</a:t>
                </a:r>
              </a:p>
            </p:txBody>
          </p:sp>
        </p:grpSp>
        <p:grpSp>
          <p:nvGrpSpPr>
            <p:cNvPr id="120" name="Группа"/>
            <p:cNvGrpSpPr/>
            <p:nvPr/>
          </p:nvGrpSpPr>
          <p:grpSpPr>
            <a:xfrm>
              <a:off x="0" y="1368425"/>
              <a:ext cx="6480175" cy="504825"/>
              <a:chOff x="0" y="0"/>
              <a:chExt cx="6480175" cy="504825"/>
            </a:xfrm>
          </p:grpSpPr>
          <p:sp>
            <p:nvSpPr>
              <p:cNvPr id="118" name="Закругленный прямоугольник"/>
              <p:cNvSpPr/>
              <p:nvPr/>
            </p:nvSpPr>
            <p:spPr>
              <a:xfrm>
                <a:off x="0" y="0"/>
                <a:ext cx="6480175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000" b="1" baseline="-250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19" name="t кип. ≈  2862°C."/>
              <p:cNvSpPr txBox="1"/>
              <p:nvPr/>
            </p:nvSpPr>
            <p:spPr>
              <a:xfrm>
                <a:off x="24633" y="30162"/>
                <a:ext cx="2066605" cy="4445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/>
              <a:p>
                <a: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t </a:t>
                </a:r>
                <a:r>
                  <a:rPr baseline="-25000"/>
                  <a:t>кип. </a:t>
                </a:r>
                <a:r>
                  <a:t>≈  2862°C</a:t>
                </a:r>
                <a:r>
                  <a:rPr baseline="-25000"/>
                  <a:t>.</a:t>
                </a:r>
              </a:p>
            </p:txBody>
          </p:sp>
        </p:grpSp>
        <p:grpSp>
          <p:nvGrpSpPr>
            <p:cNvPr id="123" name="Группа"/>
            <p:cNvGrpSpPr/>
            <p:nvPr/>
          </p:nvGrpSpPr>
          <p:grpSpPr>
            <a:xfrm>
              <a:off x="0" y="2087562"/>
              <a:ext cx="6480175" cy="504826"/>
              <a:chOff x="0" y="0"/>
              <a:chExt cx="6480175" cy="504825"/>
            </a:xfrm>
          </p:grpSpPr>
          <p:sp>
            <p:nvSpPr>
              <p:cNvPr id="121" name="Закругленный прямоугольник"/>
              <p:cNvSpPr/>
              <p:nvPr/>
            </p:nvSpPr>
            <p:spPr>
              <a:xfrm>
                <a:off x="0" y="0"/>
                <a:ext cx="6480175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000" b="1" baseline="-250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22" name="Электропроводное, теплопроводное"/>
              <p:cNvSpPr txBox="1"/>
              <p:nvPr/>
            </p:nvSpPr>
            <p:spPr>
              <a:xfrm>
                <a:off x="24633" y="54292"/>
                <a:ext cx="4974170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r>
                  <a:t>Электропроводное, теплопроводное</a:t>
                </a:r>
              </a:p>
            </p:txBody>
          </p:sp>
        </p:grpSp>
        <p:grpSp>
          <p:nvGrpSpPr>
            <p:cNvPr id="126" name="Группа"/>
            <p:cNvGrpSpPr/>
            <p:nvPr/>
          </p:nvGrpSpPr>
          <p:grpSpPr>
            <a:xfrm>
              <a:off x="0" y="2808287"/>
              <a:ext cx="6480175" cy="504826"/>
              <a:chOff x="0" y="0"/>
              <a:chExt cx="6480175" cy="504825"/>
            </a:xfrm>
          </p:grpSpPr>
          <p:sp>
            <p:nvSpPr>
              <p:cNvPr id="124" name="Закругленный прямоугольник"/>
              <p:cNvSpPr/>
              <p:nvPr/>
            </p:nvSpPr>
            <p:spPr>
              <a:xfrm>
                <a:off x="0" y="0"/>
                <a:ext cx="6480175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000" b="1" baseline="30000">
                    <a:latin typeface="Tahoma"/>
                    <a:ea typeface="Tahoma"/>
                    <a:cs typeface="Tahoma"/>
                    <a:sym typeface="Tahoma"/>
                  </a:defRPr>
                </a:pPr>
                <a:endParaRPr/>
              </a:p>
            </p:txBody>
          </p:sp>
          <p:sp>
            <p:nvSpPr>
              <p:cNvPr id="125" name="Тяжелое, плотность ρ = 7,874 г/см3"/>
              <p:cNvSpPr txBox="1"/>
              <p:nvPr/>
            </p:nvSpPr>
            <p:spPr>
              <a:xfrm>
                <a:off x="24633" y="54292"/>
                <a:ext cx="4869659" cy="3962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/>
              <a:p>
                <a: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Тяжелое, плотность ρ = 7,874 г/см</a:t>
                </a:r>
                <a:r>
                  <a:rPr baseline="30000"/>
                  <a:t>3</a:t>
                </a:r>
              </a:p>
            </p:txBody>
          </p:sp>
        </p:grpSp>
        <p:grpSp>
          <p:nvGrpSpPr>
            <p:cNvPr id="129" name="Группа"/>
            <p:cNvGrpSpPr/>
            <p:nvPr/>
          </p:nvGrpSpPr>
          <p:grpSpPr>
            <a:xfrm>
              <a:off x="0" y="3527425"/>
              <a:ext cx="6480175" cy="504825"/>
              <a:chOff x="0" y="0"/>
              <a:chExt cx="6480175" cy="504825"/>
            </a:xfrm>
          </p:grpSpPr>
          <p:sp>
            <p:nvSpPr>
              <p:cNvPr id="127" name="Закругленный прямоугольник"/>
              <p:cNvSpPr/>
              <p:nvPr/>
            </p:nvSpPr>
            <p:spPr>
              <a:xfrm>
                <a:off x="0" y="0"/>
                <a:ext cx="6480175" cy="504825"/>
              </a:xfrm>
              <a:prstGeom prst="roundRect">
                <a:avLst>
                  <a:gd name="adj" fmla="val 16667"/>
                </a:avLst>
              </a:prstGeom>
              <a:solidFill>
                <a:schemeClr val="accent1"/>
              </a:solidFill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 b="1" baseline="-25000"/>
                </a:pPr>
                <a:endParaRPr/>
              </a:p>
            </p:txBody>
          </p:sp>
          <p:sp>
            <p:nvSpPr>
              <p:cNvPr id="128" name="Твердое, хрупкое, пластичное."/>
              <p:cNvSpPr txBox="1"/>
              <p:nvPr/>
            </p:nvSpPr>
            <p:spPr>
              <a:xfrm>
                <a:off x="24633" y="4922"/>
                <a:ext cx="4188258" cy="49498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/>
              <a:p>
                <a:pPr>
                  <a:defRPr sz="2000" b="1"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t>Твердое, хрупкое, пластичное</a:t>
                </a:r>
                <a:r>
                  <a:rPr sz="2400" baseline="-25000">
                    <a:latin typeface="Arial"/>
                    <a:ea typeface="Arial"/>
                    <a:cs typeface="Arial"/>
                    <a:sym typeface="Arial"/>
                  </a:rPr>
                  <a:t>.</a:t>
                </a:r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33" name="Свойства атома"/>
          <p:cNvSpPr txBox="1"/>
          <p:nvPr/>
        </p:nvSpPr>
        <p:spPr>
          <a:xfrm>
            <a:off x="827087" y="260350"/>
            <a:ext cx="6913563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Свойства атома</a:t>
            </a:r>
          </a:p>
        </p:txBody>
      </p:sp>
      <p:grpSp>
        <p:nvGrpSpPr>
          <p:cNvPr id="136" name="Группа"/>
          <p:cNvGrpSpPr/>
          <p:nvPr/>
        </p:nvGrpSpPr>
        <p:grpSpPr>
          <a:xfrm>
            <a:off x="5153025" y="988827"/>
            <a:ext cx="3671888" cy="503239"/>
            <a:chOff x="0" y="0"/>
            <a:chExt cx="3671887" cy="503237"/>
          </a:xfrm>
        </p:grpSpPr>
        <p:sp>
          <p:nvSpPr>
            <p:cNvPr id="134" name="Закругленный прямоугольник"/>
            <p:cNvSpPr/>
            <p:nvPr/>
          </p:nvSpPr>
          <p:spPr>
            <a:xfrm>
              <a:off x="0" y="0"/>
              <a:ext cx="3671888" cy="503238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135" name="Восстановительные"/>
            <p:cNvSpPr txBox="1"/>
            <p:nvPr/>
          </p:nvSpPr>
          <p:spPr>
            <a:xfrm>
              <a:off x="24556" y="40922"/>
              <a:ext cx="2939168" cy="4213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>
              <a:lvl1pPr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t> Восстановительные</a:t>
              </a:r>
            </a:p>
          </p:txBody>
        </p:sp>
      </p:grpSp>
      <p:grpSp>
        <p:nvGrpSpPr>
          <p:cNvPr id="199" name="Группа"/>
          <p:cNvGrpSpPr/>
          <p:nvPr/>
        </p:nvGrpSpPr>
        <p:grpSpPr>
          <a:xfrm>
            <a:off x="145959" y="1493871"/>
            <a:ext cx="8275819" cy="4303645"/>
            <a:chOff x="0" y="0"/>
            <a:chExt cx="8275818" cy="4303643"/>
          </a:xfrm>
        </p:grpSpPr>
        <p:grpSp>
          <p:nvGrpSpPr>
            <p:cNvPr id="139" name="Группа"/>
            <p:cNvGrpSpPr/>
            <p:nvPr/>
          </p:nvGrpSpPr>
          <p:grpSpPr>
            <a:xfrm>
              <a:off x="-1" y="0"/>
              <a:ext cx="795520" cy="738583"/>
              <a:chOff x="0" y="0"/>
              <a:chExt cx="795518" cy="738582"/>
            </a:xfrm>
          </p:grpSpPr>
          <p:sp>
            <p:nvSpPr>
              <p:cNvPr id="137" name="Прямоугольник"/>
              <p:cNvSpPr/>
              <p:nvPr/>
            </p:nvSpPr>
            <p:spPr>
              <a:xfrm>
                <a:off x="76380" y="53905"/>
                <a:ext cx="719139" cy="596542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138" name="Периоды"/>
              <p:cNvSpPr txBox="1"/>
              <p:nvPr/>
            </p:nvSpPr>
            <p:spPr>
              <a:xfrm rot="19104657">
                <a:off x="-4189" y="225747"/>
                <a:ext cx="789210" cy="2870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400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Периоды</a:t>
                </a:r>
              </a:p>
            </p:txBody>
          </p:sp>
        </p:grpSp>
        <p:grpSp>
          <p:nvGrpSpPr>
            <p:cNvPr id="167" name="Группа"/>
            <p:cNvGrpSpPr/>
            <p:nvPr/>
          </p:nvGrpSpPr>
          <p:grpSpPr>
            <a:xfrm>
              <a:off x="785993" y="53906"/>
              <a:ext cx="7489826" cy="622032"/>
              <a:chOff x="0" y="0"/>
              <a:chExt cx="7489825" cy="622031"/>
            </a:xfrm>
          </p:grpSpPr>
          <p:grpSp>
            <p:nvGrpSpPr>
              <p:cNvPr id="142" name="Группа"/>
              <p:cNvGrpSpPr/>
              <p:nvPr/>
            </p:nvGrpSpPr>
            <p:grpSpPr>
              <a:xfrm>
                <a:off x="0" y="-1"/>
                <a:ext cx="7489825" cy="327031"/>
                <a:chOff x="0" y="0"/>
                <a:chExt cx="7489825" cy="327029"/>
              </a:xfrm>
            </p:grpSpPr>
            <p:sp>
              <p:nvSpPr>
                <p:cNvPr id="140" name="Прямоугольник"/>
                <p:cNvSpPr/>
                <p:nvPr/>
              </p:nvSpPr>
              <p:spPr>
                <a:xfrm>
                  <a:off x="0" y="-1"/>
                  <a:ext cx="7489825" cy="327031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342900" indent="-342900" algn="ctr">
                    <a:lnSpc>
                      <a:spcPct val="80000"/>
                    </a:lnSpc>
                    <a:defRPr sz="1600"/>
                  </a:pPr>
                  <a:endParaRPr/>
                </a:p>
              </p:txBody>
            </p:sp>
            <p:sp>
              <p:nvSpPr>
                <p:cNvPr id="141" name="Группы элементов"/>
                <p:cNvSpPr txBox="1"/>
                <p:nvPr/>
              </p:nvSpPr>
              <p:spPr>
                <a:xfrm>
                  <a:off x="0" y="-1"/>
                  <a:ext cx="7489825" cy="31339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5719" tIns="45719" rIns="45719" bIns="45719" numCol="1" anchor="t">
                  <a:spAutoFit/>
                </a:bodyPr>
                <a:lstStyle>
                  <a:lvl1pPr marL="342900" indent="-342900" algn="ctr">
                    <a:lnSpc>
                      <a:spcPct val="80000"/>
                    </a:lnSpc>
                    <a:defRPr sz="1600"/>
                  </a:lvl1pPr>
                </a:lstStyle>
                <a:p>
                  <a:r>
                    <a:t>Группы элементов </a:t>
                  </a:r>
                </a:p>
              </p:txBody>
            </p:sp>
          </p:grpSp>
          <p:grpSp>
            <p:nvGrpSpPr>
              <p:cNvPr id="145" name="Группа"/>
              <p:cNvGrpSpPr/>
              <p:nvPr/>
            </p:nvGrpSpPr>
            <p:grpSpPr>
              <a:xfrm>
                <a:off x="0" y="271958"/>
                <a:ext cx="792163" cy="348430"/>
                <a:chOff x="0" y="0"/>
                <a:chExt cx="792162" cy="348428"/>
              </a:xfrm>
            </p:grpSpPr>
            <p:sp>
              <p:nvSpPr>
                <p:cNvPr id="143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44" name="I"/>
                <p:cNvSpPr txBox="1"/>
                <p:nvPr/>
              </p:nvSpPr>
              <p:spPr>
                <a:xfrm>
                  <a:off x="299530" y="0"/>
                  <a:ext cx="193103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I</a:t>
                  </a:r>
                </a:p>
              </p:txBody>
            </p:sp>
          </p:grpSp>
          <p:grpSp>
            <p:nvGrpSpPr>
              <p:cNvPr id="148" name="Группа"/>
              <p:cNvGrpSpPr/>
              <p:nvPr/>
            </p:nvGrpSpPr>
            <p:grpSpPr>
              <a:xfrm>
                <a:off x="792162" y="273602"/>
                <a:ext cx="792163" cy="348430"/>
                <a:chOff x="0" y="0"/>
                <a:chExt cx="792162" cy="348428"/>
              </a:xfrm>
            </p:grpSpPr>
            <p:sp>
              <p:nvSpPr>
                <p:cNvPr id="146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47" name="II"/>
                <p:cNvSpPr txBox="1"/>
                <p:nvPr/>
              </p:nvSpPr>
              <p:spPr>
                <a:xfrm>
                  <a:off x="255049" y="0"/>
                  <a:ext cx="282065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II</a:t>
                  </a:r>
                </a:p>
              </p:txBody>
            </p:sp>
          </p:grpSp>
          <p:grpSp>
            <p:nvGrpSpPr>
              <p:cNvPr id="151" name="Группа"/>
              <p:cNvGrpSpPr/>
              <p:nvPr/>
            </p:nvGrpSpPr>
            <p:grpSpPr>
              <a:xfrm>
                <a:off x="1584325" y="273602"/>
                <a:ext cx="792163" cy="348430"/>
                <a:chOff x="0" y="0"/>
                <a:chExt cx="792162" cy="348428"/>
              </a:xfrm>
            </p:grpSpPr>
            <p:sp>
              <p:nvSpPr>
                <p:cNvPr id="149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50" name="III"/>
                <p:cNvSpPr txBox="1"/>
                <p:nvPr/>
              </p:nvSpPr>
              <p:spPr>
                <a:xfrm>
                  <a:off x="210568" y="0"/>
                  <a:ext cx="371027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III</a:t>
                  </a:r>
                </a:p>
              </p:txBody>
            </p:sp>
          </p:grpSp>
          <p:grpSp>
            <p:nvGrpSpPr>
              <p:cNvPr id="154" name="Группа"/>
              <p:cNvGrpSpPr/>
              <p:nvPr/>
            </p:nvGrpSpPr>
            <p:grpSpPr>
              <a:xfrm>
                <a:off x="2376487" y="273602"/>
                <a:ext cx="792163" cy="348430"/>
                <a:chOff x="0" y="0"/>
                <a:chExt cx="792162" cy="348428"/>
              </a:xfrm>
            </p:grpSpPr>
            <p:sp>
              <p:nvSpPr>
                <p:cNvPr id="152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53" name="IV"/>
                <p:cNvSpPr txBox="1"/>
                <p:nvPr/>
              </p:nvSpPr>
              <p:spPr>
                <a:xfrm>
                  <a:off x="216986" y="0"/>
                  <a:ext cx="358191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IV</a:t>
                  </a:r>
                </a:p>
              </p:txBody>
            </p:sp>
          </p:grpSp>
          <p:grpSp>
            <p:nvGrpSpPr>
              <p:cNvPr id="157" name="Группа"/>
              <p:cNvGrpSpPr/>
              <p:nvPr/>
            </p:nvGrpSpPr>
            <p:grpSpPr>
              <a:xfrm>
                <a:off x="4752975" y="273602"/>
                <a:ext cx="792163" cy="348430"/>
                <a:chOff x="0" y="0"/>
                <a:chExt cx="792162" cy="348428"/>
              </a:xfrm>
            </p:grpSpPr>
            <p:sp>
              <p:nvSpPr>
                <p:cNvPr id="155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56" name="VII"/>
                <p:cNvSpPr txBox="1"/>
                <p:nvPr/>
              </p:nvSpPr>
              <p:spPr>
                <a:xfrm>
                  <a:off x="172505" y="0"/>
                  <a:ext cx="447153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VII</a:t>
                  </a:r>
                </a:p>
              </p:txBody>
            </p:sp>
          </p:grpSp>
          <p:grpSp>
            <p:nvGrpSpPr>
              <p:cNvPr id="160" name="Группа"/>
              <p:cNvGrpSpPr/>
              <p:nvPr/>
            </p:nvGrpSpPr>
            <p:grpSpPr>
              <a:xfrm>
                <a:off x="3960812" y="273602"/>
                <a:ext cx="792163" cy="348430"/>
                <a:chOff x="0" y="0"/>
                <a:chExt cx="792162" cy="348428"/>
              </a:xfrm>
            </p:grpSpPr>
            <p:sp>
              <p:nvSpPr>
                <p:cNvPr id="158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59" name="VI"/>
                <p:cNvSpPr txBox="1"/>
                <p:nvPr/>
              </p:nvSpPr>
              <p:spPr>
                <a:xfrm>
                  <a:off x="216986" y="0"/>
                  <a:ext cx="358191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VI</a:t>
                  </a:r>
                </a:p>
              </p:txBody>
            </p:sp>
          </p:grpSp>
          <p:grpSp>
            <p:nvGrpSpPr>
              <p:cNvPr id="163" name="Группа"/>
              <p:cNvGrpSpPr/>
              <p:nvPr/>
            </p:nvGrpSpPr>
            <p:grpSpPr>
              <a:xfrm>
                <a:off x="3168650" y="273602"/>
                <a:ext cx="792163" cy="348430"/>
                <a:chOff x="0" y="0"/>
                <a:chExt cx="792162" cy="348428"/>
              </a:xfrm>
            </p:grpSpPr>
            <p:sp>
              <p:nvSpPr>
                <p:cNvPr id="161" name="Прямоугольник"/>
                <p:cNvSpPr/>
                <p:nvPr/>
              </p:nvSpPr>
              <p:spPr>
                <a:xfrm>
                  <a:off x="0" y="25490"/>
                  <a:ext cx="792163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62" name="V"/>
                <p:cNvSpPr txBox="1"/>
                <p:nvPr/>
              </p:nvSpPr>
              <p:spPr>
                <a:xfrm>
                  <a:off x="261467" y="0"/>
                  <a:ext cx="269229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V</a:t>
                  </a:r>
                </a:p>
              </p:txBody>
            </p:sp>
          </p:grpSp>
          <p:grpSp>
            <p:nvGrpSpPr>
              <p:cNvPr id="166" name="Группа"/>
              <p:cNvGrpSpPr/>
              <p:nvPr/>
            </p:nvGrpSpPr>
            <p:grpSpPr>
              <a:xfrm>
                <a:off x="5545137" y="273602"/>
                <a:ext cx="1944688" cy="348430"/>
                <a:chOff x="0" y="0"/>
                <a:chExt cx="1944687" cy="348428"/>
              </a:xfrm>
            </p:grpSpPr>
            <p:sp>
              <p:nvSpPr>
                <p:cNvPr id="164" name="Прямоугольник"/>
                <p:cNvSpPr/>
                <p:nvPr/>
              </p:nvSpPr>
              <p:spPr>
                <a:xfrm>
                  <a:off x="0" y="25490"/>
                  <a:ext cx="1944688" cy="297449"/>
                </a:xfrm>
                <a:prstGeom prst="rect">
                  <a:avLst/>
                </a:prstGeom>
                <a:solidFill>
                  <a:srgbClr val="DDDDDD"/>
                </a:solidFill>
                <a:ln w="28575" cap="flat">
                  <a:solidFill>
                    <a:srgbClr val="808080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pPr>
                  <a:endParaRPr/>
                </a:p>
              </p:txBody>
            </p:sp>
            <p:sp>
              <p:nvSpPr>
                <p:cNvPr id="165" name="VIII"/>
                <p:cNvSpPr txBox="1"/>
                <p:nvPr/>
              </p:nvSpPr>
              <p:spPr>
                <a:xfrm>
                  <a:off x="704286" y="0"/>
                  <a:ext cx="536115" cy="34842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5719" tIns="45719" rIns="45719" bIns="45719" numCol="1" anchor="ctr">
                  <a:spAutoFit/>
                </a:bodyPr>
                <a:lstStyle>
                  <a:lvl1pPr algn="ctr">
                    <a:defRPr b="1">
                      <a:latin typeface="Times New Roman"/>
                      <a:ea typeface="Times New Roman"/>
                      <a:cs typeface="Times New Roman"/>
                      <a:sym typeface="Times New Roman"/>
                    </a:defRPr>
                  </a:lvl1pPr>
                </a:lstStyle>
                <a:p>
                  <a:r>
                    <a:t>VIII</a:t>
                  </a:r>
                </a:p>
              </p:txBody>
            </p:sp>
          </p:grpSp>
        </p:grpSp>
        <p:grpSp>
          <p:nvGrpSpPr>
            <p:cNvPr id="170" name="Группа"/>
            <p:cNvGrpSpPr/>
            <p:nvPr/>
          </p:nvGrpSpPr>
          <p:grpSpPr>
            <a:xfrm>
              <a:off x="65268" y="1693982"/>
              <a:ext cx="719138" cy="522591"/>
              <a:chOff x="0" y="0"/>
              <a:chExt cx="719137" cy="522589"/>
            </a:xfrm>
          </p:grpSpPr>
          <p:sp>
            <p:nvSpPr>
              <p:cNvPr id="168" name="Прямоугольник"/>
              <p:cNvSpPr/>
              <p:nvPr/>
            </p:nvSpPr>
            <p:spPr>
              <a:xfrm>
                <a:off x="0" y="0"/>
                <a:ext cx="719138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69" name="3"/>
              <p:cNvSpPr txBox="1"/>
              <p:nvPr/>
            </p:nvSpPr>
            <p:spPr>
              <a:xfrm>
                <a:off x="250348" y="87080"/>
                <a:ext cx="218441" cy="348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3</a:t>
                </a:r>
              </a:p>
            </p:txBody>
          </p:sp>
        </p:grpSp>
        <p:grpSp>
          <p:nvGrpSpPr>
            <p:cNvPr id="173" name="Группа"/>
            <p:cNvGrpSpPr/>
            <p:nvPr/>
          </p:nvGrpSpPr>
          <p:grpSpPr>
            <a:xfrm>
              <a:off x="65268" y="1173036"/>
              <a:ext cx="719138" cy="522591"/>
              <a:chOff x="0" y="0"/>
              <a:chExt cx="719137" cy="522589"/>
            </a:xfrm>
          </p:grpSpPr>
          <p:sp>
            <p:nvSpPr>
              <p:cNvPr id="171" name="Прямоугольник"/>
              <p:cNvSpPr/>
              <p:nvPr/>
            </p:nvSpPr>
            <p:spPr>
              <a:xfrm>
                <a:off x="0" y="0"/>
                <a:ext cx="719138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72" name="2"/>
              <p:cNvSpPr txBox="1"/>
              <p:nvPr/>
            </p:nvSpPr>
            <p:spPr>
              <a:xfrm>
                <a:off x="250348" y="87080"/>
                <a:ext cx="218441" cy="348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2</a:t>
                </a:r>
              </a:p>
            </p:txBody>
          </p:sp>
        </p:grpSp>
        <p:grpSp>
          <p:nvGrpSpPr>
            <p:cNvPr id="176" name="Группа"/>
            <p:cNvGrpSpPr/>
            <p:nvPr/>
          </p:nvGrpSpPr>
          <p:grpSpPr>
            <a:xfrm>
              <a:off x="65268" y="650446"/>
              <a:ext cx="719138" cy="522591"/>
              <a:chOff x="0" y="0"/>
              <a:chExt cx="719137" cy="522589"/>
            </a:xfrm>
          </p:grpSpPr>
          <p:sp>
            <p:nvSpPr>
              <p:cNvPr id="174" name="Прямоугольник"/>
              <p:cNvSpPr/>
              <p:nvPr/>
            </p:nvSpPr>
            <p:spPr>
              <a:xfrm>
                <a:off x="0" y="0"/>
                <a:ext cx="719138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75" name="1"/>
              <p:cNvSpPr txBox="1"/>
              <p:nvPr/>
            </p:nvSpPr>
            <p:spPr>
              <a:xfrm>
                <a:off x="250348" y="87080"/>
                <a:ext cx="218441" cy="348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1</a:t>
                </a:r>
              </a:p>
            </p:txBody>
          </p:sp>
        </p:grpSp>
        <p:grpSp>
          <p:nvGrpSpPr>
            <p:cNvPr id="179" name="Группа"/>
            <p:cNvGrpSpPr/>
            <p:nvPr/>
          </p:nvGrpSpPr>
          <p:grpSpPr>
            <a:xfrm>
              <a:off x="65268" y="2216572"/>
              <a:ext cx="719138" cy="1043536"/>
              <a:chOff x="0" y="0"/>
              <a:chExt cx="719137" cy="1043535"/>
            </a:xfrm>
          </p:grpSpPr>
          <p:sp>
            <p:nvSpPr>
              <p:cNvPr id="177" name="Прямоугольник"/>
              <p:cNvSpPr/>
              <p:nvPr/>
            </p:nvSpPr>
            <p:spPr>
              <a:xfrm>
                <a:off x="0" y="0"/>
                <a:ext cx="719138" cy="1043536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78" name="4"/>
              <p:cNvSpPr txBox="1"/>
              <p:nvPr/>
            </p:nvSpPr>
            <p:spPr>
              <a:xfrm>
                <a:off x="250348" y="347553"/>
                <a:ext cx="218441" cy="348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4</a:t>
                </a:r>
              </a:p>
            </p:txBody>
          </p:sp>
        </p:grpSp>
        <p:grpSp>
          <p:nvGrpSpPr>
            <p:cNvPr id="182" name="Группа"/>
            <p:cNvGrpSpPr/>
            <p:nvPr/>
          </p:nvGrpSpPr>
          <p:grpSpPr>
            <a:xfrm>
              <a:off x="65268" y="3260107"/>
              <a:ext cx="719138" cy="1043537"/>
              <a:chOff x="0" y="0"/>
              <a:chExt cx="719137" cy="1043535"/>
            </a:xfrm>
          </p:grpSpPr>
          <p:sp>
            <p:nvSpPr>
              <p:cNvPr id="180" name="Прямоугольник"/>
              <p:cNvSpPr/>
              <p:nvPr/>
            </p:nvSpPr>
            <p:spPr>
              <a:xfrm>
                <a:off x="0" y="0"/>
                <a:ext cx="719138" cy="1043536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81" name="5"/>
              <p:cNvSpPr txBox="1"/>
              <p:nvPr/>
            </p:nvSpPr>
            <p:spPr>
              <a:xfrm>
                <a:off x="250348" y="347553"/>
                <a:ext cx="218441" cy="34843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 algn="ctr">
                  <a:defRPr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5</a:t>
                </a:r>
              </a:p>
            </p:txBody>
          </p:sp>
        </p:grpSp>
        <p:sp>
          <p:nvSpPr>
            <p:cNvPr id="183" name="Прямоугольник"/>
            <p:cNvSpPr/>
            <p:nvPr/>
          </p:nvSpPr>
          <p:spPr>
            <a:xfrm>
              <a:off x="6332718" y="2240328"/>
              <a:ext cx="792163" cy="522591"/>
            </a:xfrm>
            <a:prstGeom prst="rect">
              <a:avLst/>
            </a:prstGeom>
            <a:solidFill>
              <a:srgbClr val="DDDDDD"/>
            </a:solidFill>
            <a:ln w="28575" cap="flat">
              <a:solidFill>
                <a:srgbClr val="80808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grpSp>
          <p:nvGrpSpPr>
            <p:cNvPr id="186" name="Группа"/>
            <p:cNvGrpSpPr/>
            <p:nvPr/>
          </p:nvGrpSpPr>
          <p:grpSpPr>
            <a:xfrm>
              <a:off x="5527855" y="1693982"/>
              <a:ext cx="792164" cy="522591"/>
              <a:chOff x="0" y="0"/>
              <a:chExt cx="792162" cy="522589"/>
            </a:xfrm>
          </p:grpSpPr>
          <p:sp>
            <p:nvSpPr>
              <p:cNvPr id="184" name="Прямоугольник"/>
              <p:cNvSpPr/>
              <p:nvPr/>
            </p:nvSpPr>
            <p:spPr>
              <a:xfrm>
                <a:off x="0" y="0"/>
                <a:ext cx="792163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85" name="Mn"/>
              <p:cNvSpPr txBox="1"/>
              <p:nvPr/>
            </p:nvSpPr>
            <p:spPr>
              <a:xfrm>
                <a:off x="0" y="50598"/>
                <a:ext cx="561340" cy="421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Mn</a:t>
                </a:r>
              </a:p>
            </p:txBody>
          </p:sp>
        </p:grpSp>
        <p:grpSp>
          <p:nvGrpSpPr>
            <p:cNvPr id="189" name="Группа"/>
            <p:cNvGrpSpPr/>
            <p:nvPr/>
          </p:nvGrpSpPr>
          <p:grpSpPr>
            <a:xfrm>
              <a:off x="4722993" y="1693982"/>
              <a:ext cx="792163" cy="522591"/>
              <a:chOff x="0" y="0"/>
              <a:chExt cx="792162" cy="522589"/>
            </a:xfrm>
          </p:grpSpPr>
          <p:sp>
            <p:nvSpPr>
              <p:cNvPr id="187" name="Прямоугольник"/>
              <p:cNvSpPr/>
              <p:nvPr/>
            </p:nvSpPr>
            <p:spPr>
              <a:xfrm>
                <a:off x="0" y="0"/>
                <a:ext cx="792163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88" name="Cr"/>
              <p:cNvSpPr txBox="1"/>
              <p:nvPr/>
            </p:nvSpPr>
            <p:spPr>
              <a:xfrm>
                <a:off x="12700" y="50598"/>
                <a:ext cx="459542" cy="421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Cr</a:t>
                </a:r>
              </a:p>
            </p:txBody>
          </p:sp>
        </p:grpSp>
        <p:grpSp>
          <p:nvGrpSpPr>
            <p:cNvPr id="192" name="Группа"/>
            <p:cNvGrpSpPr/>
            <p:nvPr/>
          </p:nvGrpSpPr>
          <p:grpSpPr>
            <a:xfrm>
              <a:off x="7120118" y="1693982"/>
              <a:ext cx="643434" cy="522591"/>
              <a:chOff x="0" y="0"/>
              <a:chExt cx="643433" cy="522589"/>
            </a:xfrm>
          </p:grpSpPr>
          <p:sp>
            <p:nvSpPr>
              <p:cNvPr id="190" name="Прямоугольник"/>
              <p:cNvSpPr/>
              <p:nvPr/>
            </p:nvSpPr>
            <p:spPr>
              <a:xfrm>
                <a:off x="0" y="0"/>
                <a:ext cx="643434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91" name="Co"/>
              <p:cNvSpPr txBox="1"/>
              <p:nvPr/>
            </p:nvSpPr>
            <p:spPr>
              <a:xfrm>
                <a:off x="0" y="50598"/>
                <a:ext cx="476657" cy="421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Co</a:t>
                </a:r>
              </a:p>
            </p:txBody>
          </p:sp>
        </p:grpSp>
        <p:grpSp>
          <p:nvGrpSpPr>
            <p:cNvPr id="195" name="Группа"/>
            <p:cNvGrpSpPr/>
            <p:nvPr/>
          </p:nvGrpSpPr>
          <p:grpSpPr>
            <a:xfrm>
              <a:off x="6332718" y="1683239"/>
              <a:ext cx="792163" cy="544077"/>
              <a:chOff x="0" y="0"/>
              <a:chExt cx="792162" cy="544075"/>
            </a:xfrm>
          </p:grpSpPr>
          <p:sp>
            <p:nvSpPr>
              <p:cNvPr id="193" name="Прямоугольник"/>
              <p:cNvSpPr/>
              <p:nvPr/>
            </p:nvSpPr>
            <p:spPr>
              <a:xfrm>
                <a:off x="0" y="10743"/>
                <a:ext cx="792163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3200" b="1">
                    <a:solidFill>
                      <a:srgbClr val="00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94" name="Fe"/>
              <p:cNvSpPr txBox="1"/>
              <p:nvPr/>
            </p:nvSpPr>
            <p:spPr>
              <a:xfrm>
                <a:off x="0" y="-1"/>
                <a:ext cx="532765" cy="5440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3200" b="1">
                    <a:solidFill>
                      <a:srgbClr val="0000FF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Fe</a:t>
                </a:r>
              </a:p>
            </p:txBody>
          </p:sp>
        </p:grpSp>
        <p:grpSp>
          <p:nvGrpSpPr>
            <p:cNvPr id="198" name="Группа"/>
            <p:cNvGrpSpPr/>
            <p:nvPr/>
          </p:nvGrpSpPr>
          <p:grpSpPr>
            <a:xfrm>
              <a:off x="6332718" y="2788318"/>
              <a:ext cx="792163" cy="522590"/>
              <a:chOff x="0" y="0"/>
              <a:chExt cx="792162" cy="522589"/>
            </a:xfrm>
          </p:grpSpPr>
          <p:sp>
            <p:nvSpPr>
              <p:cNvPr id="196" name="Прямоугольник"/>
              <p:cNvSpPr/>
              <p:nvPr/>
            </p:nvSpPr>
            <p:spPr>
              <a:xfrm>
                <a:off x="0" y="0"/>
                <a:ext cx="792163" cy="522590"/>
              </a:xfrm>
              <a:prstGeom prst="rect">
                <a:avLst/>
              </a:prstGeom>
              <a:solidFill>
                <a:srgbClr val="DDDDDD"/>
              </a:solidFill>
              <a:ln w="28575" cap="flat">
                <a:solidFill>
                  <a:srgbClr val="80808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endParaRPr/>
              </a:p>
            </p:txBody>
          </p:sp>
          <p:sp>
            <p:nvSpPr>
              <p:cNvPr id="197" name="Ru"/>
              <p:cNvSpPr txBox="1"/>
              <p:nvPr/>
            </p:nvSpPr>
            <p:spPr>
              <a:xfrm>
                <a:off x="0" y="50598"/>
                <a:ext cx="493773" cy="4213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ctr">
                <a:spAutoFit/>
              </a:bodyPr>
              <a:lstStyle>
                <a:lvl1pPr>
                  <a:defRPr sz="2400" b="1"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r>
                  <a:t>Ru</a:t>
                </a:r>
              </a:p>
            </p:txBody>
          </p:sp>
        </p:grpSp>
      </p:grpSp>
      <p:sp>
        <p:nvSpPr>
          <p:cNvPr id="200" name="Стрелка"/>
          <p:cNvSpPr/>
          <p:nvPr/>
        </p:nvSpPr>
        <p:spPr>
          <a:xfrm>
            <a:off x="4840287" y="3895725"/>
            <a:ext cx="2376488" cy="144463"/>
          </a:xfrm>
          <a:prstGeom prst="leftArrow">
            <a:avLst>
              <a:gd name="adj1" fmla="val 50000"/>
              <a:gd name="adj2" fmla="val 411264"/>
            </a:avLst>
          </a:prstGeom>
          <a:solidFill>
            <a:srgbClr val="009999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201" name="Фигура"/>
          <p:cNvSpPr/>
          <p:nvPr/>
        </p:nvSpPr>
        <p:spPr>
          <a:xfrm>
            <a:off x="7158037" y="2565400"/>
            <a:ext cx="144463" cy="21605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200"/>
                </a:moveTo>
                <a:lnTo>
                  <a:pt x="5400" y="16200"/>
                </a:lnTo>
                <a:lnTo>
                  <a:pt x="5400" y="0"/>
                </a:lnTo>
                <a:lnTo>
                  <a:pt x="16200" y="0"/>
                </a:lnTo>
                <a:lnTo>
                  <a:pt x="16200" y="16200"/>
                </a:lnTo>
                <a:lnTo>
                  <a:pt x="21600" y="16200"/>
                </a:lnTo>
                <a:lnTo>
                  <a:pt x="10800" y="21600"/>
                </a:lnTo>
                <a:close/>
              </a:path>
            </a:pathLst>
          </a:custGeom>
          <a:solidFill>
            <a:srgbClr val="009999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204" name="Группа"/>
          <p:cNvGrpSpPr/>
          <p:nvPr/>
        </p:nvGrpSpPr>
        <p:grpSpPr>
          <a:xfrm>
            <a:off x="199461" y="4941887"/>
            <a:ext cx="8745078" cy="1727201"/>
            <a:chOff x="0" y="0"/>
            <a:chExt cx="8745076" cy="1727200"/>
          </a:xfrm>
        </p:grpSpPr>
        <p:sp>
          <p:nvSpPr>
            <p:cNvPr id="202" name="Прямоугольник"/>
            <p:cNvSpPr/>
            <p:nvPr/>
          </p:nvSpPr>
          <p:spPr>
            <a:xfrm>
              <a:off x="51363" y="0"/>
              <a:ext cx="8642351" cy="1727200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</p:txBody>
        </p:sp>
        <p:sp>
          <p:nvSpPr>
            <p:cNvPr id="203" name="Электрохимический ряд напряжений металлов…"/>
            <p:cNvSpPr txBox="1"/>
            <p:nvPr/>
          </p:nvSpPr>
          <p:spPr>
            <a:xfrm>
              <a:off x="0" y="34911"/>
              <a:ext cx="8745077" cy="16573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 algn="ctr"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Электрохимический ряд напряжений металлов</a:t>
              </a:r>
            </a:p>
            <a:p>
              <a:pPr algn="ctr">
                <a:defRPr sz="2400">
                  <a:latin typeface="Arial Black"/>
                  <a:ea typeface="Arial Black"/>
                  <a:cs typeface="Arial Black"/>
                  <a:sym typeface="Arial Black"/>
                </a:defRPr>
              </a:pPr>
              <a:r>
                <a:t>Li, K, Ca, Na, Mg, </a:t>
              </a:r>
              <a:r>
                <a:rPr sz="2800"/>
                <a:t>Al</a:t>
              </a:r>
              <a:r>
                <a:t>, Cr, Zn, </a:t>
              </a:r>
              <a:r>
                <a:rPr>
                  <a:solidFill>
                    <a:schemeClr val="accent3">
                      <a:satOff val="-6373"/>
                      <a:lumOff val="-10823"/>
                    </a:schemeClr>
                  </a:solidFill>
                </a:rPr>
                <a:t>Fe</a:t>
              </a:r>
              <a:r>
                <a:t>, Co, Pb,H</a:t>
              </a:r>
              <a:r>
                <a:rPr baseline="-25000"/>
                <a:t>2</a:t>
              </a:r>
              <a:r>
                <a:t>,Cu,Hg,Ag</a:t>
              </a:r>
            </a:p>
            <a:p>
              <a:pPr algn="ctr"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endParaRPr/>
            </a:p>
            <a:p>
              <a:pPr algn="ctr">
                <a:defRPr sz="2400" b="1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Ослабление восстановительных свойств</a:t>
              </a:r>
            </a:p>
          </p:txBody>
        </p:sp>
      </p:grpSp>
      <p:sp>
        <p:nvSpPr>
          <p:cNvPr id="205" name="Линия"/>
          <p:cNvSpPr/>
          <p:nvPr/>
        </p:nvSpPr>
        <p:spPr>
          <a:xfrm>
            <a:off x="1692275" y="6021387"/>
            <a:ext cx="5759450" cy="1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2" presetClass="entr" presetSubtype="8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22" presetClass="entr" presetSubtype="8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" grpId="1" animBg="1" advAuto="0"/>
      <p:bldP spid="199" grpId="2" animBg="1" advAuto="0"/>
      <p:bldP spid="200" grpId="3" animBg="1" advAuto="0"/>
      <p:bldP spid="201" grpId="4" animBg="1" advAuto="0"/>
      <p:bldP spid="204" grpId="5" animBg="1" advAuto="0"/>
      <p:bldP spid="205" grpId="6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08" name="Химические свойства Fe"/>
          <p:cNvSpPr txBox="1"/>
          <p:nvPr/>
        </p:nvSpPr>
        <p:spPr>
          <a:xfrm>
            <a:off x="900112" y="260350"/>
            <a:ext cx="6985001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Химические свойства Fe</a:t>
            </a:r>
          </a:p>
        </p:txBody>
      </p:sp>
      <p:grpSp>
        <p:nvGrpSpPr>
          <p:cNvPr id="211" name="Группа"/>
          <p:cNvGrpSpPr/>
          <p:nvPr/>
        </p:nvGrpSpPr>
        <p:grpSpPr>
          <a:xfrm>
            <a:off x="339725" y="3777205"/>
            <a:ext cx="8642350" cy="2449513"/>
            <a:chOff x="88900" y="-25400"/>
            <a:chExt cx="8642350" cy="2449512"/>
          </a:xfrm>
        </p:grpSpPr>
        <p:sp>
          <p:nvSpPr>
            <p:cNvPr id="209" name="Закругленный прямоугольник"/>
            <p:cNvSpPr/>
            <p:nvPr/>
          </p:nvSpPr>
          <p:spPr>
            <a:xfrm>
              <a:off x="88900" y="-25400"/>
              <a:ext cx="8642350" cy="244951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4000" b="1" baseline="-25000"/>
              </a:pPr>
              <a:endParaRPr/>
            </a:p>
          </p:txBody>
        </p:sp>
        <p:sp>
          <p:nvSpPr>
            <p:cNvPr id="210" name="3Fe + 2O2 = Fe3O4…"/>
            <p:cNvSpPr txBox="1"/>
            <p:nvPr/>
          </p:nvSpPr>
          <p:spPr>
            <a:xfrm>
              <a:off x="2460483" y="627714"/>
              <a:ext cx="3899184" cy="114328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ctr">
                <a:defRPr sz="3600" b="1"/>
              </a:pPr>
              <a:r>
                <a:t>3Fe + 2O</a:t>
              </a:r>
              <a:r>
                <a:rPr sz="2400" baseline="-5999"/>
                <a:t>2</a:t>
              </a:r>
              <a:r>
                <a:t> = Fe</a:t>
              </a:r>
              <a:r>
                <a:rPr sz="2400" baseline="-5999"/>
                <a:t>3</a:t>
              </a:r>
              <a:r>
                <a:t>O</a:t>
              </a:r>
              <a:r>
                <a:rPr sz="2400" baseline="-5999"/>
                <a:t>4</a:t>
              </a:r>
            </a:p>
            <a:p>
              <a:pPr algn="ctr">
                <a:defRPr sz="3600" b="1"/>
              </a:pPr>
              <a:r>
                <a:t>Fe + S = FeS </a:t>
              </a:r>
            </a:p>
          </p:txBody>
        </p:sp>
      </p:grpSp>
      <p:grpSp>
        <p:nvGrpSpPr>
          <p:cNvPr id="214" name="Группа"/>
          <p:cNvGrpSpPr/>
          <p:nvPr/>
        </p:nvGrpSpPr>
        <p:grpSpPr>
          <a:xfrm>
            <a:off x="468312" y="1268412"/>
            <a:ext cx="5688013" cy="431801"/>
            <a:chOff x="0" y="0"/>
            <a:chExt cx="5688012" cy="431800"/>
          </a:xfrm>
        </p:grpSpPr>
        <p:sp>
          <p:nvSpPr>
            <p:cNvPr id="212" name="Закругленный прямоугольник"/>
            <p:cNvSpPr/>
            <p:nvPr/>
          </p:nvSpPr>
          <p:spPr>
            <a:xfrm>
              <a:off x="0" y="0"/>
              <a:ext cx="5688013" cy="431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213" name="C неметаллами  (c кислородом, с серой)"/>
            <p:cNvSpPr txBox="1"/>
            <p:nvPr/>
          </p:nvSpPr>
          <p:spPr>
            <a:xfrm>
              <a:off x="21070" y="17780"/>
              <a:ext cx="5103736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r>
                <a:t>C неметаллами</a:t>
              </a:r>
              <a:r>
                <a:rPr sz="1800">
                  <a:latin typeface="Times New Roman"/>
                  <a:ea typeface="Times New Roman"/>
                  <a:cs typeface="Times New Roman"/>
                  <a:sym typeface="Times New Roman"/>
                </a:rPr>
                <a:t>  </a:t>
              </a:r>
              <a:r>
                <a:rPr sz="1800"/>
                <a:t>(c кислородом, с серой)</a:t>
              </a:r>
            </a:p>
          </p:txBody>
        </p:sp>
      </p:grpSp>
      <p:grpSp>
        <p:nvGrpSpPr>
          <p:cNvPr id="217" name="Группа"/>
          <p:cNvGrpSpPr/>
          <p:nvPr/>
        </p:nvGrpSpPr>
        <p:grpSpPr>
          <a:xfrm>
            <a:off x="468312" y="1773237"/>
            <a:ext cx="5688013" cy="431801"/>
            <a:chOff x="0" y="0"/>
            <a:chExt cx="5688012" cy="431800"/>
          </a:xfrm>
        </p:grpSpPr>
        <p:sp>
          <p:nvSpPr>
            <p:cNvPr id="215" name="Закругленный прямоугольник"/>
            <p:cNvSpPr/>
            <p:nvPr/>
          </p:nvSpPr>
          <p:spPr>
            <a:xfrm>
              <a:off x="0" y="0"/>
              <a:ext cx="5688013" cy="431800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b="1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216" name="C неметаллами (c галогенами, с углеродом)"/>
            <p:cNvSpPr txBox="1"/>
            <p:nvPr/>
          </p:nvSpPr>
          <p:spPr>
            <a:xfrm>
              <a:off x="21070" y="17780"/>
              <a:ext cx="5604766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r>
                <a:t>C неметаллами </a:t>
              </a:r>
              <a:r>
                <a:rPr sz="1800"/>
                <a:t>(c галогенами, с углеродом)</a:t>
              </a:r>
            </a:p>
          </p:txBody>
        </p:sp>
      </p:grpSp>
      <p:sp>
        <p:nvSpPr>
          <p:cNvPr id="218" name="Группа"/>
          <p:cNvSpPr/>
          <p:nvPr/>
        </p:nvSpPr>
        <p:spPr>
          <a:xfrm>
            <a:off x="468312" y="2283618"/>
            <a:ext cx="5688013" cy="36036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>
              <a:defRPr b="1"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sp>
        <p:nvSpPr>
          <p:cNvPr id="219" name="Группа"/>
          <p:cNvSpPr/>
          <p:nvPr/>
        </p:nvSpPr>
        <p:spPr>
          <a:xfrm>
            <a:off x="339725" y="3777205"/>
            <a:ext cx="8642350" cy="2449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4400" b="1"/>
            </a:pPr>
            <a:endParaRPr/>
          </a:p>
        </p:txBody>
      </p:sp>
      <p:grpSp>
        <p:nvGrpSpPr>
          <p:cNvPr id="222" name="Группа"/>
          <p:cNvGrpSpPr/>
          <p:nvPr/>
        </p:nvGrpSpPr>
        <p:grpSpPr>
          <a:xfrm>
            <a:off x="468312" y="2690336"/>
            <a:ext cx="5688013" cy="396241"/>
            <a:chOff x="0" y="0"/>
            <a:chExt cx="5688012" cy="396240"/>
          </a:xfrm>
        </p:grpSpPr>
        <p:sp>
          <p:nvSpPr>
            <p:cNvPr id="220" name="Закругленный прямоугольник"/>
            <p:cNvSpPr/>
            <p:nvPr/>
          </p:nvSpPr>
          <p:spPr>
            <a:xfrm>
              <a:off x="0" y="17938"/>
              <a:ext cx="5688013" cy="360364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endParaRPr/>
            </a:p>
          </p:txBody>
        </p:sp>
        <p:sp>
          <p:nvSpPr>
            <p:cNvPr id="221" name="C  солями"/>
            <p:cNvSpPr txBox="1"/>
            <p:nvPr/>
          </p:nvSpPr>
          <p:spPr>
            <a:xfrm>
              <a:off x="17584" y="-1"/>
              <a:ext cx="1391876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5719" tIns="45719" rIns="45719" bIns="45719" numCol="1" anchor="ctr">
              <a:spAutoFit/>
            </a:bodyPr>
            <a:lstStyle/>
            <a:p>
              <a:pPr>
                <a:defRPr sz="2000" b="1">
                  <a:latin typeface="Tahoma"/>
                  <a:ea typeface="Tahoma"/>
                  <a:cs typeface="Tahoma"/>
                  <a:sym typeface="Tahoma"/>
                </a:defRPr>
              </a:pPr>
              <a:r>
                <a:t>C  солями</a:t>
              </a:r>
            </a:p>
          </p:txBody>
        </p:sp>
      </p:grpSp>
      <p:sp>
        <p:nvSpPr>
          <p:cNvPr id="223" name="Группа"/>
          <p:cNvSpPr/>
          <p:nvPr/>
        </p:nvSpPr>
        <p:spPr>
          <a:xfrm>
            <a:off x="455612" y="3131511"/>
            <a:ext cx="5472113" cy="3603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>
            <a:lvl1pPr>
              <a:defRPr sz="20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с </a:t>
            </a:r>
          </a:p>
        </p:txBody>
      </p:sp>
      <p:sp>
        <p:nvSpPr>
          <p:cNvPr id="224" name="С водой"/>
          <p:cNvSpPr txBox="1"/>
          <p:nvPr/>
        </p:nvSpPr>
        <p:spPr>
          <a:xfrm>
            <a:off x="498370" y="2293319"/>
            <a:ext cx="1145938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С водой</a:t>
            </a:r>
          </a:p>
        </p:txBody>
      </p:sp>
      <p:sp>
        <p:nvSpPr>
          <p:cNvPr id="225" name="С кислотами"/>
          <p:cNvSpPr txBox="1"/>
          <p:nvPr/>
        </p:nvSpPr>
        <p:spPr>
          <a:xfrm>
            <a:off x="498370" y="3094037"/>
            <a:ext cx="1765683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000" b="1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dirty="0" smtClean="0"/>
              <a:t>С </a:t>
            </a:r>
            <a:r>
              <a:rPr dirty="0" err="1" smtClean="0"/>
              <a:t>кислотами</a:t>
            </a:r>
            <a:endParaRPr dirty="0"/>
          </a:p>
        </p:txBody>
      </p:sp>
      <p:sp>
        <p:nvSpPr>
          <p:cNvPr id="226" name="2Fe + 3Cl2 = 2FeCl3"/>
          <p:cNvSpPr txBox="1"/>
          <p:nvPr/>
        </p:nvSpPr>
        <p:spPr>
          <a:xfrm>
            <a:off x="2546109" y="4751726"/>
            <a:ext cx="4229582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just" defTabSz="457200">
              <a:defRPr sz="3600" b="1"/>
            </a:pPr>
            <a:r>
              <a:t>2Fe + 3Cl</a:t>
            </a:r>
            <a:r>
              <a:rPr baseline="-5999"/>
              <a:t>2</a:t>
            </a:r>
            <a:r>
              <a:t> = 2FeCl</a:t>
            </a:r>
            <a:r>
              <a:rPr baseline="-5999"/>
              <a:t>3</a:t>
            </a:r>
          </a:p>
        </p:txBody>
      </p:sp>
      <p:sp>
        <p:nvSpPr>
          <p:cNvPr id="227" name="Группа"/>
          <p:cNvSpPr/>
          <p:nvPr/>
        </p:nvSpPr>
        <p:spPr>
          <a:xfrm>
            <a:off x="339725" y="3775608"/>
            <a:ext cx="8642350" cy="2449514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3600" b="1"/>
            </a:pPr>
            <a:endParaRPr/>
          </a:p>
        </p:txBody>
      </p:sp>
      <p:sp>
        <p:nvSpPr>
          <p:cNvPr id="228" name="3Fe + 4H2O = Fe3O4 + 4H2"/>
          <p:cNvSpPr txBox="1"/>
          <p:nvPr/>
        </p:nvSpPr>
        <p:spPr>
          <a:xfrm>
            <a:off x="1735058" y="4710112"/>
            <a:ext cx="5546860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just" defTabSz="457200">
              <a:defRPr sz="3600"/>
            </a:pPr>
            <a:r>
              <a:rPr b="1"/>
              <a:t>3Fe + 4H</a:t>
            </a:r>
            <a:r>
              <a:rPr b="1" baseline="-5999"/>
              <a:t>2</a:t>
            </a:r>
            <a:r>
              <a:rPr b="1"/>
              <a:t>O = Fe</a:t>
            </a:r>
            <a:r>
              <a:rPr b="1" baseline="-5999"/>
              <a:t>3</a:t>
            </a:r>
            <a:r>
              <a:rPr b="1"/>
              <a:t>O</a:t>
            </a:r>
            <a:r>
              <a:rPr b="1" baseline="-5999"/>
              <a:t>4</a:t>
            </a:r>
            <a:r>
              <a:rPr b="1"/>
              <a:t> + 4H</a:t>
            </a:r>
            <a:r>
              <a:rPr b="1" baseline="-5999"/>
              <a:t>2</a:t>
            </a:r>
          </a:p>
        </p:txBody>
      </p:sp>
      <p:sp>
        <p:nvSpPr>
          <p:cNvPr id="229" name="Группа"/>
          <p:cNvSpPr/>
          <p:nvPr/>
        </p:nvSpPr>
        <p:spPr>
          <a:xfrm>
            <a:off x="339725" y="3777205"/>
            <a:ext cx="8642350" cy="2449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4400" b="1"/>
            </a:pPr>
            <a:endParaRPr/>
          </a:p>
        </p:txBody>
      </p:sp>
      <p:sp>
        <p:nvSpPr>
          <p:cNvPr id="230" name="Ni + CuSO4 = NiSO4 + Cu"/>
          <p:cNvSpPr txBox="1"/>
          <p:nvPr/>
        </p:nvSpPr>
        <p:spPr>
          <a:xfrm>
            <a:off x="1917819" y="4710112"/>
            <a:ext cx="5460763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algn="just" defTabSz="457200">
              <a:defRPr sz="3600" b="1"/>
            </a:pPr>
            <a:r>
              <a:t>Ni + CuSO</a:t>
            </a:r>
            <a:r>
              <a:rPr baseline="-5999"/>
              <a:t>4</a:t>
            </a:r>
            <a:r>
              <a:t> = NiSO</a:t>
            </a:r>
            <a:r>
              <a:rPr baseline="-5999"/>
              <a:t>4</a:t>
            </a:r>
            <a:r>
              <a:t> + Cu</a:t>
            </a:r>
          </a:p>
        </p:txBody>
      </p:sp>
      <p:sp>
        <p:nvSpPr>
          <p:cNvPr id="231" name="Группа"/>
          <p:cNvSpPr/>
          <p:nvPr/>
        </p:nvSpPr>
        <p:spPr>
          <a:xfrm>
            <a:off x="339725" y="3804986"/>
            <a:ext cx="8642350" cy="2449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4000" b="1" baseline="-25000"/>
            </a:pPr>
            <a:endParaRPr/>
          </a:p>
        </p:txBody>
      </p:sp>
      <p:sp>
        <p:nvSpPr>
          <p:cNvPr id="232" name="Fe + 2HCl = FeCl2 + H2 Fe + H2SO4 = FeSO4 + H2"/>
          <p:cNvSpPr txBox="1"/>
          <p:nvPr/>
        </p:nvSpPr>
        <p:spPr>
          <a:xfrm>
            <a:off x="1735330" y="4458101"/>
            <a:ext cx="5851139" cy="11432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marL="457200" indent="-317500" algn="just" defTabSz="457200">
              <a:buSzPct val="100000"/>
              <a:buFont typeface="Times New Roman"/>
              <a:buChar char="•"/>
              <a:defRPr sz="3600" b="1"/>
            </a:pPr>
            <a:r>
              <a:t>Fe + 2HCl = FeCl</a:t>
            </a:r>
            <a:r>
              <a:rPr baseline="-5999"/>
              <a:t>2</a:t>
            </a:r>
            <a:r>
              <a:t> + H</a:t>
            </a:r>
            <a:r>
              <a:rPr baseline="-5999"/>
              <a:t>2</a:t>
            </a:r>
            <a:r>
              <a:t/>
            </a:r>
            <a:br/>
            <a:r>
              <a:t>Fe + H</a:t>
            </a:r>
            <a:r>
              <a:rPr baseline="-5999"/>
              <a:t>2</a:t>
            </a:r>
            <a:r>
              <a:t>SO</a:t>
            </a:r>
            <a:r>
              <a:rPr baseline="-5999"/>
              <a:t>4</a:t>
            </a:r>
            <a:r>
              <a:t> = FeSO</a:t>
            </a:r>
            <a:r>
              <a:rPr baseline="-5999"/>
              <a:t>4</a:t>
            </a:r>
            <a:r>
              <a:t> + H</a:t>
            </a:r>
            <a:r>
              <a:rPr baseline="-5999"/>
              <a:t>2</a:t>
            </a:r>
          </a:p>
        </p:txBody>
      </p:sp>
      <p:sp>
        <p:nvSpPr>
          <p:cNvPr id="233" name="Группа"/>
          <p:cNvSpPr/>
          <p:nvPr/>
        </p:nvSpPr>
        <p:spPr>
          <a:xfrm>
            <a:off x="327025" y="3790297"/>
            <a:ext cx="8642350" cy="244951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4000" b="1" baseline="-25000"/>
            </a:pPr>
            <a:endParaRPr/>
          </a:p>
        </p:txBody>
      </p:sp>
      <p:sp>
        <p:nvSpPr>
          <p:cNvPr id="234" name="Fe + 2HCl = FeCl2 + H2, Fe + H2SO4 = FeSO4 + H2"/>
          <p:cNvSpPr txBox="1"/>
          <p:nvPr/>
        </p:nvSpPr>
        <p:spPr>
          <a:xfrm>
            <a:off x="1735330" y="4418347"/>
            <a:ext cx="5851139" cy="1143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pPr marL="457200" indent="-317500" algn="just" defTabSz="457200">
              <a:buSzPct val="100000"/>
              <a:buFont typeface="Times New Roman"/>
              <a:buChar char="•"/>
              <a:defRPr sz="3600" b="1"/>
            </a:pPr>
            <a:r>
              <a:t>Fe + 2HCl = FeCl</a:t>
            </a:r>
            <a:r>
              <a:rPr baseline="-5999"/>
              <a:t>2</a:t>
            </a:r>
            <a:r>
              <a:t> + H</a:t>
            </a:r>
            <a:r>
              <a:rPr baseline="-5999"/>
              <a:t>2</a:t>
            </a:r>
            <a:r>
              <a:t>,</a:t>
            </a:r>
            <a:br/>
            <a:r>
              <a:t>Fe + H</a:t>
            </a:r>
            <a:r>
              <a:rPr baseline="-5999"/>
              <a:t>2</a:t>
            </a:r>
            <a:r>
              <a:t>SO</a:t>
            </a:r>
            <a:r>
              <a:rPr baseline="-5999"/>
              <a:t>4</a:t>
            </a:r>
            <a:r>
              <a:t> = FeSO</a:t>
            </a:r>
            <a:r>
              <a:rPr baseline="-5999"/>
              <a:t>4</a:t>
            </a:r>
            <a:r>
              <a:t> + H</a:t>
            </a:r>
            <a:r>
              <a:rPr baseline="-5999"/>
              <a:t>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2" presetClass="entr" presetSubtype="8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500"/>
                            </p:stCondLst>
                            <p:childTnLst>
                              <p:par>
                                <p:cTn id="66" presetID="22" presetClass="entr" presetSubtype="8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" grpId="2" animBg="1" advAuto="0"/>
      <p:bldP spid="214" grpId="1" animBg="1" advAuto="0"/>
      <p:bldP spid="217" grpId="3" animBg="1" advAuto="0"/>
      <p:bldP spid="218" grpId="8" animBg="1" advAuto="0"/>
      <p:bldP spid="219" grpId="4" animBg="1" advAuto="0"/>
      <p:bldP spid="222" grpId="10" animBg="1" advAuto="0"/>
      <p:bldP spid="223" grpId="13" animBg="1" advAuto="0"/>
      <p:bldP spid="224" grpId="7" animBg="1" advAuto="0"/>
      <p:bldP spid="226" grpId="5" animBg="1" advAuto="0"/>
      <p:bldP spid="227" grpId="6" animBg="1" advAuto="0"/>
      <p:bldP spid="228" grpId="9" animBg="1" advAuto="0"/>
      <p:bldP spid="229" grpId="12" animBg="1" advAuto="0"/>
      <p:bldP spid="230" grpId="11" animBg="1" advAuto="0"/>
      <p:bldP spid="231" grpId="14" animBg="1" advAuto="0"/>
      <p:bldP spid="232" grpId="17" animBg="1" advAuto="0"/>
      <p:bldP spid="233" grpId="15" animBg="1" advAuto="0"/>
      <p:bldP spid="234" grpId="16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Fe + S -&gt; FeS…"/>
          <p:cNvSpPr txBox="1">
            <a:spLocks noGrp="1"/>
          </p:cNvSpPr>
          <p:nvPr>
            <p:ph type="body" idx="4294967295"/>
          </p:nvPr>
        </p:nvSpPr>
        <p:spPr>
          <a:xfrm>
            <a:off x="457200" y="15875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609600" indent="-609600">
              <a:spcBef>
                <a:spcPts val="500"/>
              </a:spcBef>
              <a:buChar char="•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Fe + S -&gt; FeS</a:t>
            </a:r>
          </a:p>
          <a:p>
            <a:pPr marL="609600" indent="-609600">
              <a:buSzTx/>
              <a:buNone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/>
          </a:p>
          <a:p>
            <a:pPr marL="609600" indent="-609600">
              <a:spcBef>
                <a:spcPts val="500"/>
              </a:spcBef>
              <a:buChar char="•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3Fe + O</a:t>
            </a:r>
            <a:r>
              <a:rPr baseline="-5999"/>
              <a:t>2</a:t>
            </a:r>
            <a:r>
              <a:t> -&gt; Fe</a:t>
            </a:r>
            <a:r>
              <a:rPr baseline="-5999"/>
              <a:t>3</a:t>
            </a:r>
            <a:r>
              <a:t>O</a:t>
            </a:r>
            <a:r>
              <a:rPr baseline="-5999"/>
              <a:t>4</a:t>
            </a:r>
            <a:endParaRPr sz="1400"/>
          </a:p>
          <a:p>
            <a:pPr marL="609600" indent="-609600">
              <a:buSzTx/>
              <a:buNone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1400"/>
          </a:p>
          <a:p>
            <a:pPr marL="609600" indent="-609600">
              <a:spcBef>
                <a:spcPts val="500"/>
              </a:spcBef>
              <a:buChar char="•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3Fe + 4H</a:t>
            </a:r>
            <a:r>
              <a:rPr baseline="-5999"/>
              <a:t>2</a:t>
            </a:r>
            <a:r>
              <a:t>O -&gt; Fe</a:t>
            </a:r>
            <a:r>
              <a:rPr baseline="-5999"/>
              <a:t>3</a:t>
            </a:r>
            <a:r>
              <a:t>O</a:t>
            </a:r>
            <a:r>
              <a:rPr baseline="-5999"/>
              <a:t>4 </a:t>
            </a:r>
            <a:r>
              <a:t>+ 4H</a:t>
            </a:r>
            <a:r>
              <a:rPr baseline="-5999"/>
              <a:t>2</a:t>
            </a:r>
            <a:r>
              <a:t> </a:t>
            </a:r>
            <a:endParaRPr sz="1400"/>
          </a:p>
          <a:p>
            <a:pPr marL="609600" indent="-609600">
              <a:buChar char="•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1400"/>
          </a:p>
          <a:p>
            <a:pPr marL="609600" indent="-609600">
              <a:spcBef>
                <a:spcPts val="500"/>
              </a:spcBef>
              <a:buChar char="•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Fe + 2HCl -&gt; FeCl</a:t>
            </a:r>
            <a:r>
              <a:rPr baseline="-5999"/>
              <a:t>2 </a:t>
            </a:r>
            <a:r>
              <a:t>+ H</a:t>
            </a:r>
            <a:r>
              <a:rPr baseline="-5999"/>
              <a:t>2</a:t>
            </a:r>
            <a:r>
              <a:t> </a:t>
            </a:r>
            <a:endParaRPr sz="1400"/>
          </a:p>
          <a:p>
            <a:pPr marL="609600" indent="-609600">
              <a:buAutoNum type="arabicParenR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endParaRPr sz="1400"/>
          </a:p>
          <a:p>
            <a:pPr marL="609600" indent="-609600">
              <a:spcBef>
                <a:spcPts val="500"/>
              </a:spcBef>
              <a:buChar char="•"/>
              <a:defRPr sz="2400">
                <a:solidFill>
                  <a:srgbClr val="FFFF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Fe + H</a:t>
            </a:r>
            <a:r>
              <a:rPr baseline="-5999"/>
              <a:t>2</a:t>
            </a:r>
            <a:r>
              <a:t>SO</a:t>
            </a:r>
            <a:r>
              <a:rPr baseline="-5999"/>
              <a:t>4</a:t>
            </a:r>
            <a:r>
              <a:t> -&gt; FeSO</a:t>
            </a:r>
            <a:r>
              <a:rPr baseline="-5999"/>
              <a:t>4</a:t>
            </a:r>
            <a:r>
              <a:t> + H</a:t>
            </a:r>
            <a:r>
              <a:rPr baseline="-5999"/>
              <a:t>2 </a:t>
            </a:r>
          </a:p>
        </p:txBody>
      </p:sp>
      <p:sp>
        <p:nvSpPr>
          <p:cNvPr id="252" name="Проверьте себя"/>
          <p:cNvSpPr txBox="1"/>
          <p:nvPr/>
        </p:nvSpPr>
        <p:spPr>
          <a:xfrm>
            <a:off x="468312" y="476250"/>
            <a:ext cx="6264276" cy="504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 lnSpcReduction="10000"/>
          </a:bodyPr>
          <a:lstStyle/>
          <a:p>
            <a:pPr algn="ctr" defTabSz="777240">
              <a:defRPr sz="3315" b="1">
                <a:ln w="6881">
                  <a:solidFill>
                    <a:srgbClr val="000000"/>
                  </a:solidFill>
                </a:ln>
                <a:solidFill>
                  <a:srgbClr val="1976FF"/>
                </a:solidFill>
                <a:latin typeface="Tahoma"/>
                <a:ea typeface="Tahoma"/>
                <a:cs typeface="Tahoma"/>
                <a:sym typeface="Tahoma"/>
              </a:defRPr>
            </a:pPr>
            <a:r>
              <a:t>             </a:t>
            </a:r>
            <a:r>
              <a:rPr>
                <a:ln w="6881">
                  <a:solidFill>
                    <a:srgbClr val="EAF68B"/>
                  </a:solidFill>
                </a:ln>
                <a:solidFill>
                  <a:srgbClr val="EAF68B"/>
                </a:solidFill>
              </a:rPr>
              <a:t>Проверьте себя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Линия"/>
          <p:cNvSpPr/>
          <p:nvPr/>
        </p:nvSpPr>
        <p:spPr>
          <a:xfrm>
            <a:off x="-1" y="1052512"/>
            <a:ext cx="9144002" cy="1"/>
          </a:xfrm>
          <a:prstGeom prst="line">
            <a:avLst/>
          </a:prstGeom>
          <a:ln w="28575">
            <a:solidFill>
              <a:srgbClr val="3366FF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61" name="Содержание Fe земной коре"/>
          <p:cNvSpPr txBox="1"/>
          <p:nvPr/>
        </p:nvSpPr>
        <p:spPr>
          <a:xfrm>
            <a:off x="827087" y="260350"/>
            <a:ext cx="6913563" cy="495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>
            <a:lvl1pPr algn="ctr" defTabSz="758951">
              <a:defRPr sz="3237" b="1">
                <a:ln w="6561">
                  <a:solidFill>
                    <a:srgbClr val="EAF68B"/>
                  </a:solidFill>
                </a:ln>
                <a:solidFill>
                  <a:srgbClr val="EAF68B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t>Содержание Fe земной коре</a:t>
            </a:r>
          </a:p>
        </p:txBody>
      </p:sp>
      <p:graphicFrame>
        <p:nvGraphicFramePr>
          <p:cNvPr id="262" name="2D‑круговая диаграмма"/>
          <p:cNvGraphicFramePr/>
          <p:nvPr/>
        </p:nvGraphicFramePr>
        <p:xfrm>
          <a:off x="558800" y="1721756"/>
          <a:ext cx="8015288" cy="4335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" grpId="1" animBg="1" advAuto="0"/>
    </p:bldLst>
  </p:timing>
</p:sld>
</file>

<file path=ppt/theme/theme1.xml><?xml version="1.0" encoding="utf-8"?>
<a:theme xmlns:a="http://schemas.openxmlformats.org/drawingml/2006/main" name="Химия квадрат">
  <a:themeElements>
    <a:clrScheme name="Химия квадрат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Химия квадрат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Химия квадра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Химия квадрат">
  <a:themeElements>
    <a:clrScheme name="Химия квадрат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Химия квадрат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Химия квадрат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416</Words>
  <Application>Microsoft Office PowerPoint</Application>
  <PresentationFormat>Экран (4:3)</PresentationFormat>
  <Paragraphs>124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Arial Black</vt:lpstr>
      <vt:lpstr>Helvetica Neue</vt:lpstr>
      <vt:lpstr>Tahoma</vt:lpstr>
      <vt:lpstr>Times New Roman</vt:lpstr>
      <vt:lpstr>Химия квадрат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Гаврилова Светлана Викторовна</cp:lastModifiedBy>
  <cp:revision>1</cp:revision>
  <dcterms:modified xsi:type="dcterms:W3CDTF">2019-12-24T10:36:36Z</dcterms:modified>
</cp:coreProperties>
</file>