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409" r:id="rId2"/>
    <p:sldId id="410" r:id="rId3"/>
    <p:sldId id="411" r:id="rId4"/>
    <p:sldId id="439" r:id="rId5"/>
    <p:sldId id="440" r:id="rId6"/>
    <p:sldId id="441" r:id="rId7"/>
    <p:sldId id="442" r:id="rId8"/>
    <p:sldId id="443" r:id="rId9"/>
    <p:sldId id="331" r:id="rId10"/>
    <p:sldId id="445" r:id="rId11"/>
    <p:sldId id="444" r:id="rId12"/>
    <p:sldId id="420" r:id="rId13"/>
    <p:sldId id="450" r:id="rId14"/>
    <p:sldId id="446" r:id="rId15"/>
    <p:sldId id="447" r:id="rId16"/>
    <p:sldId id="448" r:id="rId17"/>
    <p:sldId id="449" r:id="rId18"/>
    <p:sldId id="388" r:id="rId19"/>
    <p:sldId id="451" r:id="rId20"/>
    <p:sldId id="452" r:id="rId21"/>
    <p:sldId id="454" r:id="rId22"/>
    <p:sldId id="455" r:id="rId23"/>
    <p:sldId id="457" r:id="rId24"/>
    <p:sldId id="456" r:id="rId25"/>
    <p:sldId id="453" r:id="rId26"/>
    <p:sldId id="458" r:id="rId27"/>
    <p:sldId id="459" r:id="rId28"/>
    <p:sldId id="460" r:id="rId29"/>
    <p:sldId id="461" r:id="rId30"/>
    <p:sldId id="462" r:id="rId31"/>
    <p:sldId id="463" r:id="rId32"/>
    <p:sldId id="438" r:id="rId33"/>
    <p:sldId id="417" r:id="rId34"/>
    <p:sldId id="418" r:id="rId35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53" autoAdjust="0"/>
    <p:restoredTop sz="94709" autoAdjust="0"/>
  </p:normalViewPr>
  <p:slideViewPr>
    <p:cSldViewPr>
      <p:cViewPr varScale="1">
        <p:scale>
          <a:sx n="59" d="100"/>
          <a:sy n="59" d="100"/>
        </p:scale>
        <p:origin x="-883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96" y="36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1848E8F-9965-4F3A-AFB1-DD33656780EE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ru-RU"/>
              <a:t>Буфетов Д.А.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3F44400-3FA9-4A6D-8FD7-985B3AEBD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9348449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 cap="sq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5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5450" cy="450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8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5650" cy="3422650"/>
          </a:xfrm>
          <a:prstGeom prst="rect">
            <a:avLst/>
          </a:prstGeom>
          <a:noFill/>
          <a:ln w="12600" cap="sq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0050" cy="41084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15370" name="Text Box 9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5450" cy="4508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fld id="{EC1781BD-B94C-4593-89BC-3942D8AFC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366881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kumimoji="0" lang="ru-RU">
              <a:latin typeface="Times New Roman" pitchFamily="18" charset="0"/>
            </a:endParaRP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7FCF5A-0829-4D52-8812-C97925545DD2}" type="slidenum">
              <a:rPr lang="ru-RU" smtClean="0">
                <a:latin typeface="Arial" charset="0"/>
              </a:rPr>
              <a:pPr/>
              <a:t>1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85800"/>
            <a:ext cx="4562475" cy="3422650"/>
          </a:xfrm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kumimoji="0" lang="ru-RU">
              <a:latin typeface="Times New Roman" pitchFamily="18" charset="0"/>
            </a:endParaRPr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7FCF5A-0829-4D52-8812-C97925545DD2}" type="slidenum">
              <a:rPr lang="ru-RU" smtClean="0">
                <a:latin typeface="Arial" charset="0"/>
              </a:rPr>
              <a:pPr/>
              <a:t>34</a:t>
            </a:fld>
            <a:endParaRPr lang="ru-RU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49FF1-B68B-4075-8376-CD4993882F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0CD35-6D5C-4EF9-8B36-5F3BF3119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274638"/>
            <a:ext cx="2055812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5038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6C344-388F-4878-8F28-1E4E39DE0F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3250" cy="11366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8A07A-1676-4E74-84DD-EB319D21C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9568E-9275-4317-B9ED-7A96704F6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B52D09-4563-44D1-9BF9-186982095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8464A-2B10-49FE-AC90-6F8B1438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229CB-356F-4FC2-98DE-8390821752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D70D8-2869-4AD3-BA6A-306E376BF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80202-38BD-4A92-B040-0893D3CEC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D3992-A0D7-4D40-82EC-7DB4AC014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3BA5A-9AE6-435A-9BA0-0F42D688D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3250" cy="113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щёлкните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щёлкните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7250" cy="3587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Arial" charset="0"/>
              </a:defRPr>
            </a:lvl1pPr>
          </a:lstStyle>
          <a:p>
            <a:pPr>
              <a:defRPr/>
            </a:pPr>
            <a:fld id="{9EDA0268-FCE9-4EF0-AF23-FD3480FB2D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2pPr>
      <a:lvl3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3pPr>
      <a:lvl4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4pPr>
      <a:lvl5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3" descr="cover_illustrati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cover_2.png"/>
          <p:cNvPicPr>
            <a:picLocks noChangeAspect="1"/>
          </p:cNvPicPr>
          <p:nvPr/>
        </p:nvPicPr>
        <p:blipFill>
          <a:blip r:embed="rId4" cstate="print"/>
          <a:srcRect t="48518"/>
          <a:stretch>
            <a:fillRect/>
          </a:stretch>
        </p:blipFill>
        <p:spPr bwMode="auto">
          <a:xfrm>
            <a:off x="-23813" y="3427413"/>
            <a:ext cx="9191626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3988" y="4645025"/>
            <a:ext cx="8562975" cy="157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>
              <a:latin typeface="RussianRail A Pro" pitchFamily="50" charset="-52"/>
            </a:endParaRP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611188" y="3427413"/>
            <a:ext cx="67484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Verdana" pitchFamily="34" charset="0"/>
              </a:rPr>
              <a:t>Предмет «Организация работы </a:t>
            </a:r>
          </a:p>
          <a:p>
            <a:pPr algn="ctr"/>
            <a:r>
              <a:rPr lang="ru-RU" sz="2400" b="1" dirty="0">
                <a:latin typeface="Verdana" pitchFamily="34" charset="0"/>
              </a:rPr>
              <a:t>железнодорожной станции»</a:t>
            </a:r>
          </a:p>
        </p:txBody>
      </p:sp>
      <p:sp>
        <p:nvSpPr>
          <p:cNvPr id="2054" name="TextBox 3"/>
          <p:cNvSpPr txBox="1">
            <a:spLocks noChangeArrowheads="1"/>
          </p:cNvSpPr>
          <p:nvPr/>
        </p:nvSpPr>
        <p:spPr bwMode="auto">
          <a:xfrm>
            <a:off x="428625" y="5000625"/>
            <a:ext cx="871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Tx/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</a:rPr>
              <a:t>Тема: Маневровая работа  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AE15FFBE-79D7-48ED-9CF3-E6DE0BDFA0BB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-23813" y="6506386"/>
            <a:ext cx="2127250" cy="358775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poznayka.org/baza1/1947279620824.files/image011.jpg"/>
          <p:cNvPicPr>
            <a:picLocks noChangeAspect="1" noChangeArrowheads="1"/>
          </p:cNvPicPr>
          <p:nvPr/>
        </p:nvPicPr>
        <p:blipFill>
          <a:blip r:embed="rId2" cstate="print"/>
          <a:srcRect t="4893" r="2740"/>
          <a:stretch>
            <a:fillRect/>
          </a:stretch>
        </p:blipFill>
        <p:spPr bwMode="auto">
          <a:xfrm>
            <a:off x="1835696" y="2564904"/>
            <a:ext cx="5112568" cy="279932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136904" cy="504056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От крутизны уклона зависит масса поезда.      При проектировании железных дорог стремятся обеспечить как можно меньшее ее значение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537321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Если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en-US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(длина) – 1000 метров, </a:t>
            </a:r>
            <a:r>
              <a:rPr lang="en-US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(высота)</a:t>
            </a:r>
            <a:r>
              <a:rPr lang="en-US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– 1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метр,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то </a:t>
            </a:r>
            <a:r>
              <a:rPr lang="en-US" b="1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en-US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(уклон) = 1/1000 или 0,001 или 1 ‰ (одна тысячная)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44208" y="4767535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6" name="Picture 2" descr="http://perviydoc.ru/docs/5/4402/conv_1/file1_html_m22598ea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960" b="24500"/>
          <a:stretch>
            <a:fillRect/>
          </a:stretch>
        </p:blipFill>
        <p:spPr bwMode="auto">
          <a:xfrm>
            <a:off x="1187624" y="2492896"/>
            <a:ext cx="6696744" cy="25202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23528" y="1484784"/>
            <a:ext cx="842493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Профиль железнодорожного пути — это чертёж, на котором вдоль отображен вертикальный разрез поверхности катания головки рельса в определённом масштабе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47664" y="5373216"/>
            <a:ext cx="6048672" cy="50405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 bwMode="auto">
          <a:xfrm>
            <a:off x="1619672" y="5373216"/>
            <a:ext cx="5976664" cy="50405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 rot="270646">
            <a:off x="4343889" y="5580102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1050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rot="363527">
            <a:off x="4803086" y="5353261"/>
            <a:ext cx="1004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1,12 ‰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79928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Рассмотрим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пять основных видов профилей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железнодорожного пути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1.Площадка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2.Монотонный профиль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3.Пилообразный профиль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4.Выпуклый профиль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5.Вогнутый профиль </a:t>
            </a:r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400" b="1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49080"/>
            <a:ext cx="8496944" cy="151216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79928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1.Площадка</a:t>
            </a:r>
            <a:endParaRPr lang="en-US" sz="2400" b="1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Путь расположен горизонтально или имеет средний (приведенный) уклон не более 0,0005 (0,5 ‰) в любом направлении.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всем протяжении пути отсутствуют отдельные элементы с большей крутизной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 cstate="print"/>
          <a:srcRect t="17581"/>
          <a:stretch>
            <a:fillRect/>
          </a:stretch>
        </p:blipFill>
        <p:spPr bwMode="auto">
          <a:xfrm>
            <a:off x="323528" y="3573016"/>
            <a:ext cx="8610600" cy="1012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539552" y="4769276"/>
            <a:ext cx="82089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270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Уверенности в том, что на площадке подвижной состав без закрепления «никуда не денется» нет, закреплять его следует с обеих сторон</a:t>
            </a: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149080"/>
            <a:ext cx="8496944" cy="151216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412776"/>
            <a:ext cx="8496944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2.Монотонный профиль</a:t>
            </a: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Профиль будет таким, если, начиная с наибольшей отметки высоты в одном конце пути, каждая следующая точка, ограничивающая элемент профиля, находится ниже предыдущей, не опускаясь при этом ниже крайней точки в другом конце пути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Рисунок 62" descr="Рисунок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573016"/>
            <a:ext cx="699135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755576" y="558924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определения норм закрепления требуется учитывать величину приведенного уклона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60" descr="Рисунок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3381598"/>
            <a:ext cx="677862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429000"/>
            <a:ext cx="8496944" cy="223224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1340768"/>
            <a:ext cx="864096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3.Пилообразный(ломанный) профиль</a:t>
            </a:r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таком профиле отрезки пути имеют разные направления спуска, но и в этом случае ни одна промежуточная точка не будет выше наивысшей точки в одном конце пути или ниже низшей точки в другом конце пути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5611887"/>
            <a:ext cx="87129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определения норм закрепления требуется учесть величину уклона каждого элемента профиля</a:t>
            </a:r>
            <a:endParaRPr lang="ru-RU" sz="2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149080"/>
            <a:ext cx="8496944" cy="151216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4.Выпуклый профиль (гора)</a:t>
            </a:r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Профиль, при котором хотя бы одна промежуточная точка находится выше одновременно обеих крайних точек пути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Рисунок 57" descr="Рисунок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857500"/>
            <a:ext cx="756084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23528" y="5445224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определения норм закрепления требуется учитывать величину уклона каждого элемента профиля 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5.Вогнутый (ямообразный) профиль </a:t>
            </a:r>
            <a:endParaRPr lang="ru-RU" sz="2400" dirty="0" smtClean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таком профиле хотя бы одна промежуточная точка расположена ниже одновременно обеих крайних точек пути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(см. рисунок ниже)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4581128"/>
            <a:ext cx="8496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Для определения норм закрепления требуется учитывать величину уклона каждого элемента профиля 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Рисунок 55" descr="Рисунок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96952"/>
            <a:ext cx="81280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3682752" cy="45196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2.Расчет нагрузки на одну ось. Влияние нагрузки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нормы закрепления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283968" y="1484784"/>
            <a:ext cx="46085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Нагрузка на одну ось определяется делением массы вагона брутто (тара + нетто) на количество осей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Современная конструкция железнодорожного пути предназначена для восприятия осевой нагрузки от подвижного состава не более 25 тонн на ось (25 тс)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l="6217" r="38866"/>
          <a:stretch>
            <a:fillRect/>
          </a:stretch>
        </p:blipFill>
        <p:spPr bwMode="auto">
          <a:xfrm>
            <a:off x="395536" y="1556792"/>
            <a:ext cx="3816424" cy="3648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низ 14"/>
          <p:cNvSpPr/>
          <p:nvPr/>
        </p:nvSpPr>
        <p:spPr bwMode="auto">
          <a:xfrm>
            <a:off x="3275856" y="4653136"/>
            <a:ext cx="216024" cy="5040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>
            <a:off x="1547664" y="4869160"/>
            <a:ext cx="216024" cy="504056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5576" y="53012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более 25 тс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55776" y="514790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не более 25 тс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2338387"/>
            <a:ext cx="3672408" cy="397093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2.Влияние нагрузки на нормы закрепления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59424" y="2132856"/>
            <a:ext cx="518457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однородный подвижной состав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все вагоны в составе поезда имеют нагрузку на ось более 15 тонн или менее 15 тонн;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смешанный подвижной состав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вагоны в составе поезда имеют разную нагрузку на ось, как менее 15 тонн, так и более 15 тонн;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нагрузка на ось неизвестна</a:t>
            </a:r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1412776"/>
            <a:ext cx="81369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расчете норм закрепления подвижного состава тормозными башмаками применяются понятия: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121" y="2071678"/>
            <a:ext cx="37623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857496"/>
            <a:ext cx="3486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929066"/>
            <a:ext cx="35909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6220" y="5286388"/>
            <a:ext cx="3581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Изучим вопросы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67544" y="1214422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2.Расчет нагрузки на одну ось. Влияние нагрузки на нормы закрепления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3.Порядок определения количества тормозных башмаков при уклоне от 0 до 0,5 ‰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4.Порядок определения количества тормозных башмаков при уклоне от 0,5 ‰ до 1,0‰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 Порядок определения количества тормозных башмаков при уклоне более 1 ‰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6.Порядок закрепления подвижного состава на станционных путях и путях необщего пользования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2.Влияние нагрузки на нормы закрепления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484784"/>
            <a:ext cx="8424936" cy="4801314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однородном подвижном составе необходимое количество тормозных башмаков (</a:t>
            </a:r>
            <a:r>
              <a:rPr lang="en-US" sz="2200" b="1" dirty="0" smtClean="0">
                <a:solidFill>
                  <a:schemeClr val="tx1"/>
                </a:solidFill>
                <a:latin typeface="Arial Rounded MT Bold" pitchFamily="34" charset="0"/>
                <a:ea typeface="Verdana" pitchFamily="34" charset="0"/>
                <a:cs typeface="Verdana" pitchFamily="34" charset="0"/>
              </a:rPr>
              <a:t>K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т.б.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 при закреплении вагонов определяется по формуле: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Arial Rounded MT Bold" pitchFamily="34" charset="0"/>
              </a:rPr>
              <a:t>K</a:t>
            </a:r>
            <a:r>
              <a:rPr lang="ru-RU" sz="3600" b="1" dirty="0" smtClean="0">
                <a:solidFill>
                  <a:schemeClr val="tx1"/>
                </a:solidFill>
              </a:rPr>
              <a:t>т.б. = </a:t>
            </a:r>
            <a:r>
              <a:rPr lang="en-US" sz="3600" b="1" dirty="0" smtClean="0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ru-RU" sz="3600" b="1" dirty="0" smtClean="0">
                <a:solidFill>
                  <a:schemeClr val="tx1"/>
                </a:solidFill>
              </a:rPr>
              <a:t>/200  (1,5</a:t>
            </a:r>
            <a:r>
              <a:rPr lang="en-US" sz="3600" b="1" dirty="0" err="1" smtClean="0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lang="ru-RU" sz="3600" b="1" dirty="0" smtClean="0">
                <a:solidFill>
                  <a:schemeClr val="tx1"/>
                </a:solidFill>
              </a:rPr>
              <a:t> + 1)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(формула 1),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где</a:t>
            </a:r>
            <a:r>
              <a:rPr lang="ru-RU" sz="2200" dirty="0" smtClean="0">
                <a:solidFill>
                  <a:schemeClr val="tx1"/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</a:rPr>
              <a:t> – 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число осей в составе поезда</a:t>
            </a:r>
            <a:r>
              <a:rPr lang="ru-RU" sz="2200" dirty="0" smtClean="0">
                <a:solidFill>
                  <a:schemeClr val="tx1"/>
                </a:solidFill>
              </a:rPr>
              <a:t>;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    1,5</a:t>
            </a:r>
            <a:r>
              <a:rPr lang="ru-RU" sz="2200" dirty="0" smtClean="0">
                <a:solidFill>
                  <a:schemeClr val="tx1"/>
                </a:solidFill>
              </a:rPr>
              <a:t> –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коэффициент, учитывающий нагрузку;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Arial Rounded MT Bold" pitchFamily="34" charset="0"/>
              </a:rPr>
              <a:t>	   </a:t>
            </a:r>
            <a:r>
              <a:rPr lang="en-US" sz="2400" b="1" dirty="0" err="1" smtClean="0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lang="ru-RU" sz="2200" dirty="0" smtClean="0">
                <a:solidFill>
                  <a:schemeClr val="tx1"/>
                </a:solidFill>
              </a:rPr>
              <a:t> –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величина уклона в ‰.</a:t>
            </a:r>
          </a:p>
          <a:p>
            <a:r>
              <a:rPr lang="ru-RU" sz="2200" dirty="0" smtClean="0">
                <a:solidFill>
                  <a:schemeClr val="tx1"/>
                </a:solidFill>
              </a:rPr>
              <a:t>  </a:t>
            </a:r>
          </a:p>
          <a:p>
            <a:r>
              <a:rPr lang="ru-RU" sz="22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Важно!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получении дробного значения количество тормозных башмаков округляется до большего целого числа</a:t>
            </a:r>
          </a:p>
          <a:p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1" name="Умножение 10"/>
          <p:cNvSpPr/>
          <p:nvPr/>
        </p:nvSpPr>
        <p:spPr bwMode="auto">
          <a:xfrm>
            <a:off x="3286116" y="2714620"/>
            <a:ext cx="285752" cy="285752"/>
          </a:xfrm>
          <a:prstGeom prst="mathMultiply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2.Влияние нагрузки на нормы закрепления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484784"/>
            <a:ext cx="8424936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смешанном подвижном составе или неизвестной нагрузке на ось необходимое количество тормозных башмаков </a:t>
            </a:r>
            <a:r>
              <a:rPr lang="ru-RU" sz="2200" dirty="0" smtClean="0">
                <a:solidFill>
                  <a:schemeClr val="tx1"/>
                </a:solidFill>
              </a:rPr>
              <a:t>(</a:t>
            </a:r>
            <a:r>
              <a:rPr lang="en-US" sz="2200" b="1" dirty="0" smtClean="0">
                <a:solidFill>
                  <a:schemeClr val="tx1"/>
                </a:solidFill>
                <a:latin typeface="Arial Rounded MT Bold" pitchFamily="34" charset="0"/>
              </a:rPr>
              <a:t>K</a:t>
            </a:r>
            <a:r>
              <a:rPr lang="ru-RU" sz="2200" b="1" dirty="0" smtClean="0">
                <a:solidFill>
                  <a:schemeClr val="tx1"/>
                </a:solidFill>
              </a:rPr>
              <a:t>т.б. </a:t>
            </a:r>
            <a:r>
              <a:rPr lang="ru-RU" sz="2200" dirty="0" smtClean="0">
                <a:solidFill>
                  <a:schemeClr val="tx1"/>
                </a:solidFill>
              </a:rPr>
              <a:t>)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закреплении вагонов определяется по формуле: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Arial Rounded MT Bold" pitchFamily="34" charset="0"/>
              </a:rPr>
              <a:t>K</a:t>
            </a:r>
            <a:r>
              <a:rPr lang="ru-RU" sz="3600" b="1" dirty="0" smtClean="0">
                <a:solidFill>
                  <a:schemeClr val="tx1"/>
                </a:solidFill>
              </a:rPr>
              <a:t>т.б. = </a:t>
            </a:r>
            <a:r>
              <a:rPr lang="en-US" sz="3600" b="1" dirty="0" smtClean="0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ru-RU" sz="3600" b="1" dirty="0" smtClean="0">
                <a:solidFill>
                  <a:schemeClr val="tx1"/>
                </a:solidFill>
              </a:rPr>
              <a:t>/200  (4,0</a:t>
            </a:r>
            <a:r>
              <a:rPr lang="en-US" sz="3600" b="1" dirty="0" err="1" smtClean="0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lang="ru-RU" sz="3600" b="1" dirty="0" smtClean="0">
                <a:solidFill>
                  <a:schemeClr val="tx1"/>
                </a:solidFill>
              </a:rPr>
              <a:t> + 1)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(формула 2),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где</a:t>
            </a:r>
            <a:r>
              <a:rPr lang="ru-RU" sz="2200" dirty="0" smtClean="0">
                <a:solidFill>
                  <a:schemeClr val="tx1"/>
                </a:solidFill>
              </a:rPr>
              <a:t>    </a:t>
            </a:r>
            <a:r>
              <a:rPr lang="en-US" sz="2400" b="1" dirty="0" smtClean="0">
                <a:solidFill>
                  <a:schemeClr val="tx1"/>
                </a:solidFill>
                <a:latin typeface="Arial Rounded MT Bold" pitchFamily="34" charset="0"/>
              </a:rPr>
              <a:t>n</a:t>
            </a:r>
            <a:r>
              <a:rPr lang="ru-RU" sz="2200" dirty="0" smtClean="0">
                <a:solidFill>
                  <a:schemeClr val="tx1"/>
                </a:solidFill>
              </a:rPr>
              <a:t> –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число осей в составе поезда;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	 4,0</a:t>
            </a:r>
            <a:r>
              <a:rPr lang="ru-RU" sz="2200" dirty="0" smtClean="0">
                <a:solidFill>
                  <a:schemeClr val="tx1"/>
                </a:solidFill>
              </a:rPr>
              <a:t> –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коэффициент, учитывающий нагрузку;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Arial Rounded MT Bold" pitchFamily="34" charset="0"/>
              </a:rPr>
              <a:t>	     </a:t>
            </a:r>
            <a:r>
              <a:rPr lang="en-US" sz="2400" b="1" dirty="0" err="1" smtClean="0">
                <a:solidFill>
                  <a:schemeClr val="tx1"/>
                </a:solidFill>
                <a:latin typeface="Arial Rounded MT Bold" pitchFamily="34" charset="0"/>
              </a:rPr>
              <a:t>i</a:t>
            </a:r>
            <a:r>
              <a:rPr lang="ru-RU" sz="2200" dirty="0" smtClean="0">
                <a:solidFill>
                  <a:schemeClr val="tx1"/>
                </a:solidFill>
              </a:rPr>
              <a:t> –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величина уклона в ‰.</a:t>
            </a:r>
          </a:p>
          <a:p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2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Важно!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получении дробного значения количество тормозных башмаков округляется до большего целого числа</a:t>
            </a:r>
          </a:p>
          <a:p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200" dirty="0" smtClean="0">
              <a:solidFill>
                <a:schemeClr val="tx1"/>
              </a:solidFill>
            </a:endParaRPr>
          </a:p>
          <a:p>
            <a:endParaRPr lang="ru-RU" sz="2200" dirty="0" smtClean="0">
              <a:solidFill>
                <a:schemeClr val="tx1"/>
              </a:solidFill>
            </a:endParaRPr>
          </a:p>
          <a:p>
            <a:endParaRPr lang="ru-RU" sz="2200" dirty="0" smtClean="0">
              <a:solidFill>
                <a:schemeClr val="tx1"/>
              </a:solidFill>
            </a:endParaRPr>
          </a:p>
        </p:txBody>
      </p:sp>
      <p:sp>
        <p:nvSpPr>
          <p:cNvPr id="9" name="Умножение 8"/>
          <p:cNvSpPr/>
          <p:nvPr/>
        </p:nvSpPr>
        <p:spPr bwMode="auto">
          <a:xfrm>
            <a:off x="3286116" y="3000372"/>
            <a:ext cx="285752" cy="285752"/>
          </a:xfrm>
          <a:prstGeom prst="mathMultiply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3.Порядок определения количества тормозных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башмаков при уклоне от 0 до 0,5‰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484785"/>
            <a:ext cx="846217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горизонтальных железнодорожных путях и железнодорожных путях с уклонами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 0 до 0,5‰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подвижной состав следует закреплять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одному тормозному башмаку с обеих сторон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состава группы вагонов или одиночного вагона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закрепления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любого количества вагонов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(осей)</a:t>
            </a:r>
            <a:endParaRPr lang="ru-RU" sz="22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3714752"/>
            <a:ext cx="8841866" cy="120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ый треугольник 8"/>
          <p:cNvSpPr/>
          <p:nvPr/>
        </p:nvSpPr>
        <p:spPr bwMode="auto">
          <a:xfrm>
            <a:off x="285720" y="4429132"/>
            <a:ext cx="428628" cy="142876"/>
          </a:xfrm>
          <a:prstGeom prst="rt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 rot="-6000000">
            <a:off x="8420502" y="4322386"/>
            <a:ext cx="142876" cy="428628"/>
          </a:xfrm>
          <a:prstGeom prst="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4.Порядок определения количества тормозных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башмаков при уклоне от 0,5‰ до 1‰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484784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уклонах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 0,5‰ до 1,0‰ (включительно)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норма закрепления со стороны спуска определяется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формуле 1 для однородного подвижного состава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формуле 2 для смешанного подвижного состава или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подвижного состава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 неизвестной нагрузкой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ось.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 противоположной стороны вагоны дополнительно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(без расчета) закрепляются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одним тормозным башмаком</a:t>
            </a:r>
            <a:endParaRPr lang="ru-RU" sz="2200" dirty="0" smtClean="0">
              <a:solidFill>
                <a:schemeClr val="tx1"/>
              </a:solidFill>
            </a:endParaRPr>
          </a:p>
        </p:txBody>
      </p:sp>
      <p:sp>
        <p:nvSpPr>
          <p:cNvPr id="10" name="Прямоугольный треугольник 9"/>
          <p:cNvSpPr/>
          <p:nvPr/>
        </p:nvSpPr>
        <p:spPr bwMode="auto">
          <a:xfrm>
            <a:off x="1071538" y="5143512"/>
            <a:ext cx="428628" cy="142876"/>
          </a:xfrm>
          <a:prstGeom prst="rt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Овал 10"/>
          <p:cNvSpPr/>
          <p:nvPr/>
        </p:nvSpPr>
        <p:spPr bwMode="auto">
          <a:xfrm>
            <a:off x="6215074" y="4214818"/>
            <a:ext cx="2286016" cy="214314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0000">
            <a:off x="714348" y="4786322"/>
            <a:ext cx="76200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ый треугольник 11"/>
          <p:cNvSpPr/>
          <p:nvPr/>
        </p:nvSpPr>
        <p:spPr bwMode="auto">
          <a:xfrm>
            <a:off x="1142976" y="5143512"/>
            <a:ext cx="428628" cy="142876"/>
          </a:xfrm>
          <a:prstGeom prst="rtTriangl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Стрелка вправо 12"/>
          <p:cNvSpPr/>
          <p:nvPr/>
        </p:nvSpPr>
        <p:spPr bwMode="auto">
          <a:xfrm rot="20440799">
            <a:off x="5287134" y="5707382"/>
            <a:ext cx="1285884" cy="21431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8999" y="5929330"/>
            <a:ext cx="445025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Расчет по формулам 1 или 2</a:t>
            </a:r>
            <a:endParaRPr lang="ru-RU" sz="20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 bwMode="auto">
          <a:xfrm>
            <a:off x="6215074" y="4214818"/>
            <a:ext cx="2286016" cy="2143140"/>
          </a:xfrm>
          <a:prstGeom prst="ellips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5.Порядок определения количества тормозных  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башмаков при уклоне более 1‰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67544" y="1484784"/>
            <a:ext cx="84249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>
                <a:solidFill>
                  <a:schemeClr val="tx1"/>
                </a:solidFill>
              </a:rPr>
              <a:t> При закреплении подвижного состава на железнодорожных путях </a:t>
            </a:r>
            <a:r>
              <a:rPr lang="ru-RU" sz="2400" b="1" dirty="0" smtClean="0">
                <a:solidFill>
                  <a:schemeClr val="tx1"/>
                </a:solidFill>
              </a:rPr>
              <a:t>с уклоном более 1 ‰ </a:t>
            </a:r>
            <a:r>
              <a:rPr lang="ru-RU" sz="2400" dirty="0" smtClean="0">
                <a:solidFill>
                  <a:schemeClr val="tx1"/>
                </a:solidFill>
              </a:rPr>
              <a:t>закрепление производится </a:t>
            </a:r>
            <a:r>
              <a:rPr lang="ru-RU" sz="2400" b="1" dirty="0" smtClean="0">
                <a:solidFill>
                  <a:schemeClr val="tx1"/>
                </a:solidFill>
              </a:rPr>
              <a:t>только со стороны спуска количеством тормозных башмаков</a:t>
            </a:r>
            <a:r>
              <a:rPr lang="ru-RU" sz="2400" dirty="0" smtClean="0">
                <a:solidFill>
                  <a:schemeClr val="tx1"/>
                </a:solidFill>
              </a:rPr>
              <a:t>, рассчитанных </a:t>
            </a:r>
            <a:r>
              <a:rPr lang="ru-RU" sz="2400" b="1" dirty="0" smtClean="0">
                <a:solidFill>
                  <a:schemeClr val="tx1"/>
                </a:solidFill>
              </a:rPr>
              <a:t>по формуле 1 для однородного подвижного состава </a:t>
            </a:r>
            <a:r>
              <a:rPr lang="ru-RU" sz="2400" dirty="0" smtClean="0">
                <a:solidFill>
                  <a:schemeClr val="tx1"/>
                </a:solidFill>
              </a:rPr>
              <a:t>и </a:t>
            </a:r>
            <a:r>
              <a:rPr lang="ru-RU" sz="2400" b="1" dirty="0" smtClean="0">
                <a:solidFill>
                  <a:schemeClr val="tx1"/>
                </a:solidFill>
              </a:rPr>
              <a:t>по формуле 2 для смешанного подвижного состава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или</a:t>
            </a:r>
            <a:r>
              <a:rPr lang="ru-RU" sz="2400" dirty="0" smtClean="0">
                <a:solidFill>
                  <a:schemeClr val="tx1"/>
                </a:solidFill>
              </a:rPr>
              <a:t> подвижного состава </a:t>
            </a:r>
            <a:r>
              <a:rPr lang="ru-RU" sz="2400" b="1" dirty="0" smtClean="0">
                <a:solidFill>
                  <a:schemeClr val="tx1"/>
                </a:solidFill>
              </a:rPr>
              <a:t>с неизвестной нагрузкой </a:t>
            </a:r>
            <a:r>
              <a:rPr lang="ru-RU" sz="2400" dirty="0" smtClean="0">
                <a:solidFill>
                  <a:schemeClr val="tx1"/>
                </a:solidFill>
              </a:rPr>
              <a:t>на ось</a:t>
            </a:r>
            <a:endParaRPr lang="ru-RU" sz="2200" dirty="0" smtClean="0">
              <a:solidFill>
                <a:schemeClr val="tx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00000">
            <a:off x="572894" y="4786322"/>
            <a:ext cx="76200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978999" y="5929330"/>
            <a:ext cx="4450257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Расчет по формулам 1 или 2</a:t>
            </a:r>
            <a:endParaRPr lang="ru-RU" sz="20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Стрелка вправо 11"/>
          <p:cNvSpPr/>
          <p:nvPr/>
        </p:nvSpPr>
        <p:spPr bwMode="auto">
          <a:xfrm rot="20597734">
            <a:off x="5287134" y="5752422"/>
            <a:ext cx="1285884" cy="214314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3682752" cy="45196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1484784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Порядок закрепления вагонов и составов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в зависимости от местных условий,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указывается в ТРА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станции или инструкции о порядке обслуживания и организации движения на железнодорожных путях необщего пользования.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ТРА станции установлено: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нормы закрепления составов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(групп вагонов) на каждом железнодорожном пути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кто должен выполнять эти операции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(устанавливать и  изымать средства закрепления)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кому докладывать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 выполнении указанных операций</a:t>
            </a: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3682752" cy="45196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1484784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Составы поездов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(группы или отдельные вагоны),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оставляемые на станционных путях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 всех случаях должны закрепляться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тормозными башмаками (другими установленными средствами)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до отцепки локомотива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Закрепление производится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нормам, предусмотренным в ТРА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станции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путях с уклонами, не круче 2,5‰ при смене локомотивов пассажирских поездов разрешается использовать для закрепления состава автоматические тормоза поезда в течение не более 15 минут. 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3682752" cy="45196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1484784"/>
            <a:ext cx="8712968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На путях с ломаным профилем нормы закрепления составов поездов или групп вагонов, располагающихся в пределах всей длины путей, исчисляются по средней (приведенной) величине уклона для всей длины железнодорожного пути: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ru-RU" sz="20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Если вагоны оставляются на отдельных отрезках путей, то их закрепление тормозными башмаками должно производиться по нормам, соответствующим фактической величине уклона данного отрезка  </a:t>
            </a:r>
            <a:endParaRPr lang="ru-RU" sz="20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2" descr="http://perviydoc.ru/docs/5/4402/conv_1/file1_html_m22598ea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960" b="66224"/>
          <a:stretch>
            <a:fillRect/>
          </a:stretch>
        </p:blipFill>
        <p:spPr bwMode="auto">
          <a:xfrm>
            <a:off x="1043608" y="3284984"/>
            <a:ext cx="6696744" cy="10081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7" y="4221089"/>
            <a:ext cx="6134475" cy="648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4005064"/>
            <a:ext cx="7715199" cy="2114749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11560" y="1484784"/>
            <a:ext cx="828092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При закреплении поданной под выгрузку (погрузку) группы вагонов тормозные башмаки должны укладываться под вагоны, которые подлежат разгрузке в последнюю очередь (погрузке в первую очередь), или норматив закрепления для них должен исчисляться по формуле 2.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869160"/>
            <a:ext cx="489654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3528" y="1484785"/>
            <a:ext cx="85689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             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Тормозные башмаки должны быть     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исправными и укладываться под разные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оси состава таким образом, чтобы носок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полоза башмака касался обода колеса	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307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553344"/>
            <a:ext cx="2286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95536" y="306896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В местах постоянной укладки 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тормозных башмаков должны быть 							ящики с песком, который применяется в 					случаях образования наледи </a:t>
            </a:r>
            <a:r>
              <a:rPr lang="ru-RU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(инея и т.п.)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92080" y="4769276"/>
            <a:ext cx="3600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Тормозные башмаки должны укладываться под крайние вагоны</a:t>
            </a:r>
          </a:p>
        </p:txBody>
      </p:sp>
      <p:pic>
        <p:nvPicPr>
          <p:cNvPr id="3075" name="Picture 3" descr="http://grafitnn.ru/files/styles/product_380/public/01.jpg?itok=K6_MJgiG"/>
          <p:cNvPicPr>
            <a:picLocks noChangeAspect="1" noChangeArrowheads="1"/>
          </p:cNvPicPr>
          <p:nvPr/>
        </p:nvPicPr>
        <p:blipFill>
          <a:blip r:embed="rId5" cstate="print"/>
          <a:srcRect l="12917" t="17905" r="13473" b="18433"/>
          <a:stretch>
            <a:fillRect/>
          </a:stretch>
        </p:blipFill>
        <p:spPr bwMode="auto">
          <a:xfrm>
            <a:off x="323528" y="3068961"/>
            <a:ext cx="1944216" cy="1681484"/>
          </a:xfrm>
          <a:prstGeom prst="rect">
            <a:avLst/>
          </a:prstGeom>
          <a:noFill/>
        </p:spPr>
      </p:pic>
      <p:sp>
        <p:nvSpPr>
          <p:cNvPr id="13" name="Блок-схема: узел 12"/>
          <p:cNvSpPr/>
          <p:nvPr/>
        </p:nvSpPr>
        <p:spPr bwMode="auto">
          <a:xfrm>
            <a:off x="4932040" y="5373216"/>
            <a:ext cx="432048" cy="432048"/>
          </a:xfrm>
          <a:prstGeom prst="flowChartConnector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Блок-схема: узел 15"/>
          <p:cNvSpPr/>
          <p:nvPr/>
        </p:nvSpPr>
        <p:spPr bwMode="auto">
          <a:xfrm>
            <a:off x="683568" y="5517232"/>
            <a:ext cx="432048" cy="432048"/>
          </a:xfrm>
          <a:prstGeom prst="flowChartConnector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Блок-схема: узел 18"/>
          <p:cNvSpPr/>
          <p:nvPr/>
        </p:nvSpPr>
        <p:spPr bwMode="auto">
          <a:xfrm>
            <a:off x="107504" y="1844824"/>
            <a:ext cx="864096" cy="864096"/>
          </a:xfrm>
          <a:prstGeom prst="flowChartConnector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 animBg="1"/>
      <p:bldP spid="16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Цель занятия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Изучение основных видов профилей пути и влияния величины уклона на нормы закрепления, порядка определения количества тормозных башмаков при различных величинах уклона пути и применение этих знаний при выполнении порядка закрепления подвижного состава 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1" y="1600200"/>
            <a:ext cx="3682752" cy="45196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051720" y="1484784"/>
            <a:ext cx="684076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выполнении операций по закреплению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подвижного состава следует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помнить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1) если закрепление производится двумя и более башмаками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 то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нельзя их укладывать под одну и ту же вагонную ось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2) запрещается использовать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закрепления вагонов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тормозные башмаки с обледенелым или замасленным полозом</a:t>
            </a:r>
          </a:p>
        </p:txBody>
      </p:sp>
      <p:pic>
        <p:nvPicPr>
          <p:cNvPr id="2050" name="Picture 2" descr="http://xn--80aafkuuckrbv.xn--p1ai/Rehabsystem/&amp;ClassWorkout/nogi/5/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628800"/>
            <a:ext cx="1800200" cy="34323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92211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7715199" cy="449101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None/>
            </a:pPr>
            <a:r>
              <a:rPr lang="ru-RU" alt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6.</a:t>
            </a: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Порядок закрепления подвижного состава на 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станционных путях и путях необщего пользования</a:t>
            </a: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1520" y="1484784"/>
            <a:ext cx="864096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При торможении вагонов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на станционных  железнодорожных путях </a:t>
            </a:r>
            <a:r>
              <a:rPr lang="ru-RU" sz="22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запрещается устанавливать тормозные башмаки: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				1)непосредственно перед 										рельсовым стыком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(1м и 										менее) 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на рельсовом 											стыке </a:t>
            </a:r>
            <a:r>
              <a:rPr lang="ru-RU" sz="20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(если он не сварен)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				2)перед крестовиной 											стрелочного перевода;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			   	3)на рамный рельс 												стрелочного перевода, к 										которому прилегает остряк;</a:t>
            </a:r>
          </a:p>
          <a:p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								4)на наружный рельс кривой</a:t>
            </a:r>
            <a:endParaRPr lang="ru-RU" sz="22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3252" name="Picture 4" descr="http://www.gudok.ru.images.1c-bitrix-cdn.ru/upload/iblock/dd5/P1010384.JPG?1535643721273569"/>
          <p:cNvPicPr>
            <a:picLocks noChangeAspect="1" noChangeArrowheads="1"/>
          </p:cNvPicPr>
          <p:nvPr/>
        </p:nvPicPr>
        <p:blipFill>
          <a:blip r:embed="rId3" cstate="print"/>
          <a:srcRect l="9169"/>
          <a:stretch>
            <a:fillRect/>
          </a:stretch>
        </p:blipFill>
        <p:spPr bwMode="auto">
          <a:xfrm>
            <a:off x="251520" y="2708920"/>
            <a:ext cx="4047270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0" y="-24"/>
            <a:ext cx="9144000" cy="11430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Контрольные вопросы занятия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195" name="Содержимое 3"/>
          <p:cNvSpPr>
            <a:spLocks noGrp="1"/>
          </p:cNvSpPr>
          <p:nvPr>
            <p:ph idx="1"/>
          </p:nvPr>
        </p:nvSpPr>
        <p:spPr>
          <a:xfrm>
            <a:off x="460375" y="1428736"/>
            <a:ext cx="8223250" cy="500066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Какие виды продольных профилей вы запомнили?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 вы поняли смысл понятия «однородный подвижной состав»?</a:t>
            </a:r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 определить количество тормозных башмаков, которыми требуется закрепить железнодорожный подвижной состав при уклоне от 0 до 0,5‰? </a:t>
            </a:r>
            <a:endParaRPr lang="ru-RU" sz="220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Как закрепляется железнодорожный подвижной состав при уклоне более 1‰?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Где запрещается устанавливать тормозные башмаки при торможении вагонов?</a:t>
            </a:r>
            <a:r>
              <a:rPr lang="ru-RU" sz="2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sz="22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4" name="Изображение 5" descr="sapsan_logo_fina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6197600"/>
            <a:ext cx="1042987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113"/>
            <a:ext cx="8101013" cy="369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endParaRPr lang="ru-RU" dirty="0">
              <a:ea typeface="Microsoft YaHei" charset="0"/>
              <a:cs typeface="Microsoft YaHei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2506CF3E-32F0-44F3-B975-F6198AFD6CA0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16779" y="6499225"/>
            <a:ext cx="2127250" cy="358775"/>
          </a:xfrm>
        </p:spPr>
        <p:txBody>
          <a:bodyPr/>
          <a:lstStyle/>
          <a:p>
            <a:pPr>
              <a:defRPr/>
            </a:pPr>
            <a:fld id="{20A9454E-8ECC-4364-9E86-B0F18668582C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0" y="-24"/>
            <a:ext cx="9144000" cy="11430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</a:endParaRPr>
          </a:p>
          <a:p>
            <a:r>
              <a:rPr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Итоги занятия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8195" name="Содержимое 3"/>
          <p:cNvSpPr>
            <a:spLocks noGrp="1"/>
          </p:cNvSpPr>
          <p:nvPr>
            <p:ph idx="1"/>
          </p:nvPr>
        </p:nvSpPr>
        <p:spPr>
          <a:xfrm>
            <a:off x="460375" y="1428736"/>
            <a:ext cx="8223250" cy="4500594"/>
          </a:xfrm>
        </p:spPr>
        <p:txBody>
          <a:bodyPr/>
          <a:lstStyle/>
          <a:p>
            <a:pPr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От чего в первую очередь по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Вашему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мнению зависят нормы закрепления  подвижного состава на станционных путях?</a:t>
            </a:r>
          </a:p>
          <a:p>
            <a:pPr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Какой вопрос у Вас вызвал затруднение?</a:t>
            </a:r>
          </a:p>
          <a:p>
            <a:pPr>
              <a:buFont typeface="+mj-lt"/>
              <a:buAutoNum type="arabicPeriod"/>
              <a:defRPr/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Чем помогла наглядность презентации занятия?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По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Вашему </a:t>
            </a:r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мнению эти знания вы сможете применить на работе? 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0244" name="Изображение 5" descr="sapsan_logo_fina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1013" y="6197600"/>
            <a:ext cx="1042987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88113"/>
            <a:ext cx="8101013" cy="36988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buFont typeface="Times New Roman" charset="0"/>
              <a:buNone/>
              <a:defRPr/>
            </a:pPr>
            <a:endParaRPr lang="ru-RU" dirty="0">
              <a:ea typeface="Microsoft YaHei" charset="0"/>
              <a:cs typeface="Microsoft YaHei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2506CF3E-32F0-44F3-B975-F6198AFD6CA0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16779" y="6499225"/>
            <a:ext cx="2127250" cy="358775"/>
          </a:xfrm>
        </p:spPr>
        <p:txBody>
          <a:bodyPr/>
          <a:lstStyle/>
          <a:p>
            <a:pPr>
              <a:defRPr/>
            </a:pPr>
            <a:fld id="{20A9454E-8ECC-4364-9E86-B0F18668582C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13" descr="cover_illustration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35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4" descr="cover_2.png"/>
          <p:cNvPicPr>
            <a:picLocks noChangeAspect="1"/>
          </p:cNvPicPr>
          <p:nvPr/>
        </p:nvPicPr>
        <p:blipFill>
          <a:blip r:embed="rId4" cstate="print"/>
          <a:srcRect t="48518"/>
          <a:stretch>
            <a:fillRect/>
          </a:stretch>
        </p:blipFill>
        <p:spPr bwMode="auto">
          <a:xfrm>
            <a:off x="-23813" y="3427413"/>
            <a:ext cx="9191626" cy="348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3988" y="4645025"/>
            <a:ext cx="8562975" cy="157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b="1">
              <a:latin typeface="RussianRail A Pro" pitchFamily="50" charset="-52"/>
            </a:endParaRPr>
          </a:p>
        </p:txBody>
      </p:sp>
      <p:sp>
        <p:nvSpPr>
          <p:cNvPr id="2053" name="TextBox 2"/>
          <p:cNvSpPr txBox="1">
            <a:spLocks noChangeArrowheads="1"/>
          </p:cNvSpPr>
          <p:nvPr/>
        </p:nvSpPr>
        <p:spPr bwMode="auto">
          <a:xfrm>
            <a:off x="611188" y="3427413"/>
            <a:ext cx="67484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Verdana" pitchFamily="34" charset="0"/>
              </a:rPr>
              <a:t>Предмет «Организация работы </a:t>
            </a:r>
          </a:p>
          <a:p>
            <a:pPr algn="ctr"/>
            <a:r>
              <a:rPr lang="ru-RU" sz="2400" b="1" dirty="0">
                <a:latin typeface="Verdana" pitchFamily="34" charset="0"/>
              </a:rPr>
              <a:t>железнодорожной станции»</a:t>
            </a:r>
          </a:p>
        </p:txBody>
      </p:sp>
      <p:sp>
        <p:nvSpPr>
          <p:cNvPr id="2054" name="TextBox 3"/>
          <p:cNvSpPr txBox="1">
            <a:spLocks noChangeArrowheads="1"/>
          </p:cNvSpPr>
          <p:nvPr/>
        </p:nvSpPr>
        <p:spPr bwMode="auto">
          <a:xfrm>
            <a:off x="428625" y="5000625"/>
            <a:ext cx="8715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ClrTx/>
              <a:buFontTx/>
              <a:buNone/>
            </a:pPr>
            <a:r>
              <a:rPr lang="ru-RU" sz="2400" dirty="0">
                <a:solidFill>
                  <a:schemeClr val="tx1"/>
                </a:solidFill>
                <a:latin typeface="Verdana" pitchFamily="34" charset="0"/>
              </a:rPr>
              <a:t>Тема: Маневровая работа  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AE15FFBE-79D7-48ED-9CF3-E6DE0BDFA0BB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-23813" y="6506386"/>
            <a:ext cx="2127250" cy="35877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34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Проверим знания изученной темы 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 1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Для чего применяются тормозные башмаки? Чем они являются для железнодорожной станции? 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Проверим знания изученной темы 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Какой подвижной состав не допускается  закреплять стационарным тормозным устройством УТС-380?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Проверим знания изученной темы 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Какой бывает маркировка тормозного башмака?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Проверим знания изученной темы 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Каков порядок действий при утере тормозного башмака?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6629400"/>
            <a:ext cx="9144000" cy="36988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endParaRPr lang="ru-RU" dirty="0"/>
          </a:p>
        </p:txBody>
      </p:sp>
      <p:sp>
        <p:nvSpPr>
          <p:cNvPr id="11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066800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lnSpc>
                <a:spcPct val="9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r>
              <a:rPr kumimoji="1" lang="ru-RU" altLang="ru-RU" sz="35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kumimoji="1" lang="ru-RU" alt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Проверим знания изученной темы </a:t>
            </a:r>
            <a:r>
              <a:rPr kumimoji="1" lang="ru-RU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endParaRPr kumimoji="1" lang="ru-RU" alt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6DA6537D-EA68-4806-9BAE-9C0E1A66D906}"/>
              </a:ext>
            </a:extLst>
          </p:cNvPr>
          <p:cNvSpPr>
            <a:spLocks noGrp="1"/>
          </p:cNvSpPr>
          <p:nvPr>
            <p:ph type="sldNum" idx="11"/>
          </p:nvPr>
        </p:nvSpPr>
        <p:spPr>
          <a:xfrm>
            <a:off x="0" y="6602412"/>
            <a:ext cx="2127250" cy="358775"/>
          </a:xfrm>
        </p:spPr>
        <p:txBody>
          <a:bodyPr/>
          <a:lstStyle/>
          <a:p>
            <a:pPr>
              <a:defRPr/>
            </a:pPr>
            <a:fld id="{93046BD6-D82B-4F8A-AFC8-5BE17432740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472" y="1214422"/>
            <a:ext cx="82153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Вопрос </a:t>
            </a:r>
            <a:r>
              <a:rPr lang="ru-RU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5</a:t>
            </a:r>
            <a:endParaRPr lang="ru-RU" sz="2400" b="1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Какими тормозными башмаками нельзя пользоваться?</a:t>
            </a:r>
            <a:endParaRPr lang="ru-RU" sz="2400" dirty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488692"/>
            <a:ext cx="914400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0" y="6499225"/>
            <a:ext cx="2127250" cy="358775"/>
          </a:xfrm>
        </p:spPr>
        <p:txBody>
          <a:bodyPr/>
          <a:lstStyle/>
          <a:p>
            <a:pPr>
              <a:defRPr/>
            </a:pPr>
            <a:fld id="{8CD9568E-9275-4317-B9ED-7A96704F6DA7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340768"/>
            <a:ext cx="8136904" cy="5040560"/>
          </a:xfrm>
        </p:spPr>
        <p:txBody>
          <a:bodyPr/>
          <a:lstStyle/>
          <a:p>
            <a:pPr marL="0" indent="0">
              <a:spcAft>
                <a:spcPts val="1000"/>
              </a:spcAft>
              <a:buFontTx/>
              <a:buNone/>
            </a:pP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Продольный профиль линии характеризуется двумя элементами:</a:t>
            </a:r>
          </a:p>
          <a:p>
            <a:pPr marL="0" indent="0">
              <a:spcAft>
                <a:spcPts val="1000"/>
              </a:spcAft>
              <a:buFontTx/>
              <a:buNone/>
            </a:pP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крутизной уклонов его элементов </a:t>
            </a:r>
          </a:p>
          <a:p>
            <a:pPr marL="0" indent="0">
              <a:spcAft>
                <a:spcPts val="1000"/>
              </a:spcAft>
              <a:buNone/>
            </a:pP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длиной элементов  </a:t>
            </a:r>
          </a:p>
          <a:p>
            <a:pPr marL="0" indent="0">
              <a:spcAft>
                <a:spcPts val="1000"/>
              </a:spcAft>
              <a:buFontTx/>
              <a:buNone/>
            </a:pP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Крутизна </a:t>
            </a:r>
            <a:r>
              <a:rPr lang="ru-RU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измеряется в тысячных долях (‰)   и  представляет собой частное от деления разности </a:t>
            </a:r>
            <a:r>
              <a:rPr lang="ru-RU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</a:t>
            </a:r>
            <a:r>
              <a:rPr lang="ru-RU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отметок конечных точек элемента профиля на его длину </a:t>
            </a:r>
            <a:r>
              <a:rPr lang="ru-RU" sz="2400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</a:t>
            </a:r>
            <a:r>
              <a:rPr lang="ru-RU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</a:t>
            </a:r>
            <a:r>
              <a:rPr lang="ru-RU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(т. е. равна тангенсу угла наклона, а элемента профиля к горизонту)</a:t>
            </a:r>
          </a:p>
          <a:p>
            <a:pPr marL="0" indent="0">
              <a:buNone/>
            </a:pPr>
            <a:endParaRPr lang="ru-RU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/>
          <a:srcRect b="26444"/>
          <a:stretch/>
        </p:blipFill>
        <p:spPr>
          <a:xfrm>
            <a:off x="8101494" y="6381328"/>
            <a:ext cx="1042506" cy="476696"/>
          </a:xfrm>
          <a:prstGeom prst="rect">
            <a:avLst/>
          </a:prstGeom>
        </p:spPr>
      </p:pic>
      <p:sp>
        <p:nvSpPr>
          <p:cNvPr id="7" name="Text Box 1"/>
          <p:cNvSpPr txBox="1">
            <a:spLocks noChangeArrowheads="1"/>
          </p:cNvSpPr>
          <p:nvPr/>
        </p:nvSpPr>
        <p:spPr bwMode="auto">
          <a:xfrm>
            <a:off x="0" y="0"/>
            <a:ext cx="9144000" cy="1296144"/>
          </a:xfrm>
          <a:prstGeom prst="rect">
            <a:avLst/>
          </a:prstGeom>
          <a:solidFill>
            <a:srgbClr val="D9D9D9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r>
              <a:rPr lang="ru-RU" altLang="ru-RU" sz="28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1.Основные виды профилей пути. Влияние величины уклона на нормы закрепления</a:t>
            </a:r>
          </a:p>
          <a:p>
            <a: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</a:pPr>
            <a:endParaRPr lang="ru-RU" sz="24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5842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РС маневровая работа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3629</TotalTime>
  <Words>725</Words>
  <Application>Microsoft Office PowerPoint</Application>
  <PresentationFormat>Экран (4:3)</PresentationFormat>
  <Paragraphs>235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ОРС маневровая работа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KOLEDOV</dc:creator>
  <cp:lastModifiedBy>user</cp:lastModifiedBy>
  <cp:revision>481</cp:revision>
  <cp:lastPrinted>2015-09-30T15:32:48Z</cp:lastPrinted>
  <dcterms:created xsi:type="dcterms:W3CDTF">2016-03-24T12:15:51Z</dcterms:created>
  <dcterms:modified xsi:type="dcterms:W3CDTF">2019-12-25T18:19:23Z</dcterms:modified>
</cp:coreProperties>
</file>