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s/slide56.xml" ContentType="application/vnd.openxmlformats-officedocument.presentationml.slide+xml"/>
  <Override PartName="/ppt/slides/slide5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s/slide5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49.xml" ContentType="application/vnd.openxmlformats-officedocument.presentationml.slide+xml"/>
  <Override PartName="/ppt/slides/slide5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3" r:id="rId1"/>
  </p:sldMasterIdLst>
  <p:sldIdLst>
    <p:sldId id="330" r:id="rId2"/>
    <p:sldId id="259" r:id="rId3"/>
    <p:sldId id="260" r:id="rId4"/>
    <p:sldId id="261" r:id="rId5"/>
    <p:sldId id="262" r:id="rId6"/>
    <p:sldId id="258" r:id="rId7"/>
    <p:sldId id="263" r:id="rId8"/>
    <p:sldId id="264" r:id="rId9"/>
    <p:sldId id="265" r:id="rId10"/>
    <p:sldId id="267" r:id="rId11"/>
    <p:sldId id="268" r:id="rId12"/>
    <p:sldId id="270" r:id="rId13"/>
    <p:sldId id="271" r:id="rId14"/>
    <p:sldId id="272" r:id="rId15"/>
    <p:sldId id="329" r:id="rId16"/>
    <p:sldId id="273" r:id="rId17"/>
    <p:sldId id="274" r:id="rId18"/>
    <p:sldId id="275" r:id="rId19"/>
    <p:sldId id="276" r:id="rId20"/>
    <p:sldId id="277" r:id="rId21"/>
    <p:sldId id="278" r:id="rId22"/>
    <p:sldId id="279" r:id="rId23"/>
    <p:sldId id="280" r:id="rId24"/>
    <p:sldId id="281" r:id="rId25"/>
    <p:sldId id="282" r:id="rId26"/>
    <p:sldId id="283" r:id="rId27"/>
    <p:sldId id="284" r:id="rId28"/>
    <p:sldId id="285" r:id="rId29"/>
    <p:sldId id="286" r:id="rId30"/>
    <p:sldId id="287" r:id="rId31"/>
    <p:sldId id="288" r:id="rId32"/>
    <p:sldId id="289" r:id="rId33"/>
    <p:sldId id="290" r:id="rId34"/>
    <p:sldId id="291" r:id="rId35"/>
    <p:sldId id="292" r:id="rId36"/>
    <p:sldId id="293" r:id="rId37"/>
    <p:sldId id="294" r:id="rId38"/>
    <p:sldId id="295" r:id="rId39"/>
    <p:sldId id="296" r:id="rId40"/>
    <p:sldId id="297" r:id="rId41"/>
    <p:sldId id="298" r:id="rId42"/>
    <p:sldId id="299" r:id="rId43"/>
    <p:sldId id="303" r:id="rId44"/>
    <p:sldId id="302" r:id="rId45"/>
    <p:sldId id="304" r:id="rId46"/>
    <p:sldId id="306" r:id="rId47"/>
    <p:sldId id="307" r:id="rId48"/>
    <p:sldId id="308" r:id="rId49"/>
    <p:sldId id="309" r:id="rId50"/>
    <p:sldId id="312" r:id="rId51"/>
    <p:sldId id="313" r:id="rId52"/>
    <p:sldId id="314" r:id="rId53"/>
    <p:sldId id="315" r:id="rId54"/>
    <p:sldId id="316" r:id="rId55"/>
    <p:sldId id="317" r:id="rId56"/>
    <p:sldId id="318" r:id="rId57"/>
    <p:sldId id="319" r:id="rId58"/>
    <p:sldId id="320" r:id="rId59"/>
    <p:sldId id="321" r:id="rId60"/>
    <p:sldId id="322" r:id="rId61"/>
    <p:sldId id="339" r:id="rId6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</p:showPr>
  <p:clrMru>
    <a:srgbClr val="FFFF66"/>
    <a:srgbClr val="FFCCFF"/>
    <a:srgbClr val="FFCCCC"/>
    <a:srgbClr val="FF3399"/>
    <a:srgbClr val="0033CC"/>
    <a:srgbClr val="00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306" autoAdjust="0"/>
    <p:restoredTop sz="93000" autoAdjust="0"/>
  </p:normalViewPr>
  <p:slideViewPr>
    <p:cSldViewPr>
      <p:cViewPr varScale="1">
        <p:scale>
          <a:sx n="73" d="100"/>
          <a:sy n="73" d="100"/>
        </p:scale>
        <p:origin x="-1086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4032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DF89DD-A6B5-490F-9695-095DC42C688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1E6DF5-2259-4E19-86C7-F94A347B3AD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E548F8-D1DA-4367-A92A-A1D835085F6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520A27-91F0-4CD8-8B7E-0433BF65FFB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0A6314-390F-476A-B74B-36ACEE9FF04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BD34B6-4F30-4EC5-9118-4DC82E2D8F8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285B35-3219-4C40-A538-1E627F7B019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71A4A6-AB74-42D5-8ED0-CFC977D4CE5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934AD7-6525-4BE5-9D13-C69F58705DE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AD14F8-75F7-4D0C-B31C-0C5F9F22461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01986E-6801-47CD-AB66-BDD8C9DBCA1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2595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2595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2595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62041DF1-998B-4A2C-B552-44FC52BEA5E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85" r:id="rId2"/>
    <p:sldLayoutId id="2147483686" r:id="rId3"/>
    <p:sldLayoutId id="2147483687" r:id="rId4"/>
    <p:sldLayoutId id="2147483688" r:id="rId5"/>
    <p:sldLayoutId id="2147483689" r:id="rId6"/>
    <p:sldLayoutId id="2147483690" r:id="rId7"/>
    <p:sldLayoutId id="2147483691" r:id="rId8"/>
    <p:sldLayoutId id="2147483692" r:id="rId9"/>
    <p:sldLayoutId id="2147483693" r:id="rId10"/>
    <p:sldLayoutId id="2147483694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eg"/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jpeg"/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9.jpeg"/><Relationship Id="rId4" Type="http://schemas.openxmlformats.org/officeDocument/2006/relationships/image" Target="../media/image58.jpe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jpeg"/><Relationship Id="rId2" Type="http://schemas.openxmlformats.org/officeDocument/2006/relationships/image" Target="../media/image60.jpe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jpeg"/><Relationship Id="rId2" Type="http://schemas.openxmlformats.org/officeDocument/2006/relationships/image" Target="../media/image62.jpe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jpeg"/><Relationship Id="rId2" Type="http://schemas.openxmlformats.org/officeDocument/2006/relationships/image" Target="../media/image65.jpe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jpe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jpe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9.jpe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jpeg"/><Relationship Id="rId2" Type="http://schemas.openxmlformats.org/officeDocument/2006/relationships/image" Target="../media/image70.jpeg"/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2.jpeg"/><Relationship Id="rId1" Type="http://schemas.openxmlformats.org/officeDocument/2006/relationships/slideLayout" Target="../slideLayouts/slideLayout7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3.jpeg"/><Relationship Id="rId1" Type="http://schemas.openxmlformats.org/officeDocument/2006/relationships/slideLayout" Target="../slideLayouts/slideLayout7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jpeg"/><Relationship Id="rId2" Type="http://schemas.openxmlformats.org/officeDocument/2006/relationships/image" Target="../media/image74.jpeg"/><Relationship Id="rId1" Type="http://schemas.openxmlformats.org/officeDocument/2006/relationships/slideLayout" Target="../slideLayouts/slideLayout7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6.jpeg"/><Relationship Id="rId1" Type="http://schemas.openxmlformats.org/officeDocument/2006/relationships/slideLayout" Target="../slideLayouts/slideLayout7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jpeg"/><Relationship Id="rId2" Type="http://schemas.openxmlformats.org/officeDocument/2006/relationships/image" Target="../media/image7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jpeg"/><Relationship Id="rId2" Type="http://schemas.openxmlformats.org/officeDocument/2006/relationships/image" Target="../media/image79.jpeg"/><Relationship Id="rId1" Type="http://schemas.openxmlformats.org/officeDocument/2006/relationships/slideLayout" Target="../slideLayouts/slideLayout7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6" descr="http://img1.liveinternet.ru/images/attach/c/2/82/834/82834627_blokad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1188" y="260350"/>
            <a:ext cx="8137525" cy="6102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4" descr="рабочий патруль 194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4213" y="333375"/>
            <a:ext cx="8280400" cy="5451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1" name="Text Box 5"/>
          <p:cNvSpPr txBox="1">
            <a:spLocks noChangeArrowheads="1"/>
          </p:cNvSpPr>
          <p:nvPr/>
        </p:nvSpPr>
        <p:spPr bwMode="auto">
          <a:xfrm>
            <a:off x="2627313" y="6092825"/>
            <a:ext cx="557053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33CC"/>
                </a:solidFill>
                <a:cs typeface="Arial" charset="0"/>
              </a:rPr>
              <a:t>Рабочие патрули  охраняют  город.</a:t>
            </a:r>
          </a:p>
        </p:txBody>
      </p:sp>
      <p:sp>
        <p:nvSpPr>
          <p:cNvPr id="12292" name="Rectangle 6"/>
          <p:cNvSpPr>
            <a:spLocks noChangeArrowheads="1"/>
          </p:cNvSpPr>
          <p:nvPr/>
        </p:nvSpPr>
        <p:spPr bwMode="auto">
          <a:xfrm>
            <a:off x="20320000" y="152400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ru-RU" sz="4400">
                <a:solidFill>
                  <a:schemeClr val="tx2"/>
                </a:solidFill>
              </a:rPr>
              <a:t>Рабочие патрули охраняют город.</a:t>
            </a:r>
          </a:p>
        </p:txBody>
      </p:sp>
    </p:spTree>
  </p:cSld>
  <p:clrMapOvr>
    <a:masterClrMapping/>
  </p:clrMapOvr>
  <p:transition spd="med" advClick="0" advTm="4000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4" descr="На берегу невы 194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9388" y="404813"/>
            <a:ext cx="8713787" cy="5607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5" name="Text Box 5"/>
          <p:cNvSpPr txBox="1">
            <a:spLocks noChangeArrowheads="1"/>
          </p:cNvSpPr>
          <p:nvPr/>
        </p:nvSpPr>
        <p:spPr bwMode="auto">
          <a:xfrm>
            <a:off x="3348038" y="6021388"/>
            <a:ext cx="26765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33CC"/>
                </a:solidFill>
                <a:cs typeface="Arial" charset="0"/>
              </a:rPr>
              <a:t>На берегу Невы</a:t>
            </a:r>
            <a:r>
              <a:rPr lang="ru-RU" sz="2400" b="1">
                <a:solidFill>
                  <a:schemeClr val="accent2"/>
                </a:solidFill>
                <a:cs typeface="Arial" charset="0"/>
              </a:rPr>
              <a:t>.</a:t>
            </a:r>
          </a:p>
        </p:txBody>
      </p:sp>
      <p:sp>
        <p:nvSpPr>
          <p:cNvPr id="13316" name="Rectangle 6"/>
          <p:cNvSpPr>
            <a:spLocks noChangeArrowheads="1"/>
          </p:cNvSpPr>
          <p:nvPr/>
        </p:nvSpPr>
        <p:spPr bwMode="auto">
          <a:xfrm>
            <a:off x="20320000" y="152400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ru-RU" sz="4400">
                <a:solidFill>
                  <a:schemeClr val="tx2"/>
                </a:solidFill>
              </a:rPr>
              <a:t>На берегу Невы.</a:t>
            </a:r>
          </a:p>
        </p:txBody>
      </p:sp>
    </p:spTree>
  </p:cSld>
  <p:clrMapOvr>
    <a:masterClrMapping/>
  </p:clrMapOvr>
  <p:transition spd="med" advTm="4000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4"/>
          <p:cNvSpPr txBox="1">
            <a:spLocks noChangeArrowheads="1"/>
          </p:cNvSpPr>
          <p:nvPr/>
        </p:nvSpPr>
        <p:spPr bwMode="auto">
          <a:xfrm>
            <a:off x="0" y="260350"/>
            <a:ext cx="9005888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chemeClr val="accent2"/>
                </a:solidFill>
                <a:cs typeface="Arial" charset="0"/>
              </a:rPr>
              <a:t>   </a:t>
            </a:r>
            <a:r>
              <a:rPr lang="ru-RU" sz="2400" b="1">
                <a:solidFill>
                  <a:srgbClr val="0033CC"/>
                </a:solidFill>
                <a:cs typeface="Arial" charset="0"/>
              </a:rPr>
              <a:t>Опустели цеха ленинградских заводов. Многие рабочие</a:t>
            </a:r>
          </a:p>
          <a:p>
            <a:r>
              <a:rPr lang="ru-RU" sz="2400" b="1">
                <a:solidFill>
                  <a:srgbClr val="0033CC"/>
                </a:solidFill>
                <a:cs typeface="Arial" charset="0"/>
              </a:rPr>
              <a:t>ушли на фронт. К станкам встали их жёны и дети. </a:t>
            </a:r>
          </a:p>
        </p:txBody>
      </p:sp>
      <p:pic>
        <p:nvPicPr>
          <p:cNvPr id="14339" name="Picture 5" descr="untitlкed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42988" y="1125538"/>
            <a:ext cx="6624637" cy="5481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0" name="Rectangle 6"/>
          <p:cNvSpPr>
            <a:spLocks noChangeArrowheads="1"/>
          </p:cNvSpPr>
          <p:nvPr/>
        </p:nvSpPr>
        <p:spPr bwMode="auto">
          <a:xfrm>
            <a:off x="20320000" y="152400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ru-RU" sz="4400">
                <a:solidFill>
                  <a:schemeClr val="tx2"/>
                </a:solidFill>
              </a:rPr>
              <a:t>Опустели цеха ленинградских заводов. Многие рабочие ушли на фронт. К станкам встали их жёны и дети.</a:t>
            </a:r>
          </a:p>
        </p:txBody>
      </p:sp>
    </p:spTree>
  </p:cSld>
  <p:clrMapOvr>
    <a:masterClrMapping/>
  </p:clrMapOvr>
  <p:transition spd="med" advTm="4000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5364" name="Picture 4" descr="poster-1941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88913"/>
            <a:ext cx="9144000" cy="6369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5" name="Rectangle 5"/>
          <p:cNvSpPr>
            <a:spLocks noChangeArrowheads="1"/>
          </p:cNvSpPr>
          <p:nvPr/>
        </p:nvSpPr>
        <p:spPr bwMode="auto">
          <a:xfrm>
            <a:off x="20320000" y="152400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ru-RU" sz="4400">
                <a:solidFill>
                  <a:schemeClr val="tx2"/>
                </a:solidFill>
              </a:rPr>
              <a:t>Опустели цеха ленинградских заводов. Многие рабочие ушли на фронт. К станкам встали их жёны и дети.</a:t>
            </a:r>
          </a:p>
        </p:txBody>
      </p:sp>
    </p:spTree>
  </p:cSld>
  <p:clrMapOvr>
    <a:masterClrMapping/>
  </p:clrMapOvr>
  <p:transition spd="med" advTm="4000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4" descr="на заводе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3850" y="260350"/>
            <a:ext cx="8135938" cy="595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7" name="Text Box 5"/>
          <p:cNvSpPr txBox="1">
            <a:spLocks noChangeArrowheads="1"/>
          </p:cNvSpPr>
          <p:nvPr/>
        </p:nvSpPr>
        <p:spPr bwMode="auto">
          <a:xfrm>
            <a:off x="3779838" y="6237288"/>
            <a:ext cx="18002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33CC"/>
                </a:solidFill>
                <a:cs typeface="Arial" charset="0"/>
              </a:rPr>
              <a:t>На заводе.</a:t>
            </a:r>
          </a:p>
        </p:txBody>
      </p:sp>
      <p:sp>
        <p:nvSpPr>
          <p:cNvPr id="16388" name="Rectangle 6"/>
          <p:cNvSpPr>
            <a:spLocks noChangeArrowheads="1"/>
          </p:cNvSpPr>
          <p:nvPr/>
        </p:nvSpPr>
        <p:spPr bwMode="auto">
          <a:xfrm>
            <a:off x="20320000" y="152400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ru-RU" sz="4400">
                <a:solidFill>
                  <a:schemeClr val="tx2"/>
                </a:solidFill>
              </a:rPr>
              <a:t>На заводе.</a:t>
            </a:r>
          </a:p>
        </p:txBody>
      </p:sp>
    </p:spTree>
  </p:cSld>
  <p:clrMapOvr>
    <a:masterClrMapping/>
  </p:clrMapOvr>
  <p:transition spd="med" advTm="3000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://spbstarosti.ru/wp-content/uploads/2011/05/001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3850" y="333375"/>
            <a:ext cx="4005263" cy="566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1" name="Picture 6" descr="http://im7-tub-ru.yandex.net/i?id=274604332-61-72&amp;n=2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00563" y="1412875"/>
            <a:ext cx="4511675" cy="3384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 Box 4"/>
          <p:cNvSpPr txBox="1">
            <a:spLocks noChangeArrowheads="1"/>
          </p:cNvSpPr>
          <p:nvPr/>
        </p:nvSpPr>
        <p:spPr bwMode="auto">
          <a:xfrm>
            <a:off x="0" y="0"/>
            <a:ext cx="9197975" cy="2282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chemeClr val="accent2"/>
                </a:solidFill>
                <a:cs typeface="Arial" charset="0"/>
              </a:rPr>
              <a:t>  </a:t>
            </a:r>
            <a:r>
              <a:rPr lang="ru-RU" sz="2400" b="1">
                <a:solidFill>
                  <a:srgbClr val="0033CC"/>
                </a:solidFill>
                <a:cs typeface="Arial" charset="0"/>
              </a:rPr>
              <a:t>Продовольствие в Ленинграде закончилось. А в городе</a:t>
            </a:r>
          </a:p>
          <a:p>
            <a:r>
              <a:rPr lang="ru-RU" sz="2400" b="1">
                <a:solidFill>
                  <a:srgbClr val="0033CC"/>
                </a:solidFill>
                <a:cs typeface="Arial" charset="0"/>
              </a:rPr>
              <a:t>около 2,5 млн. людей. Чем их кормить? Далеко за кольцом</a:t>
            </a:r>
          </a:p>
          <a:p>
            <a:r>
              <a:rPr lang="ru-RU" sz="2400" b="1">
                <a:solidFill>
                  <a:srgbClr val="0033CC"/>
                </a:solidFill>
                <a:cs typeface="Arial" charset="0"/>
              </a:rPr>
              <a:t>блокады есть продовольствие – мука, мясо, масло. Как</a:t>
            </a:r>
          </a:p>
          <a:p>
            <a:r>
              <a:rPr lang="ru-RU" sz="2400" b="1">
                <a:solidFill>
                  <a:srgbClr val="0033CC"/>
                </a:solidFill>
                <a:cs typeface="Arial" charset="0"/>
              </a:rPr>
              <a:t>их доставить? Только одна дорога связывала блокадный</a:t>
            </a:r>
          </a:p>
          <a:p>
            <a:r>
              <a:rPr lang="ru-RU" sz="2400" b="1">
                <a:solidFill>
                  <a:srgbClr val="0033CC"/>
                </a:solidFill>
                <a:cs typeface="Arial" charset="0"/>
              </a:rPr>
              <a:t>город с Большой землёй.</a:t>
            </a:r>
          </a:p>
          <a:p>
            <a:r>
              <a:rPr lang="ru-RU" sz="2400" b="1">
                <a:solidFill>
                  <a:srgbClr val="0033CC"/>
                </a:solidFill>
                <a:cs typeface="Arial" charset="0"/>
              </a:rPr>
              <a:t>                                                           Эта дорога шла по воде.</a:t>
            </a:r>
          </a:p>
        </p:txBody>
      </p:sp>
      <p:pic>
        <p:nvPicPr>
          <p:cNvPr id="18435" name="Picture 5" descr="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71550" y="3141663"/>
            <a:ext cx="4103688" cy="348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6" name="Picture 6" descr="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76825" y="2349500"/>
            <a:ext cx="3435350" cy="3817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7" name="Rectangle 7"/>
          <p:cNvSpPr>
            <a:spLocks noChangeArrowheads="1"/>
          </p:cNvSpPr>
          <p:nvPr/>
        </p:nvSpPr>
        <p:spPr bwMode="auto">
          <a:xfrm>
            <a:off x="20320000" y="152400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ru-RU" sz="4400">
                <a:solidFill>
                  <a:schemeClr val="tx2"/>
                </a:solidFill>
              </a:rPr>
              <a:t>Продовольствие в Ленинграде закончилось. А в городе около 2,5 млн. людей. Чем их кормить? Далеко за кольцом блокады есть продовольствие – мука, мясо, масло. Как их доставить? Только одна дорога связывала блокадный город с Большой землёй. Эта дорога шла по воде.</a:t>
            </a:r>
          </a:p>
        </p:txBody>
      </p:sp>
    </p:spTree>
  </p:cSld>
  <p:clrMapOvr>
    <a:masterClrMapping/>
  </p:clrMapOvr>
  <p:transition spd="med" advTm="11000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4" descr="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5288" y="260350"/>
            <a:ext cx="4705350" cy="640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59" name="Text Box 5"/>
          <p:cNvSpPr txBox="1">
            <a:spLocks noChangeArrowheads="1"/>
          </p:cNvSpPr>
          <p:nvPr/>
        </p:nvSpPr>
        <p:spPr bwMode="auto">
          <a:xfrm>
            <a:off x="5292725" y="1268413"/>
            <a:ext cx="3613150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33CC"/>
                </a:solidFill>
                <a:cs typeface="Arial" charset="0"/>
              </a:rPr>
              <a:t>В город везли</a:t>
            </a:r>
            <a:r>
              <a:rPr lang="ru-RU" sz="2400">
                <a:solidFill>
                  <a:srgbClr val="0033CC"/>
                </a:solidFill>
                <a:cs typeface="Arial" charset="0"/>
              </a:rPr>
              <a:t> </a:t>
            </a:r>
            <a:r>
              <a:rPr lang="ru-RU" sz="2400" b="1">
                <a:solidFill>
                  <a:srgbClr val="0033CC"/>
                </a:solidFill>
                <a:cs typeface="Arial" charset="0"/>
              </a:rPr>
              <a:t>продо –</a:t>
            </a:r>
          </a:p>
          <a:p>
            <a:r>
              <a:rPr lang="ru-RU" sz="2400" b="1">
                <a:solidFill>
                  <a:srgbClr val="0033CC"/>
                </a:solidFill>
                <a:cs typeface="Arial" charset="0"/>
              </a:rPr>
              <a:t>вольствие, а обратно </a:t>
            </a:r>
          </a:p>
          <a:p>
            <a:r>
              <a:rPr lang="ru-RU" sz="2400" b="1">
                <a:solidFill>
                  <a:srgbClr val="0033CC"/>
                </a:solidFill>
                <a:cs typeface="Arial" charset="0"/>
              </a:rPr>
              <a:t>стариков и голодных </a:t>
            </a:r>
          </a:p>
          <a:p>
            <a:r>
              <a:rPr lang="ru-RU" sz="2400" b="1">
                <a:solidFill>
                  <a:srgbClr val="0033CC"/>
                </a:solidFill>
                <a:cs typeface="Arial" charset="0"/>
              </a:rPr>
              <a:t>детей.</a:t>
            </a:r>
          </a:p>
        </p:txBody>
      </p:sp>
      <p:sp>
        <p:nvSpPr>
          <p:cNvPr id="19460" name="Rectangle 6"/>
          <p:cNvSpPr>
            <a:spLocks noChangeArrowheads="1"/>
          </p:cNvSpPr>
          <p:nvPr/>
        </p:nvSpPr>
        <p:spPr bwMode="auto">
          <a:xfrm>
            <a:off x="20320000" y="152400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ru-RU" sz="4400">
                <a:solidFill>
                  <a:schemeClr val="tx2"/>
                </a:solidFill>
              </a:rPr>
              <a:t>В город везли продо – вольствие, а обратно стариков и голодных детей.</a:t>
            </a:r>
          </a:p>
        </p:txBody>
      </p:sp>
    </p:spTree>
  </p:cSld>
  <p:clrMapOvr>
    <a:masterClrMapping/>
  </p:clrMapOvr>
  <p:transition spd="med" advTm="6000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ext Box 4"/>
          <p:cNvSpPr txBox="1">
            <a:spLocks noChangeArrowheads="1"/>
          </p:cNvSpPr>
          <p:nvPr/>
        </p:nvSpPr>
        <p:spPr bwMode="auto">
          <a:xfrm>
            <a:off x="0" y="260350"/>
            <a:ext cx="8942388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chemeClr val="accent2"/>
                </a:solidFill>
                <a:cs typeface="Arial" charset="0"/>
              </a:rPr>
              <a:t>   </a:t>
            </a:r>
            <a:r>
              <a:rPr lang="ru-RU" sz="2400" b="1">
                <a:solidFill>
                  <a:srgbClr val="0033CC"/>
                </a:solidFill>
                <a:cs typeface="Arial" charset="0"/>
              </a:rPr>
              <a:t>На Ленинград обрушилось свыше 100 тысяч фугасных </a:t>
            </a:r>
          </a:p>
          <a:p>
            <a:r>
              <a:rPr lang="ru-RU" sz="2400" b="1">
                <a:solidFill>
                  <a:srgbClr val="0033CC"/>
                </a:solidFill>
                <a:cs typeface="Arial" charset="0"/>
              </a:rPr>
              <a:t>и зажигательных авиабомб, фашисты выпустили </a:t>
            </a:r>
          </a:p>
          <a:p>
            <a:r>
              <a:rPr lang="ru-RU" sz="2400" b="1">
                <a:solidFill>
                  <a:srgbClr val="0033CC"/>
                </a:solidFill>
                <a:cs typeface="Arial" charset="0"/>
              </a:rPr>
              <a:t>150 тысяч снарядов.</a:t>
            </a:r>
          </a:p>
        </p:txBody>
      </p:sp>
      <p:pic>
        <p:nvPicPr>
          <p:cNvPr id="20483" name="Picture 5" descr="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08400" y="1341438"/>
            <a:ext cx="4908550" cy="5141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4" name="Text Box 6"/>
          <p:cNvSpPr txBox="1">
            <a:spLocks noChangeArrowheads="1"/>
          </p:cNvSpPr>
          <p:nvPr/>
        </p:nvSpPr>
        <p:spPr bwMode="auto">
          <a:xfrm>
            <a:off x="0" y="1628775"/>
            <a:ext cx="3644900" cy="264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solidFill>
                  <a:schemeClr val="accent2"/>
                </a:solidFill>
                <a:cs typeface="Arial" charset="0"/>
              </a:rPr>
              <a:t>   </a:t>
            </a:r>
            <a:r>
              <a:rPr lang="ru-RU" sz="2400" b="1">
                <a:solidFill>
                  <a:srgbClr val="0033CC"/>
                </a:solidFill>
                <a:cs typeface="Arial" charset="0"/>
              </a:rPr>
              <a:t>Враги хотели обречь</a:t>
            </a:r>
          </a:p>
          <a:p>
            <a:r>
              <a:rPr lang="ru-RU" sz="2400" b="1">
                <a:solidFill>
                  <a:srgbClr val="0033CC"/>
                </a:solidFill>
                <a:cs typeface="Arial" charset="0"/>
              </a:rPr>
              <a:t>на мучительную</a:t>
            </a:r>
          </a:p>
          <a:p>
            <a:r>
              <a:rPr lang="ru-RU" sz="2400" b="1">
                <a:solidFill>
                  <a:srgbClr val="0033CC"/>
                </a:solidFill>
                <a:cs typeface="Arial" charset="0"/>
              </a:rPr>
              <a:t>смерть как можно</a:t>
            </a:r>
          </a:p>
          <a:p>
            <a:r>
              <a:rPr lang="ru-RU" sz="2400" b="1">
                <a:solidFill>
                  <a:srgbClr val="0033CC"/>
                </a:solidFill>
                <a:cs typeface="Arial" charset="0"/>
              </a:rPr>
              <a:t>больше людей, </a:t>
            </a:r>
            <a:endParaRPr lang="en-US" sz="2400" b="1">
              <a:solidFill>
                <a:srgbClr val="0033CC"/>
              </a:solidFill>
              <a:cs typeface="Arial" charset="0"/>
            </a:endParaRPr>
          </a:p>
          <a:p>
            <a:r>
              <a:rPr lang="ru-RU" sz="2400" b="1">
                <a:solidFill>
                  <a:srgbClr val="0033CC"/>
                </a:solidFill>
                <a:cs typeface="Arial" charset="0"/>
              </a:rPr>
              <a:t>оставшихся в живых, взять</a:t>
            </a:r>
          </a:p>
          <a:p>
            <a:r>
              <a:rPr lang="ru-RU" sz="2400" b="1">
                <a:solidFill>
                  <a:srgbClr val="0033CC"/>
                </a:solidFill>
                <a:cs typeface="Arial" charset="0"/>
              </a:rPr>
              <a:t>город голыми руками.</a:t>
            </a:r>
          </a:p>
        </p:txBody>
      </p:sp>
      <p:sp>
        <p:nvSpPr>
          <p:cNvPr id="20485" name="Rectangle 7"/>
          <p:cNvSpPr>
            <a:spLocks noChangeArrowheads="1"/>
          </p:cNvSpPr>
          <p:nvPr/>
        </p:nvSpPr>
        <p:spPr bwMode="auto">
          <a:xfrm>
            <a:off x="20320000" y="152400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ru-RU" sz="4400">
                <a:solidFill>
                  <a:schemeClr val="tx2"/>
                </a:solidFill>
              </a:rPr>
              <a:t>На Ленинград обрушилось свыше 100 тысяч фугасных и зажигательных авиабомб, фашисты выпустили 150 тысяч снарядов. Враги хотели обречь на мучительную смерть как можно больше людей, остав- шихся в живых, взять город голыми руками.</a:t>
            </a:r>
          </a:p>
        </p:txBody>
      </p:sp>
    </p:spTree>
  </p:cSld>
  <p:clrMapOvr>
    <a:masterClrMapping/>
  </p:clrMapOvr>
  <p:transition spd="med" advTm="10000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4" descr="2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825" y="188913"/>
            <a:ext cx="4314825" cy="608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7" name="Picture 5" descr="15нн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57750" y="115888"/>
            <a:ext cx="3968750" cy="6048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8" name="Text Box 6"/>
          <p:cNvSpPr txBox="1">
            <a:spLocks noChangeArrowheads="1"/>
          </p:cNvSpPr>
          <p:nvPr/>
        </p:nvSpPr>
        <p:spPr bwMode="auto">
          <a:xfrm>
            <a:off x="3419475" y="6237288"/>
            <a:ext cx="28051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33CC"/>
                </a:solidFill>
                <a:cs typeface="Arial" charset="0"/>
              </a:rPr>
              <a:t>После бомбёжки</a:t>
            </a:r>
            <a:r>
              <a:rPr lang="ru-RU" sz="2400" b="1">
                <a:solidFill>
                  <a:schemeClr val="accent2"/>
                </a:solidFill>
                <a:cs typeface="Arial" charset="0"/>
              </a:rPr>
              <a:t>.</a:t>
            </a:r>
          </a:p>
        </p:txBody>
      </p:sp>
      <p:sp>
        <p:nvSpPr>
          <p:cNvPr id="21509" name="Rectangle 7"/>
          <p:cNvSpPr>
            <a:spLocks noChangeArrowheads="1"/>
          </p:cNvSpPr>
          <p:nvPr/>
        </p:nvSpPr>
        <p:spPr bwMode="auto">
          <a:xfrm>
            <a:off x="20320000" y="152400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ru-RU" sz="4400">
                <a:solidFill>
                  <a:schemeClr val="tx2"/>
                </a:solidFill>
              </a:rPr>
              <a:t>После бомбёжки.</a:t>
            </a:r>
          </a:p>
        </p:txBody>
      </p:sp>
    </p:spTree>
  </p:cSld>
  <p:clrMapOvr>
    <a:masterClrMapping/>
  </p:clrMapOvr>
  <p:transition advTm="300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4"/>
          <p:cNvSpPr txBox="1">
            <a:spLocks noChangeArrowheads="1"/>
          </p:cNvSpPr>
          <p:nvPr/>
        </p:nvSpPr>
        <p:spPr bwMode="auto">
          <a:xfrm>
            <a:off x="3563938" y="4941888"/>
            <a:ext cx="5411787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0000"/>
                </a:solidFill>
                <a:cs typeface="Arial" charset="0"/>
              </a:rPr>
              <a:t>Против нас полки сосредоточив,</a:t>
            </a:r>
          </a:p>
          <a:p>
            <a:r>
              <a:rPr lang="ru-RU" sz="2400" b="1">
                <a:solidFill>
                  <a:srgbClr val="000000"/>
                </a:solidFill>
                <a:cs typeface="Arial" charset="0"/>
              </a:rPr>
              <a:t>Враг напал на мирную страну.</a:t>
            </a:r>
          </a:p>
          <a:p>
            <a:r>
              <a:rPr lang="ru-RU" sz="2400" b="1">
                <a:solidFill>
                  <a:srgbClr val="000000"/>
                </a:solidFill>
                <a:cs typeface="Arial" charset="0"/>
              </a:rPr>
              <a:t>Белой ночью, самой белой ночью</a:t>
            </a:r>
          </a:p>
          <a:p>
            <a:r>
              <a:rPr lang="ru-RU" sz="2400" b="1">
                <a:solidFill>
                  <a:srgbClr val="000000"/>
                </a:solidFill>
                <a:cs typeface="Arial" charset="0"/>
              </a:rPr>
              <a:t>Начал эту страшную войну.</a:t>
            </a:r>
          </a:p>
        </p:txBody>
      </p:sp>
      <p:pic>
        <p:nvPicPr>
          <p:cNvPr id="4099" name="Picture 5" descr="poster-1941a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9388" y="188913"/>
            <a:ext cx="3371850" cy="543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0" name="Picture 6" descr="3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76825" y="404813"/>
            <a:ext cx="3067050" cy="403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1" name="Rectangle 7"/>
          <p:cNvSpPr>
            <a:spLocks noChangeArrowheads="1"/>
          </p:cNvSpPr>
          <p:nvPr/>
        </p:nvSpPr>
        <p:spPr bwMode="auto">
          <a:xfrm>
            <a:off x="20320000" y="152400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ru-RU" sz="4400">
                <a:solidFill>
                  <a:schemeClr val="tx2"/>
                </a:solidFill>
              </a:rPr>
              <a:t>Против нас полки сосредоточив, Враг напал на мирную страну. Белой ночью, самой белой ночью Начал эту страшную войну.</a:t>
            </a:r>
          </a:p>
        </p:txBody>
      </p:sp>
    </p:spTree>
  </p:cSld>
  <p:clrMapOvr>
    <a:masterClrMapping/>
  </p:clrMapOvr>
  <p:transition spd="med" advTm="7000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4" descr="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31913" y="1341438"/>
            <a:ext cx="5400675" cy="540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1" name="Text Box 5"/>
          <p:cNvSpPr txBox="1">
            <a:spLocks noChangeArrowheads="1"/>
          </p:cNvSpPr>
          <p:nvPr/>
        </p:nvSpPr>
        <p:spPr bwMode="auto">
          <a:xfrm>
            <a:off x="0" y="0"/>
            <a:ext cx="8562975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chemeClr val="accent2"/>
                </a:solidFill>
                <a:cs typeface="Arial" charset="0"/>
              </a:rPr>
              <a:t>   </a:t>
            </a:r>
            <a:r>
              <a:rPr lang="ru-RU" sz="2400" b="1">
                <a:solidFill>
                  <a:srgbClr val="0033CC"/>
                </a:solidFill>
                <a:cs typeface="Arial" charset="0"/>
              </a:rPr>
              <a:t>Самой страшной оказалась зима 1942 года. Только </a:t>
            </a:r>
          </a:p>
          <a:p>
            <a:r>
              <a:rPr lang="ru-RU" sz="2400" b="1">
                <a:solidFill>
                  <a:srgbClr val="0033CC"/>
                </a:solidFill>
                <a:cs typeface="Arial" charset="0"/>
              </a:rPr>
              <a:t>военно- автомобильная дорога, проложенная по льду </a:t>
            </a:r>
          </a:p>
          <a:p>
            <a:r>
              <a:rPr lang="ru-RU" sz="2400" b="1">
                <a:solidFill>
                  <a:srgbClr val="0033CC"/>
                </a:solidFill>
                <a:cs typeface="Arial" charset="0"/>
              </a:rPr>
              <a:t>Ладожского озера помогла выжить людям.</a:t>
            </a:r>
          </a:p>
        </p:txBody>
      </p:sp>
      <p:sp>
        <p:nvSpPr>
          <p:cNvPr id="22532" name="Rectangle 6"/>
          <p:cNvSpPr>
            <a:spLocks noChangeArrowheads="1"/>
          </p:cNvSpPr>
          <p:nvPr/>
        </p:nvSpPr>
        <p:spPr bwMode="auto">
          <a:xfrm>
            <a:off x="20320000" y="152400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ru-RU" sz="4400">
                <a:solidFill>
                  <a:schemeClr val="tx2"/>
                </a:solidFill>
              </a:rPr>
              <a:t>Самой страшной оказалась зима 1942 года. Только военно- автомобильная дорога, проложенная по льду Ладожского озера помогла выжить людям.</a:t>
            </a:r>
          </a:p>
        </p:txBody>
      </p:sp>
    </p:spTree>
  </p:cSld>
  <p:clrMapOvr>
    <a:masterClrMapping/>
  </p:clrMapOvr>
  <p:transition spd="med" advTm="7000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4" descr="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71550" y="0"/>
            <a:ext cx="5905500" cy="565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5" name="Text Box 5"/>
          <p:cNvSpPr txBox="1">
            <a:spLocks noChangeArrowheads="1"/>
          </p:cNvSpPr>
          <p:nvPr/>
        </p:nvSpPr>
        <p:spPr bwMode="auto">
          <a:xfrm>
            <a:off x="250825" y="5876925"/>
            <a:ext cx="8751888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0000"/>
                </a:solidFill>
                <a:cs typeface="Arial" charset="0"/>
              </a:rPr>
              <a:t>  Эта дорога спасла от голода многих ленинградцев. На </a:t>
            </a:r>
          </a:p>
          <a:p>
            <a:r>
              <a:rPr lang="ru-RU" sz="2400" b="1">
                <a:solidFill>
                  <a:srgbClr val="000000"/>
                </a:solidFill>
                <a:cs typeface="Arial" charset="0"/>
              </a:rPr>
              <a:t>таких машинах перевозили хлеб по льду озера.</a:t>
            </a:r>
          </a:p>
        </p:txBody>
      </p:sp>
      <p:sp>
        <p:nvSpPr>
          <p:cNvPr id="23556" name="Rectangle 6"/>
          <p:cNvSpPr>
            <a:spLocks noChangeArrowheads="1"/>
          </p:cNvSpPr>
          <p:nvPr/>
        </p:nvSpPr>
        <p:spPr bwMode="auto">
          <a:xfrm>
            <a:off x="20320000" y="152400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ru-RU" sz="4400">
                <a:solidFill>
                  <a:schemeClr val="tx2"/>
                </a:solidFill>
              </a:rPr>
              <a:t>Эта дорога спасла от голода многих ленинградцев. На таких машинах перевозили хлеб по льду озера.</a:t>
            </a:r>
          </a:p>
        </p:txBody>
      </p:sp>
    </p:spTree>
  </p:cSld>
  <p:clrMapOvr>
    <a:masterClrMapping/>
  </p:clrMapOvr>
  <p:transition spd="med" advTm="5000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4" descr="x_68030bab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4213" y="476250"/>
            <a:ext cx="7559675" cy="545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79" name="Text Box 5"/>
          <p:cNvSpPr txBox="1">
            <a:spLocks noChangeArrowheads="1"/>
          </p:cNvSpPr>
          <p:nvPr/>
        </p:nvSpPr>
        <p:spPr bwMode="auto">
          <a:xfrm>
            <a:off x="2608263" y="6111875"/>
            <a:ext cx="29225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33CC"/>
                </a:solidFill>
                <a:cs typeface="Arial" charset="0"/>
              </a:rPr>
              <a:t>Дорога на Ладогу.</a:t>
            </a:r>
          </a:p>
        </p:txBody>
      </p:sp>
      <p:sp>
        <p:nvSpPr>
          <p:cNvPr id="24580" name="Rectangle 6"/>
          <p:cNvSpPr>
            <a:spLocks noChangeArrowheads="1"/>
          </p:cNvSpPr>
          <p:nvPr/>
        </p:nvSpPr>
        <p:spPr bwMode="auto">
          <a:xfrm>
            <a:off x="20320000" y="152400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ru-RU" sz="4400">
                <a:solidFill>
                  <a:schemeClr val="tx2"/>
                </a:solidFill>
              </a:rPr>
              <a:t>Дорога на Ладогу.</a:t>
            </a:r>
          </a:p>
        </p:txBody>
      </p:sp>
    </p:spTree>
  </p:cSld>
  <p:clrMapOvr>
    <a:masterClrMapping/>
  </p:clrMapOvr>
  <p:transition spd="med" advTm="3000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4" descr="untitleнеd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71550" y="188913"/>
            <a:ext cx="7127875" cy="6423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3" name="Text Box 5"/>
          <p:cNvSpPr txBox="1">
            <a:spLocks noChangeArrowheads="1"/>
          </p:cNvSpPr>
          <p:nvPr/>
        </p:nvSpPr>
        <p:spPr bwMode="auto">
          <a:xfrm>
            <a:off x="1671638" y="6040438"/>
            <a:ext cx="45847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chemeClr val="accent2"/>
                </a:solidFill>
                <a:cs typeface="Arial" charset="0"/>
              </a:rPr>
              <a:t>Эвакуация детей и стариков.</a:t>
            </a:r>
          </a:p>
        </p:txBody>
      </p:sp>
      <p:sp>
        <p:nvSpPr>
          <p:cNvPr id="25604" name="Rectangle 6"/>
          <p:cNvSpPr>
            <a:spLocks noChangeArrowheads="1"/>
          </p:cNvSpPr>
          <p:nvPr/>
        </p:nvSpPr>
        <p:spPr bwMode="auto">
          <a:xfrm>
            <a:off x="20320000" y="152400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ru-RU" sz="4400">
                <a:solidFill>
                  <a:schemeClr val="tx2"/>
                </a:solidFill>
              </a:rPr>
              <a:t>Эвакуация детей и стариков.</a:t>
            </a:r>
          </a:p>
        </p:txBody>
      </p:sp>
    </p:spTree>
  </p:cSld>
  <p:clrMapOvr>
    <a:masterClrMapping/>
  </p:clrMapOvr>
  <p:transition spd="med" advTm="4000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ext Box 4"/>
          <p:cNvSpPr txBox="1">
            <a:spLocks noChangeArrowheads="1"/>
          </p:cNvSpPr>
          <p:nvPr/>
        </p:nvSpPr>
        <p:spPr bwMode="auto">
          <a:xfrm>
            <a:off x="193675" y="260350"/>
            <a:ext cx="8950325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solidFill>
                  <a:schemeClr val="accent2"/>
                </a:solidFill>
                <a:cs typeface="Arial" charset="0"/>
              </a:rPr>
              <a:t>    </a:t>
            </a:r>
            <a:r>
              <a:rPr lang="ru-RU" sz="2400" b="1">
                <a:solidFill>
                  <a:srgbClr val="0033CC"/>
                </a:solidFill>
                <a:cs typeface="Arial" charset="0"/>
              </a:rPr>
              <a:t>30 км нужно проехать от Кобоны, чтобы оказаться на</a:t>
            </a:r>
          </a:p>
          <a:p>
            <a:r>
              <a:rPr lang="ru-RU" sz="2400" b="1">
                <a:solidFill>
                  <a:srgbClr val="0033CC"/>
                </a:solidFill>
                <a:cs typeface="Arial" charset="0"/>
              </a:rPr>
              <a:t>западном берегу. Недалеко от трассы замаскированы </a:t>
            </a:r>
          </a:p>
          <a:p>
            <a:r>
              <a:rPr lang="ru-RU" sz="2400" b="1">
                <a:solidFill>
                  <a:srgbClr val="0033CC"/>
                </a:solidFill>
                <a:cs typeface="Arial" charset="0"/>
              </a:rPr>
              <a:t>зенитные установки, проволочные и минные загражде-</a:t>
            </a:r>
          </a:p>
          <a:p>
            <a:r>
              <a:rPr lang="ru-RU" sz="2400" b="1">
                <a:solidFill>
                  <a:srgbClr val="0033CC"/>
                </a:solidFill>
                <a:cs typeface="Arial" charset="0"/>
              </a:rPr>
              <a:t>ния, чтобы защищать дорогу от фашистских солдат.</a:t>
            </a:r>
          </a:p>
        </p:txBody>
      </p:sp>
      <p:pic>
        <p:nvPicPr>
          <p:cNvPr id="26627" name="Picture 5" descr="2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87450" y="1916113"/>
            <a:ext cx="6553200" cy="4027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28" name="Text Box 6"/>
          <p:cNvSpPr txBox="1">
            <a:spLocks noChangeArrowheads="1"/>
          </p:cNvSpPr>
          <p:nvPr/>
        </p:nvSpPr>
        <p:spPr bwMode="auto">
          <a:xfrm>
            <a:off x="468313" y="6035675"/>
            <a:ext cx="8556625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chemeClr val="accent2"/>
                </a:solidFill>
                <a:cs typeface="Arial" charset="0"/>
              </a:rPr>
              <a:t> </a:t>
            </a:r>
            <a:r>
              <a:rPr lang="ru-RU" sz="2400" b="1">
                <a:solidFill>
                  <a:srgbClr val="0033CC"/>
                </a:solidFill>
                <a:cs typeface="Arial" charset="0"/>
              </a:rPr>
              <a:t>Не все машины доезжали  до берега, многие провали-</a:t>
            </a:r>
          </a:p>
          <a:p>
            <a:r>
              <a:rPr lang="ru-RU" sz="2400" b="1">
                <a:solidFill>
                  <a:srgbClr val="0033CC"/>
                </a:solidFill>
                <a:cs typeface="Arial" charset="0"/>
              </a:rPr>
              <a:t>вались под лёд вместе с продуктами.</a:t>
            </a:r>
          </a:p>
        </p:txBody>
      </p:sp>
      <p:sp>
        <p:nvSpPr>
          <p:cNvPr id="26629" name="Rectangle 7"/>
          <p:cNvSpPr>
            <a:spLocks noChangeArrowheads="1"/>
          </p:cNvSpPr>
          <p:nvPr/>
        </p:nvSpPr>
        <p:spPr bwMode="auto">
          <a:xfrm>
            <a:off x="20320000" y="152400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ru-RU" sz="4400">
                <a:solidFill>
                  <a:schemeClr val="tx2"/>
                </a:solidFill>
              </a:rPr>
              <a:t>30 км нужно проехать от Кобоны, чтобы оказаться на западном берегу. Недалеко от трассы замаскированы зенитные установки, проволочные и минные загражде- ния, чтобы защищать дорогу от фашистских солдат. Не все машины доезжали до берега, многие провали- вались под лёд вместе с продуктами.</a:t>
            </a:r>
          </a:p>
        </p:txBody>
      </p:sp>
    </p:spTree>
  </p:cSld>
  <p:clrMapOvr>
    <a:masterClrMapping/>
  </p:clrMapOvr>
  <p:transition spd="med" advTm="14000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4" descr="dorogaжизни к блокадному Ленинграду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825" y="504825"/>
            <a:ext cx="8713788" cy="485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1" name="Text Box 5"/>
          <p:cNvSpPr txBox="1">
            <a:spLocks noChangeArrowheads="1"/>
          </p:cNvSpPr>
          <p:nvPr/>
        </p:nvSpPr>
        <p:spPr bwMode="auto">
          <a:xfrm>
            <a:off x="468313" y="5734050"/>
            <a:ext cx="8315325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33CC"/>
                </a:solidFill>
                <a:cs typeface="Arial" charset="0"/>
              </a:rPr>
              <a:t>  Расчищали дорогу с помощью лошадей, по которой</a:t>
            </a:r>
          </a:p>
          <a:p>
            <a:r>
              <a:rPr lang="ru-RU" sz="2400" b="1">
                <a:solidFill>
                  <a:srgbClr val="0033CC"/>
                </a:solidFill>
                <a:cs typeface="Arial" charset="0"/>
              </a:rPr>
              <a:t>шли машины с хлебом.</a:t>
            </a:r>
          </a:p>
        </p:txBody>
      </p:sp>
      <p:sp>
        <p:nvSpPr>
          <p:cNvPr id="27652" name="Rectangle 6"/>
          <p:cNvSpPr>
            <a:spLocks noChangeArrowheads="1"/>
          </p:cNvSpPr>
          <p:nvPr/>
        </p:nvSpPr>
        <p:spPr bwMode="auto">
          <a:xfrm>
            <a:off x="20320000" y="152400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ru-RU" sz="4400">
                <a:solidFill>
                  <a:schemeClr val="tx2"/>
                </a:solidFill>
              </a:rPr>
              <a:t>Расчищали дорогу с помощью лошадей, по которой шли машины с хлебом.</a:t>
            </a:r>
          </a:p>
        </p:txBody>
      </p:sp>
    </p:spTree>
  </p:cSld>
  <p:clrMapOvr>
    <a:masterClrMapping/>
  </p:clrMapOvr>
  <p:transition spd="med" advTm="4000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4" descr="4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8313" y="188913"/>
            <a:ext cx="8280400" cy="579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75" name="Text Box 5"/>
          <p:cNvSpPr txBox="1">
            <a:spLocks noChangeArrowheads="1"/>
          </p:cNvSpPr>
          <p:nvPr/>
        </p:nvSpPr>
        <p:spPr bwMode="auto">
          <a:xfrm>
            <a:off x="1619250" y="6021388"/>
            <a:ext cx="59229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0000"/>
                </a:solidFill>
                <a:cs typeface="Arial" charset="0"/>
              </a:rPr>
              <a:t>Хлеб – в  Ленинград, а  детей – в тыл.</a:t>
            </a:r>
          </a:p>
        </p:txBody>
      </p:sp>
      <p:sp>
        <p:nvSpPr>
          <p:cNvPr id="28676" name="Rectangle 6"/>
          <p:cNvSpPr>
            <a:spLocks noChangeArrowheads="1"/>
          </p:cNvSpPr>
          <p:nvPr/>
        </p:nvSpPr>
        <p:spPr bwMode="auto">
          <a:xfrm>
            <a:off x="20320000" y="152400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ru-RU" sz="4400">
                <a:solidFill>
                  <a:schemeClr val="tx2"/>
                </a:solidFill>
              </a:rPr>
              <a:t>Хлеб – в Ленинград, а детей – в тыл.</a:t>
            </a:r>
          </a:p>
        </p:txBody>
      </p:sp>
    </p:spTree>
  </p:cSld>
  <p:clrMapOvr>
    <a:masterClrMapping/>
  </p:clrMapOvr>
  <p:transition spd="med" advTm="4000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ext Box 4"/>
          <p:cNvSpPr txBox="1">
            <a:spLocks noChangeArrowheads="1"/>
          </p:cNvSpPr>
          <p:nvPr/>
        </p:nvSpPr>
        <p:spPr bwMode="auto">
          <a:xfrm>
            <a:off x="323850" y="404813"/>
            <a:ext cx="5203825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33CC"/>
                </a:solidFill>
                <a:cs typeface="Arial" charset="0"/>
              </a:rPr>
              <a:t>Блокада…. Далеко как это слово</a:t>
            </a:r>
          </a:p>
          <a:p>
            <a:r>
              <a:rPr lang="ru-RU" sz="2400" b="1">
                <a:solidFill>
                  <a:srgbClr val="0033CC"/>
                </a:solidFill>
                <a:cs typeface="Arial" charset="0"/>
              </a:rPr>
              <a:t>От наших мирных светлых дней.</a:t>
            </a:r>
          </a:p>
          <a:p>
            <a:r>
              <a:rPr lang="ru-RU" sz="2400" b="1">
                <a:solidFill>
                  <a:srgbClr val="0033CC"/>
                </a:solidFill>
                <a:cs typeface="Arial" charset="0"/>
              </a:rPr>
              <a:t>Произношу его и вижу снова –</a:t>
            </a:r>
          </a:p>
          <a:p>
            <a:r>
              <a:rPr lang="ru-RU" sz="2400" b="1">
                <a:solidFill>
                  <a:srgbClr val="0033CC"/>
                </a:solidFill>
                <a:cs typeface="Arial" charset="0"/>
              </a:rPr>
              <a:t>Голодных умирающих детей.</a:t>
            </a:r>
          </a:p>
        </p:txBody>
      </p:sp>
      <p:pic>
        <p:nvPicPr>
          <p:cNvPr id="29699" name="Picture 5" descr="wVOV__1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80063" y="1628775"/>
            <a:ext cx="3314700" cy="4972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0" name="Picture 6" descr="3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9750" y="3254375"/>
            <a:ext cx="4103688" cy="305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701" name="Rectangle 7"/>
          <p:cNvSpPr>
            <a:spLocks noChangeArrowheads="1"/>
          </p:cNvSpPr>
          <p:nvPr/>
        </p:nvSpPr>
        <p:spPr bwMode="auto">
          <a:xfrm>
            <a:off x="20320000" y="152400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ru-RU" sz="4400">
                <a:solidFill>
                  <a:schemeClr val="tx2"/>
                </a:solidFill>
              </a:rPr>
              <a:t>Блокада…. Далеко как это слово От наших мирных светлых дней. Произношу его и вижу снова – Голодных умирающих детей.</a:t>
            </a:r>
          </a:p>
        </p:txBody>
      </p:sp>
    </p:spTree>
  </p:cSld>
  <p:clrMapOvr>
    <a:masterClrMapping/>
  </p:clrMapOvr>
  <p:transition advTm="6000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ext Box 4"/>
          <p:cNvSpPr txBox="1">
            <a:spLocks noChangeArrowheads="1"/>
          </p:cNvSpPr>
          <p:nvPr/>
        </p:nvSpPr>
        <p:spPr bwMode="auto">
          <a:xfrm>
            <a:off x="879475" y="423863"/>
            <a:ext cx="5153025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33CC"/>
                </a:solidFill>
                <a:cs typeface="Arial" charset="0"/>
              </a:rPr>
              <a:t>Как опустели целые кварталы,</a:t>
            </a:r>
          </a:p>
          <a:p>
            <a:r>
              <a:rPr lang="ru-RU" sz="2400" b="1">
                <a:solidFill>
                  <a:srgbClr val="0033CC"/>
                </a:solidFill>
                <a:cs typeface="Arial" charset="0"/>
              </a:rPr>
              <a:t>И как трамваи мёрзли на путях,</a:t>
            </a:r>
          </a:p>
          <a:p>
            <a:r>
              <a:rPr lang="ru-RU" sz="2400" b="1">
                <a:solidFill>
                  <a:srgbClr val="0033CC"/>
                </a:solidFill>
                <a:cs typeface="Arial" charset="0"/>
              </a:rPr>
              <a:t>И матерей, которые не в силах</a:t>
            </a:r>
          </a:p>
          <a:p>
            <a:r>
              <a:rPr lang="ru-RU" sz="2400" b="1">
                <a:solidFill>
                  <a:srgbClr val="0033CC"/>
                </a:solidFill>
                <a:cs typeface="Arial" charset="0"/>
              </a:rPr>
              <a:t>Своих детей на кладбище нести.</a:t>
            </a:r>
          </a:p>
        </p:txBody>
      </p:sp>
      <p:pic>
        <p:nvPicPr>
          <p:cNvPr id="30723" name="Picture 5" descr="8н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87450" y="2133600"/>
            <a:ext cx="6480175" cy="434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24" name="Rectangle 6"/>
          <p:cNvSpPr>
            <a:spLocks noChangeArrowheads="1"/>
          </p:cNvSpPr>
          <p:nvPr/>
        </p:nvSpPr>
        <p:spPr bwMode="auto">
          <a:xfrm>
            <a:off x="20320000" y="152400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ru-RU" sz="4400">
                <a:solidFill>
                  <a:schemeClr val="tx2"/>
                </a:solidFill>
              </a:rPr>
              <a:t>Как опустели целые кварталы, И как трамваи мёрзли на путях, И матерей, которые не в силах Своих детей на кладбище нести.</a:t>
            </a:r>
          </a:p>
        </p:txBody>
      </p:sp>
    </p:spTree>
  </p:cSld>
  <p:clrMapOvr>
    <a:masterClrMapping/>
  </p:clrMapOvr>
  <p:transition spd="med" advTm="7000"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4" descr="2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87450" y="1196975"/>
            <a:ext cx="6767513" cy="4827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747" name="Text Box 5"/>
          <p:cNvSpPr txBox="1">
            <a:spLocks noChangeArrowheads="1"/>
          </p:cNvSpPr>
          <p:nvPr/>
        </p:nvSpPr>
        <p:spPr bwMode="auto">
          <a:xfrm>
            <a:off x="1887538" y="6183313"/>
            <a:ext cx="53721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0000"/>
                </a:solidFill>
                <a:cs typeface="Arial" charset="0"/>
              </a:rPr>
              <a:t>На улице блокадного Ленинграда.</a:t>
            </a:r>
          </a:p>
        </p:txBody>
      </p:sp>
      <p:sp>
        <p:nvSpPr>
          <p:cNvPr id="31748" name="Rectangle 6"/>
          <p:cNvSpPr>
            <a:spLocks noChangeArrowheads="1"/>
          </p:cNvSpPr>
          <p:nvPr/>
        </p:nvSpPr>
        <p:spPr bwMode="auto">
          <a:xfrm>
            <a:off x="20320000" y="152400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ru-RU" sz="4400">
                <a:solidFill>
                  <a:schemeClr val="tx2"/>
                </a:solidFill>
              </a:rPr>
              <a:t>На улице блокадного Ленинграда.</a:t>
            </a:r>
          </a:p>
        </p:txBody>
      </p:sp>
    </p:spTree>
  </p:cSld>
  <p:clrMapOvr>
    <a:masterClrMapping/>
  </p:clrMapOvr>
  <p:transition spd="med" advTm="300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4"/>
          <p:cNvSpPr txBox="1">
            <a:spLocks noChangeArrowheads="1"/>
          </p:cNvSpPr>
          <p:nvPr/>
        </p:nvSpPr>
        <p:spPr bwMode="auto">
          <a:xfrm>
            <a:off x="80963" y="188913"/>
            <a:ext cx="9063037" cy="301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chemeClr val="accent2"/>
                </a:solidFill>
                <a:cs typeface="Arial" charset="0"/>
              </a:rPr>
              <a:t>    </a:t>
            </a:r>
            <a:r>
              <a:rPr lang="ru-RU" sz="2400" b="1">
                <a:solidFill>
                  <a:srgbClr val="0033CC"/>
                </a:solidFill>
                <a:cs typeface="Arial" charset="0"/>
              </a:rPr>
              <a:t>22 июня 1941 г. Германия пересекла границы нашей</a:t>
            </a:r>
          </a:p>
          <a:p>
            <a:r>
              <a:rPr lang="ru-RU" sz="2400" b="1">
                <a:solidFill>
                  <a:srgbClr val="0033CC"/>
                </a:solidFill>
                <a:cs typeface="Arial" charset="0"/>
              </a:rPr>
              <a:t>страны. Темп наступления войск составлял 30 км в сутки.</a:t>
            </a:r>
          </a:p>
          <a:p>
            <a:r>
              <a:rPr lang="ru-RU" sz="2400" b="1">
                <a:solidFill>
                  <a:srgbClr val="0033CC"/>
                </a:solidFill>
                <a:cs typeface="Arial" charset="0"/>
              </a:rPr>
              <a:t>Захвату города Ленинграда  отводилось особое место.</a:t>
            </a:r>
          </a:p>
          <a:p>
            <a:r>
              <a:rPr lang="ru-RU" sz="2400" b="1">
                <a:solidFill>
                  <a:srgbClr val="0033CC"/>
                </a:solidFill>
                <a:cs typeface="Arial" charset="0"/>
              </a:rPr>
              <a:t>Противник хотел захватить побережье Балтийского моря</a:t>
            </a:r>
          </a:p>
          <a:p>
            <a:r>
              <a:rPr lang="ru-RU" sz="2400" b="1">
                <a:solidFill>
                  <a:srgbClr val="0033CC"/>
                </a:solidFill>
                <a:cs typeface="Arial" charset="0"/>
              </a:rPr>
              <a:t>и уничтожить Балтийский флот. Немцы стремительно</a:t>
            </a:r>
          </a:p>
          <a:p>
            <a:r>
              <a:rPr lang="ru-RU" sz="2400" b="1">
                <a:solidFill>
                  <a:srgbClr val="0033CC"/>
                </a:solidFill>
                <a:cs typeface="Arial" charset="0"/>
              </a:rPr>
              <a:t>прорывались к городу и с июля из Ленинграда стали</a:t>
            </a:r>
          </a:p>
          <a:p>
            <a:r>
              <a:rPr lang="ru-RU" sz="2400" b="1">
                <a:solidFill>
                  <a:srgbClr val="0033CC"/>
                </a:solidFill>
                <a:cs typeface="Arial" charset="0"/>
              </a:rPr>
              <a:t>вывозить жителей и расположенные в городе заводы</a:t>
            </a:r>
          </a:p>
          <a:p>
            <a:r>
              <a:rPr lang="ru-RU" sz="2400" b="1">
                <a:solidFill>
                  <a:srgbClr val="0033CC"/>
                </a:solidFill>
                <a:cs typeface="Arial" charset="0"/>
              </a:rPr>
              <a:t>и фабрики.</a:t>
            </a:r>
          </a:p>
        </p:txBody>
      </p:sp>
      <p:pic>
        <p:nvPicPr>
          <p:cNvPr id="5123" name="Picture 5" descr="poster-1941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84888" y="3068638"/>
            <a:ext cx="2495550" cy="362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4" name="Picture 6" descr="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8313" y="3357563"/>
            <a:ext cx="4286250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5" name="Rectangle 7"/>
          <p:cNvSpPr>
            <a:spLocks noChangeArrowheads="1"/>
          </p:cNvSpPr>
          <p:nvPr/>
        </p:nvSpPr>
        <p:spPr bwMode="auto">
          <a:xfrm>
            <a:off x="20320000" y="152400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ru-RU" sz="4400">
                <a:solidFill>
                  <a:schemeClr val="tx2"/>
                </a:solidFill>
              </a:rPr>
              <a:t>22 июня 1941 г. Германия пересекла границы нашей страны. Темп наступления войск составлял 30 км в сутки. Захвату города Ленинграда отводилось особое место. Противник хотел захватить побережье Балтийского моря и уничтожить Балтийский флот. Немцы стремительно прорывались к городу и с июля из Ленинграда стали вывозить жителей и расположенные в городе заводы и фабрики.</a:t>
            </a:r>
          </a:p>
        </p:txBody>
      </p:sp>
    </p:spTree>
  </p:cSld>
  <p:clrMapOvr>
    <a:masterClrMapping/>
  </p:clrMapOvr>
  <p:transition spd="med" advTm="13000"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ext Box 4"/>
          <p:cNvSpPr txBox="1">
            <a:spLocks noChangeArrowheads="1"/>
          </p:cNvSpPr>
          <p:nvPr/>
        </p:nvSpPr>
        <p:spPr bwMode="auto">
          <a:xfrm>
            <a:off x="303213" y="423863"/>
            <a:ext cx="4872037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33CC"/>
                </a:solidFill>
                <a:cs typeface="Arial" charset="0"/>
              </a:rPr>
              <a:t>Без воды, без тепла, без света</a:t>
            </a:r>
          </a:p>
          <a:p>
            <a:r>
              <a:rPr lang="ru-RU" sz="2400" b="1">
                <a:solidFill>
                  <a:srgbClr val="0033CC"/>
                </a:solidFill>
                <a:cs typeface="Arial" charset="0"/>
              </a:rPr>
              <a:t>День похож на чёрную ночь.</a:t>
            </a:r>
          </a:p>
          <a:p>
            <a:r>
              <a:rPr lang="ru-RU" sz="2400" b="1">
                <a:solidFill>
                  <a:srgbClr val="0033CC"/>
                </a:solidFill>
                <a:cs typeface="Arial" charset="0"/>
              </a:rPr>
              <a:t>Может, в мире силы нету,</a:t>
            </a:r>
          </a:p>
          <a:p>
            <a:r>
              <a:rPr lang="ru-RU" sz="2400" b="1">
                <a:solidFill>
                  <a:srgbClr val="0033CC"/>
                </a:solidFill>
                <a:cs typeface="Arial" charset="0"/>
              </a:rPr>
              <a:t>Чтобы всё это превозмочь.</a:t>
            </a:r>
          </a:p>
        </p:txBody>
      </p:sp>
      <p:pic>
        <p:nvPicPr>
          <p:cNvPr id="32771" name="Picture 5" descr="untitleшгd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39975" y="2206625"/>
            <a:ext cx="6550025" cy="4411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772" name="Rectangle 6"/>
          <p:cNvSpPr>
            <a:spLocks noChangeArrowheads="1"/>
          </p:cNvSpPr>
          <p:nvPr/>
        </p:nvSpPr>
        <p:spPr bwMode="auto">
          <a:xfrm>
            <a:off x="20320000" y="152400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ru-RU" sz="4400">
                <a:solidFill>
                  <a:schemeClr val="tx2"/>
                </a:solidFill>
              </a:rPr>
              <a:t>Без воды, без тепла, без света День похож на чёрную ночь. Может, в мире силы нету, Чтобы всё это превозмочь.</a:t>
            </a:r>
          </a:p>
        </p:txBody>
      </p:sp>
    </p:spTree>
  </p:cSld>
  <p:clrMapOvr>
    <a:masterClrMapping/>
  </p:clrMapOvr>
  <p:transition spd="med" advTm="7000"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ext Box 4"/>
          <p:cNvSpPr txBox="1">
            <a:spLocks noChangeArrowheads="1"/>
          </p:cNvSpPr>
          <p:nvPr/>
        </p:nvSpPr>
        <p:spPr bwMode="auto">
          <a:xfrm>
            <a:off x="447675" y="495300"/>
            <a:ext cx="4300538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33CC"/>
                </a:solidFill>
                <a:cs typeface="Arial" charset="0"/>
              </a:rPr>
              <a:t>Умирали – и говорили,</a:t>
            </a:r>
          </a:p>
          <a:p>
            <a:r>
              <a:rPr lang="ru-RU" sz="2400" b="1">
                <a:solidFill>
                  <a:srgbClr val="0033CC"/>
                </a:solidFill>
                <a:cs typeface="Arial" charset="0"/>
              </a:rPr>
              <a:t>- Наши дети увидят свет!</a:t>
            </a:r>
          </a:p>
          <a:p>
            <a:r>
              <a:rPr lang="ru-RU" sz="2400" b="1">
                <a:solidFill>
                  <a:srgbClr val="0033CC"/>
                </a:solidFill>
                <a:cs typeface="Arial" charset="0"/>
              </a:rPr>
              <a:t>Но ворота они не открыли,</a:t>
            </a:r>
          </a:p>
          <a:p>
            <a:r>
              <a:rPr lang="ru-RU" sz="2400" b="1">
                <a:solidFill>
                  <a:srgbClr val="0033CC"/>
                </a:solidFill>
                <a:cs typeface="Arial" charset="0"/>
              </a:rPr>
              <a:t>На колени не встали, нет!</a:t>
            </a:r>
          </a:p>
        </p:txBody>
      </p:sp>
      <p:pic>
        <p:nvPicPr>
          <p:cNvPr id="33795" name="Picture 5" descr="poster-1941j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03763" y="908050"/>
            <a:ext cx="4186237" cy="572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796" name="Rectangle 6"/>
          <p:cNvSpPr>
            <a:spLocks noChangeArrowheads="1"/>
          </p:cNvSpPr>
          <p:nvPr/>
        </p:nvSpPr>
        <p:spPr bwMode="auto">
          <a:xfrm>
            <a:off x="20320000" y="152400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ru-RU" sz="4400">
                <a:solidFill>
                  <a:schemeClr val="tx2"/>
                </a:solidFill>
              </a:rPr>
              <a:t>Умирали – и говорили, - Наши дети увидят свет! Но ворота они не открыли, На колени не встали, нет!</a:t>
            </a:r>
          </a:p>
        </p:txBody>
      </p:sp>
    </p:spTree>
  </p:cSld>
  <p:clrMapOvr>
    <a:masterClrMapping/>
  </p:clrMapOvr>
  <p:transition spd="med" advTm="6000"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ext Box 4"/>
          <p:cNvSpPr txBox="1">
            <a:spLocks noChangeArrowheads="1"/>
          </p:cNvSpPr>
          <p:nvPr/>
        </p:nvSpPr>
        <p:spPr bwMode="auto">
          <a:xfrm>
            <a:off x="1042988" y="0"/>
            <a:ext cx="5324475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33CC"/>
                </a:solidFill>
                <a:cs typeface="Arial" charset="0"/>
              </a:rPr>
              <a:t>И листовки летели с неба</a:t>
            </a:r>
          </a:p>
          <a:p>
            <a:r>
              <a:rPr lang="ru-RU" sz="2400" b="1">
                <a:solidFill>
                  <a:srgbClr val="0033CC"/>
                </a:solidFill>
                <a:cs typeface="Arial" charset="0"/>
              </a:rPr>
              <a:t>На пороги замёрзших квартир:</a:t>
            </a:r>
          </a:p>
          <a:p>
            <a:r>
              <a:rPr lang="ru-RU" sz="2400" b="1">
                <a:solidFill>
                  <a:srgbClr val="0033CC"/>
                </a:solidFill>
                <a:cs typeface="Arial" charset="0"/>
              </a:rPr>
              <a:t>«Будет хлеб! Вы хотите хлеба?..»</a:t>
            </a:r>
          </a:p>
          <a:p>
            <a:r>
              <a:rPr lang="ru-RU" sz="2400" b="1">
                <a:solidFill>
                  <a:srgbClr val="0033CC"/>
                </a:solidFill>
                <a:cs typeface="Arial" charset="0"/>
              </a:rPr>
              <a:t>«Будет мир! Вам не снится мир!»</a:t>
            </a:r>
          </a:p>
        </p:txBody>
      </p:sp>
      <p:pic>
        <p:nvPicPr>
          <p:cNvPr id="34819" name="Picture 5" descr="untit7556led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58888" y="1916113"/>
            <a:ext cx="6337300" cy="4754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820" name="Rectangle 6"/>
          <p:cNvSpPr>
            <a:spLocks noChangeArrowheads="1"/>
          </p:cNvSpPr>
          <p:nvPr/>
        </p:nvSpPr>
        <p:spPr bwMode="auto">
          <a:xfrm>
            <a:off x="20320000" y="152400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ru-RU" sz="4400">
                <a:solidFill>
                  <a:schemeClr val="tx2"/>
                </a:solidFill>
              </a:rPr>
              <a:t>И листовки летели с неба На пороги замёрзших квартир: «Будет хлеб! Вы хотите хлеба?..» «Будет мир! Вам не снится мир!».</a:t>
            </a:r>
          </a:p>
        </p:txBody>
      </p:sp>
    </p:spTree>
  </p:cSld>
  <p:clrMapOvr>
    <a:masterClrMapping/>
  </p:clrMapOvr>
  <p:transition spd="slow" advTm="7000"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ext Box 4"/>
          <p:cNvSpPr txBox="1">
            <a:spLocks noChangeArrowheads="1"/>
          </p:cNvSpPr>
          <p:nvPr/>
        </p:nvSpPr>
        <p:spPr bwMode="auto">
          <a:xfrm>
            <a:off x="303213" y="350838"/>
            <a:ext cx="4913312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33CC"/>
                </a:solidFill>
                <a:cs typeface="Arial" charset="0"/>
              </a:rPr>
              <a:t>Дети, плача хлеба просили,</a:t>
            </a:r>
          </a:p>
          <a:p>
            <a:r>
              <a:rPr lang="ru-RU" sz="2400" b="1">
                <a:solidFill>
                  <a:srgbClr val="0033CC"/>
                </a:solidFill>
                <a:cs typeface="Arial" charset="0"/>
              </a:rPr>
              <a:t>Нет страшнее пытки такой.</a:t>
            </a:r>
          </a:p>
          <a:p>
            <a:r>
              <a:rPr lang="ru-RU" sz="2400" b="1">
                <a:solidFill>
                  <a:srgbClr val="0033CC"/>
                </a:solidFill>
                <a:cs typeface="Arial" charset="0"/>
              </a:rPr>
              <a:t>Ленинграда ворот не открыли</a:t>
            </a:r>
          </a:p>
          <a:p>
            <a:r>
              <a:rPr lang="ru-RU" sz="2400" b="1">
                <a:solidFill>
                  <a:srgbClr val="0033CC"/>
                </a:solidFill>
                <a:cs typeface="Arial" charset="0"/>
              </a:rPr>
              <a:t>И не вышли к стене городской.</a:t>
            </a:r>
          </a:p>
        </p:txBody>
      </p:sp>
      <p:pic>
        <p:nvPicPr>
          <p:cNvPr id="35843" name="Picture 5" descr="3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307138" y="260350"/>
            <a:ext cx="2408237" cy="3240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44" name="Picture 6" descr="untitl43ed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3850" y="2312988"/>
            <a:ext cx="5688013" cy="4265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845" name="Rectangle 7"/>
          <p:cNvSpPr>
            <a:spLocks noChangeArrowheads="1"/>
          </p:cNvSpPr>
          <p:nvPr/>
        </p:nvSpPr>
        <p:spPr bwMode="auto">
          <a:xfrm>
            <a:off x="20320000" y="152400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ru-RU" sz="4400">
                <a:solidFill>
                  <a:schemeClr val="tx2"/>
                </a:solidFill>
              </a:rPr>
              <a:t>Дети, плача хлеба просили, Нет страшнее пытки такой. Ленинграда ворот не открыли И не вышли к стене городской.</a:t>
            </a:r>
          </a:p>
        </p:txBody>
      </p:sp>
    </p:spTree>
  </p:cSld>
  <p:clrMapOvr>
    <a:masterClrMapping/>
  </p:clrMapOvr>
  <p:transition spd="med" advTm="7000"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4" descr="untitledпр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19700" y="1341438"/>
            <a:ext cx="3692525" cy="4754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867" name="Text Box 5"/>
          <p:cNvSpPr txBox="1">
            <a:spLocks noChangeArrowheads="1"/>
          </p:cNvSpPr>
          <p:nvPr/>
        </p:nvSpPr>
        <p:spPr bwMode="auto">
          <a:xfrm>
            <a:off x="519113" y="279400"/>
            <a:ext cx="4527550" cy="520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33CC"/>
                </a:solidFill>
                <a:cs typeface="Arial" charset="0"/>
              </a:rPr>
              <a:t>В осаждённом Ленинграде </a:t>
            </a:r>
          </a:p>
          <a:p>
            <a:r>
              <a:rPr lang="ru-RU" sz="2400" b="1">
                <a:solidFill>
                  <a:srgbClr val="0033CC"/>
                </a:solidFill>
                <a:cs typeface="Arial" charset="0"/>
              </a:rPr>
              <a:t>Эта девочка жила.</a:t>
            </a:r>
          </a:p>
          <a:p>
            <a:r>
              <a:rPr lang="ru-RU" sz="2400" b="1">
                <a:solidFill>
                  <a:srgbClr val="0033CC"/>
                </a:solidFill>
                <a:cs typeface="Arial" charset="0"/>
              </a:rPr>
              <a:t>В ученической тетради</a:t>
            </a:r>
          </a:p>
          <a:p>
            <a:r>
              <a:rPr lang="ru-RU" sz="2400" b="1">
                <a:solidFill>
                  <a:srgbClr val="0033CC"/>
                </a:solidFill>
                <a:cs typeface="Arial" charset="0"/>
              </a:rPr>
              <a:t>Свой дневник она вела.</a:t>
            </a:r>
          </a:p>
          <a:p>
            <a:r>
              <a:rPr lang="ru-RU" sz="2400" b="1">
                <a:solidFill>
                  <a:srgbClr val="0033CC"/>
                </a:solidFill>
                <a:cs typeface="Arial" charset="0"/>
              </a:rPr>
              <a:t>В дни войны погибла Таня,</a:t>
            </a:r>
          </a:p>
          <a:p>
            <a:r>
              <a:rPr lang="ru-RU" sz="2400" b="1">
                <a:solidFill>
                  <a:srgbClr val="0033CC"/>
                </a:solidFill>
                <a:cs typeface="Arial" charset="0"/>
              </a:rPr>
              <a:t>Таня в памяти жива:</a:t>
            </a:r>
          </a:p>
          <a:p>
            <a:r>
              <a:rPr lang="ru-RU" sz="2400" b="1">
                <a:solidFill>
                  <a:srgbClr val="0033CC"/>
                </a:solidFill>
                <a:cs typeface="Arial" charset="0"/>
              </a:rPr>
              <a:t>Затаив на миг дыханье,</a:t>
            </a:r>
          </a:p>
          <a:p>
            <a:r>
              <a:rPr lang="ru-RU" sz="2400" b="1">
                <a:solidFill>
                  <a:srgbClr val="0033CC"/>
                </a:solidFill>
                <a:cs typeface="Arial" charset="0"/>
              </a:rPr>
              <a:t>Слышит мир её слова:</a:t>
            </a:r>
          </a:p>
          <a:p>
            <a:endParaRPr lang="ru-RU" sz="2400" b="1">
              <a:solidFill>
                <a:srgbClr val="0033CC"/>
              </a:solidFill>
              <a:cs typeface="Arial" charset="0"/>
            </a:endParaRPr>
          </a:p>
          <a:p>
            <a:r>
              <a:rPr lang="ru-RU" sz="2400" b="1">
                <a:solidFill>
                  <a:srgbClr val="0033CC"/>
                </a:solidFill>
                <a:cs typeface="Arial" charset="0"/>
              </a:rPr>
              <a:t>«Женя умерла 28 декабря в</a:t>
            </a:r>
          </a:p>
          <a:p>
            <a:r>
              <a:rPr lang="ru-RU" sz="2400" b="1">
                <a:solidFill>
                  <a:srgbClr val="0033CC"/>
                </a:solidFill>
                <a:cs typeface="Arial" charset="0"/>
              </a:rPr>
              <a:t> 12 часов 30 минут утра 1941</a:t>
            </a:r>
          </a:p>
          <a:p>
            <a:r>
              <a:rPr lang="ru-RU" sz="2400" b="1">
                <a:solidFill>
                  <a:srgbClr val="0033CC"/>
                </a:solidFill>
                <a:cs typeface="Arial" charset="0"/>
              </a:rPr>
              <a:t>года. Бабушка умерла </a:t>
            </a:r>
            <a:endParaRPr lang="en-US" sz="2400" b="1">
              <a:solidFill>
                <a:srgbClr val="0033CC"/>
              </a:solidFill>
              <a:cs typeface="Arial" charset="0"/>
            </a:endParaRPr>
          </a:p>
          <a:p>
            <a:r>
              <a:rPr lang="ru-RU" sz="2400" b="1">
                <a:solidFill>
                  <a:srgbClr val="0033CC"/>
                </a:solidFill>
                <a:cs typeface="Arial" charset="0"/>
              </a:rPr>
              <a:t>25 января в 3 часа дня </a:t>
            </a:r>
            <a:endParaRPr lang="en-US" sz="2400" b="1">
              <a:solidFill>
                <a:srgbClr val="0033CC"/>
              </a:solidFill>
              <a:cs typeface="Arial" charset="0"/>
            </a:endParaRPr>
          </a:p>
          <a:p>
            <a:r>
              <a:rPr lang="ru-RU" sz="2400" b="1">
                <a:solidFill>
                  <a:srgbClr val="0033CC"/>
                </a:solidFill>
                <a:cs typeface="Arial" charset="0"/>
              </a:rPr>
              <a:t>1942 года..»</a:t>
            </a:r>
          </a:p>
        </p:txBody>
      </p:sp>
      <p:sp>
        <p:nvSpPr>
          <p:cNvPr id="36868" name="Rectangle 6"/>
          <p:cNvSpPr>
            <a:spLocks noChangeArrowheads="1"/>
          </p:cNvSpPr>
          <p:nvPr/>
        </p:nvSpPr>
        <p:spPr bwMode="auto">
          <a:xfrm>
            <a:off x="20320000" y="152400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ru-RU" sz="4400">
                <a:solidFill>
                  <a:schemeClr val="tx2"/>
                </a:solidFill>
              </a:rPr>
              <a:t>В осаждённом Ленинграде Эта девочка жила. В ученической тетради Свой дневник она вела. В дни войны погибла Таня, Таня в памяти жива: Затаив на миг дыханье, Слышит мир её слова: «Женя умерла 28 декабря в 12 часов 30 минут утра 1941 года. Бабушка умерла 25 ян- варя в 3 часа дня 1942 года..».</a:t>
            </a:r>
          </a:p>
        </p:txBody>
      </p:sp>
    </p:spTree>
  </p:cSld>
  <p:clrMapOvr>
    <a:masterClrMapping/>
  </p:clrMapOvr>
  <p:transition spd="slow" advTm="15000"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4" descr="untitlввed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48263" y="188913"/>
            <a:ext cx="3455987" cy="515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7891" name="Text Box 5"/>
          <p:cNvSpPr txBox="1">
            <a:spLocks noChangeArrowheads="1"/>
          </p:cNvSpPr>
          <p:nvPr/>
        </p:nvSpPr>
        <p:spPr bwMode="auto">
          <a:xfrm>
            <a:off x="250825" y="404813"/>
            <a:ext cx="5805488" cy="593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33CC"/>
                </a:solidFill>
                <a:cs typeface="Arial" charset="0"/>
              </a:rPr>
              <a:t>А в ночи пронзает небо</a:t>
            </a:r>
          </a:p>
          <a:p>
            <a:r>
              <a:rPr lang="ru-RU" sz="2400" b="1">
                <a:solidFill>
                  <a:srgbClr val="0033CC"/>
                </a:solidFill>
                <a:cs typeface="Arial" charset="0"/>
              </a:rPr>
              <a:t>Острый свет прожекторов.</a:t>
            </a:r>
          </a:p>
          <a:p>
            <a:r>
              <a:rPr lang="ru-RU" sz="2400" b="1">
                <a:solidFill>
                  <a:srgbClr val="0033CC"/>
                </a:solidFill>
                <a:cs typeface="Arial" charset="0"/>
              </a:rPr>
              <a:t>Дома нет ни крошки хлеба,</a:t>
            </a:r>
          </a:p>
          <a:p>
            <a:r>
              <a:rPr lang="ru-RU" sz="2400" b="1">
                <a:solidFill>
                  <a:srgbClr val="0033CC"/>
                </a:solidFill>
                <a:cs typeface="Arial" charset="0"/>
              </a:rPr>
              <a:t>Не найдёшь полена дров.</a:t>
            </a:r>
          </a:p>
          <a:p>
            <a:r>
              <a:rPr lang="ru-RU" sz="2400" b="1">
                <a:solidFill>
                  <a:srgbClr val="0033CC"/>
                </a:solidFill>
                <a:cs typeface="Arial" charset="0"/>
              </a:rPr>
              <a:t>От коптилки не согреться</a:t>
            </a:r>
          </a:p>
          <a:p>
            <a:r>
              <a:rPr lang="ru-RU" sz="2400" b="1">
                <a:solidFill>
                  <a:srgbClr val="0033CC"/>
                </a:solidFill>
                <a:cs typeface="Arial" charset="0"/>
              </a:rPr>
              <a:t>Карандаш дрожит в руке,</a:t>
            </a:r>
          </a:p>
          <a:p>
            <a:r>
              <a:rPr lang="ru-RU" sz="2400" b="1">
                <a:solidFill>
                  <a:srgbClr val="0033CC"/>
                </a:solidFill>
                <a:cs typeface="Arial" charset="0"/>
              </a:rPr>
              <a:t>Но выводит кровью сердце</a:t>
            </a:r>
          </a:p>
          <a:p>
            <a:r>
              <a:rPr lang="ru-RU" sz="2400" b="1">
                <a:solidFill>
                  <a:srgbClr val="0033CC"/>
                </a:solidFill>
                <a:cs typeface="Arial" charset="0"/>
              </a:rPr>
              <a:t>В сокровенном дневнике:</a:t>
            </a:r>
          </a:p>
          <a:p>
            <a:endParaRPr lang="ru-RU" sz="2400" b="1">
              <a:solidFill>
                <a:srgbClr val="0033CC"/>
              </a:solidFill>
              <a:cs typeface="Arial" charset="0"/>
            </a:endParaRPr>
          </a:p>
          <a:p>
            <a:endParaRPr lang="ru-RU" sz="2400" b="1">
              <a:solidFill>
                <a:srgbClr val="0033CC"/>
              </a:solidFill>
              <a:cs typeface="Arial" charset="0"/>
            </a:endParaRPr>
          </a:p>
          <a:p>
            <a:endParaRPr lang="ru-RU" sz="2400" b="1">
              <a:solidFill>
                <a:srgbClr val="0033CC"/>
              </a:solidFill>
              <a:cs typeface="Arial" charset="0"/>
            </a:endParaRPr>
          </a:p>
          <a:p>
            <a:endParaRPr lang="ru-RU" sz="2400" b="1">
              <a:solidFill>
                <a:srgbClr val="0033CC"/>
              </a:solidFill>
              <a:cs typeface="Arial" charset="0"/>
            </a:endParaRPr>
          </a:p>
          <a:p>
            <a:endParaRPr lang="ru-RU" sz="2400" b="1">
              <a:solidFill>
                <a:srgbClr val="0033CC"/>
              </a:solidFill>
              <a:cs typeface="Arial" charset="0"/>
            </a:endParaRPr>
          </a:p>
          <a:p>
            <a:r>
              <a:rPr lang="ru-RU" sz="2400" b="1">
                <a:solidFill>
                  <a:srgbClr val="0033CC"/>
                </a:solidFill>
                <a:cs typeface="Arial" charset="0"/>
              </a:rPr>
              <a:t>«Лека умер 12 марта в 8 часов утра </a:t>
            </a:r>
          </a:p>
          <a:p>
            <a:r>
              <a:rPr lang="ru-RU" sz="2400" b="1">
                <a:solidFill>
                  <a:srgbClr val="0033CC"/>
                </a:solidFill>
                <a:cs typeface="Arial" charset="0"/>
              </a:rPr>
              <a:t>1942 года. Дядя Вася умер 13 апреля</a:t>
            </a:r>
          </a:p>
          <a:p>
            <a:r>
              <a:rPr lang="ru-RU" sz="2400" b="1">
                <a:solidFill>
                  <a:srgbClr val="0033CC"/>
                </a:solidFill>
                <a:cs typeface="Arial" charset="0"/>
              </a:rPr>
              <a:t>в 2 часа дня 1942 года».</a:t>
            </a:r>
            <a:r>
              <a:rPr lang="ru-RU" sz="2000" b="1">
                <a:solidFill>
                  <a:srgbClr val="0033CC"/>
                </a:solidFill>
                <a:cs typeface="Arial" charset="0"/>
              </a:rPr>
              <a:t> </a:t>
            </a:r>
          </a:p>
        </p:txBody>
      </p:sp>
      <p:sp>
        <p:nvSpPr>
          <p:cNvPr id="37892" name="Rectangle 6"/>
          <p:cNvSpPr>
            <a:spLocks noChangeArrowheads="1"/>
          </p:cNvSpPr>
          <p:nvPr/>
        </p:nvSpPr>
        <p:spPr bwMode="auto">
          <a:xfrm>
            <a:off x="20320000" y="152400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ru-RU" sz="4400">
                <a:solidFill>
                  <a:schemeClr val="tx2"/>
                </a:solidFill>
              </a:rPr>
              <a:t>А в ночи пронзает небо Острый свет прожекторов. Дома нет ни крошки хлеба, Не найдёшь полена дров. От коптилки не согреться Карандаш дрожит в руке, Но выводит кровью сердце В сокровенном дневнике: «Лека умер 12 марта в 8 часов утра 1942 года. Дядя Вася умер 13 апреля в 2 часа дня 1942 года».</a:t>
            </a:r>
          </a:p>
        </p:txBody>
      </p:sp>
    </p:spTree>
  </p:cSld>
  <p:clrMapOvr>
    <a:masterClrMapping/>
  </p:clrMapOvr>
  <p:transition spd="med" advTm="10000"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ext Box 4"/>
          <p:cNvSpPr txBox="1">
            <a:spLocks noChangeArrowheads="1"/>
          </p:cNvSpPr>
          <p:nvPr/>
        </p:nvSpPr>
        <p:spPr bwMode="auto">
          <a:xfrm>
            <a:off x="250825" y="981075"/>
            <a:ext cx="4664075" cy="4838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33CC"/>
                </a:solidFill>
                <a:cs typeface="Arial" charset="0"/>
              </a:rPr>
              <a:t>Отшумела, отгремела</a:t>
            </a:r>
          </a:p>
          <a:p>
            <a:r>
              <a:rPr lang="ru-RU" sz="2400" b="1">
                <a:solidFill>
                  <a:srgbClr val="0033CC"/>
                </a:solidFill>
                <a:cs typeface="Arial" charset="0"/>
              </a:rPr>
              <a:t>Орудийная гроза,</a:t>
            </a:r>
          </a:p>
          <a:p>
            <a:r>
              <a:rPr lang="ru-RU" sz="2400" b="1">
                <a:solidFill>
                  <a:srgbClr val="0033CC"/>
                </a:solidFill>
                <a:cs typeface="Arial" charset="0"/>
              </a:rPr>
              <a:t>Только память то и дело</a:t>
            </a:r>
          </a:p>
          <a:p>
            <a:r>
              <a:rPr lang="ru-RU" sz="2400" b="1">
                <a:solidFill>
                  <a:srgbClr val="0033CC"/>
                </a:solidFill>
                <a:cs typeface="Arial" charset="0"/>
              </a:rPr>
              <a:t>Смотрит пристально в глаза.</a:t>
            </a:r>
          </a:p>
          <a:p>
            <a:r>
              <a:rPr lang="ru-RU" sz="2400" b="1">
                <a:solidFill>
                  <a:srgbClr val="0033CC"/>
                </a:solidFill>
                <a:cs typeface="Arial" charset="0"/>
              </a:rPr>
              <a:t>К солнцу тянутся берёзки,</a:t>
            </a:r>
          </a:p>
          <a:p>
            <a:r>
              <a:rPr lang="ru-RU" sz="2400" b="1">
                <a:solidFill>
                  <a:srgbClr val="0033CC"/>
                </a:solidFill>
                <a:cs typeface="Arial" charset="0"/>
              </a:rPr>
              <a:t>Пробивается трава,</a:t>
            </a:r>
          </a:p>
          <a:p>
            <a:r>
              <a:rPr lang="ru-RU" sz="2400" b="1">
                <a:solidFill>
                  <a:srgbClr val="0033CC"/>
                </a:solidFill>
                <a:cs typeface="Arial" charset="0"/>
              </a:rPr>
              <a:t>А на скорбном Пискарёвском</a:t>
            </a:r>
          </a:p>
          <a:p>
            <a:r>
              <a:rPr lang="ru-RU" sz="2400" b="1">
                <a:solidFill>
                  <a:srgbClr val="0033CC"/>
                </a:solidFill>
                <a:cs typeface="Arial" charset="0"/>
              </a:rPr>
              <a:t>Остановят вдруг слова:</a:t>
            </a:r>
          </a:p>
          <a:p>
            <a:endParaRPr lang="ru-RU" sz="2400" b="1">
              <a:solidFill>
                <a:srgbClr val="0033CC"/>
              </a:solidFill>
              <a:cs typeface="Arial" charset="0"/>
            </a:endParaRPr>
          </a:p>
          <a:p>
            <a:r>
              <a:rPr lang="ru-RU" sz="2400" b="1">
                <a:solidFill>
                  <a:srgbClr val="0033CC"/>
                </a:solidFill>
                <a:cs typeface="Arial" charset="0"/>
              </a:rPr>
              <a:t>«Дядя Лёша умер 10 мая </a:t>
            </a:r>
          </a:p>
          <a:p>
            <a:r>
              <a:rPr lang="ru-RU" sz="2400" b="1">
                <a:solidFill>
                  <a:srgbClr val="0033CC"/>
                </a:solidFill>
                <a:cs typeface="Arial" charset="0"/>
              </a:rPr>
              <a:t>в 4 часа дня 1942 года.</a:t>
            </a:r>
          </a:p>
          <a:p>
            <a:r>
              <a:rPr lang="ru-RU" sz="2400" b="1">
                <a:solidFill>
                  <a:srgbClr val="0033CC"/>
                </a:solidFill>
                <a:cs typeface="Arial" charset="0"/>
              </a:rPr>
              <a:t>Мама – 13 мая в 7 часов </a:t>
            </a:r>
          </a:p>
          <a:p>
            <a:r>
              <a:rPr lang="ru-RU" sz="2400" b="1">
                <a:solidFill>
                  <a:srgbClr val="0033CC"/>
                </a:solidFill>
                <a:cs typeface="Arial" charset="0"/>
              </a:rPr>
              <a:t>30 минут утра 1942 года».</a:t>
            </a:r>
          </a:p>
        </p:txBody>
      </p:sp>
      <p:pic>
        <p:nvPicPr>
          <p:cNvPr id="38915" name="Picture 5" descr="3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76825" y="188913"/>
            <a:ext cx="3817938" cy="4608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8916" name="Rectangle 6"/>
          <p:cNvSpPr>
            <a:spLocks noChangeArrowheads="1"/>
          </p:cNvSpPr>
          <p:nvPr/>
        </p:nvSpPr>
        <p:spPr bwMode="auto">
          <a:xfrm>
            <a:off x="20320000" y="152400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ru-RU" sz="4400">
                <a:solidFill>
                  <a:schemeClr val="tx2"/>
                </a:solidFill>
              </a:rPr>
              <a:t>Отшумела, отгремела Орудийная гроза, Только память то и дело Смотрит пристально в глаза. К солнцу тянутся берёзки, Пробивается трава, А на скорбном Пискарёвском Остановят вдруг слова: «Дядя Лёша умер 10 мая в 4 часа дня 1942 года. Мама – 13 мая в 7 часов 30 минут утра 1942 года».</a:t>
            </a:r>
          </a:p>
        </p:txBody>
      </p:sp>
    </p:spTree>
  </p:cSld>
  <p:clrMapOvr>
    <a:masterClrMapping/>
  </p:clrMapOvr>
  <p:transition spd="slow" advTm="15000"/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Picture 4" descr="untitлрled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76375" y="3636963"/>
            <a:ext cx="6048375" cy="3094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9939" name="Text Box 5"/>
          <p:cNvSpPr txBox="1">
            <a:spLocks noChangeArrowheads="1"/>
          </p:cNvSpPr>
          <p:nvPr/>
        </p:nvSpPr>
        <p:spPr bwMode="auto">
          <a:xfrm>
            <a:off x="250825" y="260350"/>
            <a:ext cx="8564563" cy="337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33CC"/>
                </a:solidFill>
                <a:cs typeface="Arial" charset="0"/>
              </a:rPr>
              <a:t>У планеты нашей сердце</a:t>
            </a:r>
          </a:p>
          <a:p>
            <a:r>
              <a:rPr lang="ru-RU" sz="2400" b="1">
                <a:solidFill>
                  <a:srgbClr val="0033CC"/>
                </a:solidFill>
                <a:cs typeface="Arial" charset="0"/>
              </a:rPr>
              <a:t>Бьётся гулко, как набат.</a:t>
            </a:r>
          </a:p>
          <a:p>
            <a:r>
              <a:rPr lang="ru-RU" sz="2400" b="1">
                <a:solidFill>
                  <a:srgbClr val="0033CC"/>
                </a:solidFill>
                <a:cs typeface="Arial" charset="0"/>
              </a:rPr>
              <a:t>Не забыть земле Освенцим,</a:t>
            </a:r>
          </a:p>
          <a:p>
            <a:r>
              <a:rPr lang="ru-RU" sz="2400" b="1">
                <a:solidFill>
                  <a:srgbClr val="0033CC"/>
                </a:solidFill>
                <a:cs typeface="Arial" charset="0"/>
              </a:rPr>
              <a:t>Бухенвальд и Ленинград.</a:t>
            </a:r>
          </a:p>
          <a:p>
            <a:r>
              <a:rPr lang="ru-RU" sz="2400" b="1">
                <a:solidFill>
                  <a:srgbClr val="0033CC"/>
                </a:solidFill>
                <a:cs typeface="Arial" charset="0"/>
              </a:rPr>
              <a:t>Светлый день встречайте, люди,</a:t>
            </a:r>
          </a:p>
          <a:p>
            <a:r>
              <a:rPr lang="ru-RU" sz="2400" b="1">
                <a:solidFill>
                  <a:srgbClr val="0033CC"/>
                </a:solidFill>
                <a:cs typeface="Arial" charset="0"/>
              </a:rPr>
              <a:t>Люди, вслушайтесь в  дневник:</a:t>
            </a:r>
          </a:p>
          <a:p>
            <a:r>
              <a:rPr lang="ru-RU" sz="2400" b="1">
                <a:solidFill>
                  <a:srgbClr val="0033CC"/>
                </a:solidFill>
                <a:cs typeface="Arial" charset="0"/>
              </a:rPr>
              <a:t>Он звучит сильней орудий,</a:t>
            </a:r>
          </a:p>
          <a:p>
            <a:r>
              <a:rPr lang="ru-RU" sz="2400" b="1">
                <a:solidFill>
                  <a:srgbClr val="0033CC"/>
                </a:solidFill>
                <a:cs typeface="Arial" charset="0"/>
              </a:rPr>
              <a:t>Тот безмолвный детский крик:</a:t>
            </a:r>
          </a:p>
          <a:p>
            <a:r>
              <a:rPr lang="ru-RU" sz="2400" b="1">
                <a:solidFill>
                  <a:srgbClr val="0033CC"/>
                </a:solidFill>
                <a:cs typeface="Arial" charset="0"/>
              </a:rPr>
              <a:t>«Савичевы умерли. Умерли все. Осталась одна Таня!»</a:t>
            </a:r>
          </a:p>
        </p:txBody>
      </p:sp>
      <p:sp>
        <p:nvSpPr>
          <p:cNvPr id="39940" name="Rectangle 6"/>
          <p:cNvSpPr>
            <a:spLocks noChangeArrowheads="1"/>
          </p:cNvSpPr>
          <p:nvPr/>
        </p:nvSpPr>
        <p:spPr bwMode="auto">
          <a:xfrm>
            <a:off x="20320000" y="152400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ru-RU" sz="4400">
                <a:solidFill>
                  <a:schemeClr val="tx2"/>
                </a:solidFill>
              </a:rPr>
              <a:t>У планеты нашей сердце Бьётся гулко, как набат. Не забыть земле Освенцим, Бухенвальд и Ленинград. Светлый день встречайте, люди, Люди, вслушайтесь в дневник: Он звучит сильней орудий, Тот безмолвный детский крик: «Савичевы умерли. Умерли все. Осталась одна Таня!».</a:t>
            </a:r>
          </a:p>
        </p:txBody>
      </p:sp>
    </p:spTree>
  </p:cSld>
  <p:clrMapOvr>
    <a:masterClrMapping/>
  </p:clrMapOvr>
  <p:transition spd="med" advTm="15000"/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4" descr="Т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27088" y="476250"/>
            <a:ext cx="7531100" cy="564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63" name="Text Box 5"/>
          <p:cNvSpPr txBox="1">
            <a:spLocks noChangeArrowheads="1"/>
          </p:cNvSpPr>
          <p:nvPr/>
        </p:nvSpPr>
        <p:spPr bwMode="auto">
          <a:xfrm>
            <a:off x="2103438" y="6205538"/>
            <a:ext cx="4573587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>
                <a:solidFill>
                  <a:srgbClr val="000000"/>
                </a:solidFill>
                <a:cs typeface="Arial" charset="0"/>
              </a:rPr>
              <a:t>Могила Тани Савичевой</a:t>
            </a:r>
            <a:r>
              <a:rPr lang="ru-RU" sz="2400" b="1">
                <a:solidFill>
                  <a:srgbClr val="000000"/>
                </a:solidFill>
                <a:cs typeface="Arial" charset="0"/>
              </a:rPr>
              <a:t>.</a:t>
            </a:r>
          </a:p>
        </p:txBody>
      </p:sp>
      <p:sp>
        <p:nvSpPr>
          <p:cNvPr id="40964" name="Rectangle 6"/>
          <p:cNvSpPr>
            <a:spLocks noChangeArrowheads="1"/>
          </p:cNvSpPr>
          <p:nvPr/>
        </p:nvSpPr>
        <p:spPr bwMode="auto">
          <a:xfrm>
            <a:off x="20320000" y="152400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ru-RU" sz="4400">
                <a:solidFill>
                  <a:schemeClr val="tx2"/>
                </a:solidFill>
              </a:rPr>
              <a:t>Могила Тани Савичевой.</a:t>
            </a:r>
          </a:p>
        </p:txBody>
      </p:sp>
    </p:spTree>
  </p:cSld>
  <p:clrMapOvr>
    <a:masterClrMapping/>
  </p:clrMapOvr>
  <p:transition spd="med" advTm="6000"/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Picture 4" descr="untitledзщ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9388" y="260350"/>
            <a:ext cx="4286250" cy="5472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987" name="Picture 5" descr="untitlитed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76825" y="309563"/>
            <a:ext cx="3887788" cy="300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988" name="Text Box 6"/>
          <p:cNvSpPr txBox="1">
            <a:spLocks noChangeArrowheads="1"/>
          </p:cNvSpPr>
          <p:nvPr/>
        </p:nvSpPr>
        <p:spPr bwMode="auto">
          <a:xfrm>
            <a:off x="4646613" y="3789363"/>
            <a:ext cx="4497387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33CC"/>
                </a:solidFill>
                <a:cs typeface="Arial" charset="0"/>
              </a:rPr>
              <a:t>Вглядись в эти фотографии</a:t>
            </a:r>
          </a:p>
          <a:p>
            <a:pPr>
              <a:buFontTx/>
              <a:buChar char="-"/>
            </a:pPr>
            <a:r>
              <a:rPr lang="ru-RU" sz="2400" b="1">
                <a:solidFill>
                  <a:srgbClr val="0033CC"/>
                </a:solidFill>
                <a:cs typeface="Arial" charset="0"/>
              </a:rPr>
              <a:t> и ты поймёшь, как жили</a:t>
            </a:r>
          </a:p>
          <a:p>
            <a:r>
              <a:rPr lang="ru-RU" sz="2400" b="1">
                <a:solidFill>
                  <a:srgbClr val="0033CC"/>
                </a:solidFill>
                <a:cs typeface="Arial" charset="0"/>
              </a:rPr>
              <a:t>ленинградцы первой </a:t>
            </a:r>
            <a:endParaRPr lang="en-US" sz="2400" b="1">
              <a:solidFill>
                <a:srgbClr val="0033CC"/>
              </a:solidFill>
              <a:cs typeface="Arial" charset="0"/>
            </a:endParaRPr>
          </a:p>
          <a:p>
            <a:r>
              <a:rPr lang="ru-RU" sz="2400" b="1">
                <a:solidFill>
                  <a:srgbClr val="0033CC"/>
                </a:solidFill>
                <a:cs typeface="Arial" charset="0"/>
              </a:rPr>
              <a:t>блокадной зимой.</a:t>
            </a:r>
          </a:p>
        </p:txBody>
      </p:sp>
      <p:sp>
        <p:nvSpPr>
          <p:cNvPr id="41989" name="Text Box 7"/>
          <p:cNvSpPr txBox="1">
            <a:spLocks noChangeArrowheads="1"/>
          </p:cNvSpPr>
          <p:nvPr/>
        </p:nvSpPr>
        <p:spPr bwMode="auto">
          <a:xfrm>
            <a:off x="4562475" y="5589588"/>
            <a:ext cx="4581525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solidFill>
                  <a:srgbClr val="000000"/>
                </a:solidFill>
                <a:cs typeface="Arial" charset="0"/>
              </a:rPr>
              <a:t>125 граммов хлеба на целый</a:t>
            </a:r>
          </a:p>
          <a:p>
            <a:r>
              <a:rPr lang="ru-RU" sz="2400" b="1">
                <a:solidFill>
                  <a:srgbClr val="000000"/>
                </a:solidFill>
                <a:cs typeface="Arial" charset="0"/>
              </a:rPr>
              <a:t>день.</a:t>
            </a:r>
          </a:p>
        </p:txBody>
      </p:sp>
      <p:sp>
        <p:nvSpPr>
          <p:cNvPr id="41990" name="Rectangle 8"/>
          <p:cNvSpPr>
            <a:spLocks noChangeArrowheads="1"/>
          </p:cNvSpPr>
          <p:nvPr/>
        </p:nvSpPr>
        <p:spPr bwMode="auto">
          <a:xfrm>
            <a:off x="20320000" y="152400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ru-RU" sz="4400">
                <a:solidFill>
                  <a:schemeClr val="tx2"/>
                </a:solidFill>
              </a:rPr>
              <a:t>Вглядись в эти фотографии и ты поймёшь, как жили ленинградцы первой блока- дной зимой. 125 граммов хлеба на целый день.</a:t>
            </a:r>
          </a:p>
        </p:txBody>
      </p:sp>
    </p:spTree>
  </p:cSld>
  <p:clrMapOvr>
    <a:masterClrMapping/>
  </p:clrMapOvr>
  <p:transition spd="slow" advTm="700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 Box 4"/>
          <p:cNvSpPr txBox="1">
            <a:spLocks noChangeArrowheads="1"/>
          </p:cNvSpPr>
          <p:nvPr/>
        </p:nvSpPr>
        <p:spPr bwMode="auto">
          <a:xfrm>
            <a:off x="190500" y="260350"/>
            <a:ext cx="8953500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chemeClr val="accent2"/>
                </a:solidFill>
                <a:cs typeface="Arial" charset="0"/>
              </a:rPr>
              <a:t>  </a:t>
            </a:r>
            <a:r>
              <a:rPr lang="ru-RU" sz="2400" b="1">
                <a:solidFill>
                  <a:srgbClr val="0033CC"/>
                </a:solidFill>
                <a:cs typeface="Arial" charset="0"/>
              </a:rPr>
              <a:t>На защиту города поднялись все его жители: 500 тысяч </a:t>
            </a:r>
          </a:p>
          <a:p>
            <a:r>
              <a:rPr lang="ru-RU" sz="2400" b="1">
                <a:solidFill>
                  <a:srgbClr val="0033CC"/>
                </a:solidFill>
                <a:cs typeface="Arial" charset="0"/>
              </a:rPr>
              <a:t>ленинградцев строили оборонительные сооружения,</a:t>
            </a:r>
          </a:p>
          <a:p>
            <a:r>
              <a:rPr lang="ru-RU" sz="2400" b="1">
                <a:solidFill>
                  <a:srgbClr val="0033CC"/>
                </a:solidFill>
                <a:cs typeface="Arial" charset="0"/>
              </a:rPr>
              <a:t>300 тысяч ушли добровольцам  в народное ополчение,</a:t>
            </a:r>
          </a:p>
          <a:p>
            <a:r>
              <a:rPr lang="ru-RU" sz="2400" b="1">
                <a:solidFill>
                  <a:srgbClr val="0033CC"/>
                </a:solidFill>
                <a:cs typeface="Arial" charset="0"/>
              </a:rPr>
              <a:t>на фронт и в партизанские отряды.</a:t>
            </a:r>
          </a:p>
        </p:txBody>
      </p:sp>
      <p:pic>
        <p:nvPicPr>
          <p:cNvPr id="6147" name="Picture 5" descr="Women_strelkiбатальон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58888" y="1916113"/>
            <a:ext cx="6985000" cy="436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8" name="Text Box 6"/>
          <p:cNvSpPr txBox="1">
            <a:spLocks noChangeArrowheads="1"/>
          </p:cNvSpPr>
          <p:nvPr/>
        </p:nvSpPr>
        <p:spPr bwMode="auto">
          <a:xfrm>
            <a:off x="3851275" y="6237288"/>
            <a:ext cx="50339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chemeClr val="accent2"/>
                </a:solidFill>
                <a:cs typeface="Arial" charset="0"/>
              </a:rPr>
              <a:t>Женский стрелковый батальон.</a:t>
            </a:r>
          </a:p>
        </p:txBody>
      </p:sp>
      <p:sp>
        <p:nvSpPr>
          <p:cNvPr id="6149" name="Rectangle 7"/>
          <p:cNvSpPr>
            <a:spLocks noChangeArrowheads="1"/>
          </p:cNvSpPr>
          <p:nvPr/>
        </p:nvSpPr>
        <p:spPr bwMode="auto">
          <a:xfrm>
            <a:off x="20320000" y="152400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ru-RU" sz="4400">
                <a:solidFill>
                  <a:schemeClr val="tx2"/>
                </a:solidFill>
              </a:rPr>
              <a:t>На защиту города поднялись все его жители: 500 тысяч ленинградцев строили оборонительные сооружения, 300 тысяч ушли добровольцам в народное ополчение, на фронт и в партизанские отряды. Женский стрелковый батальон.</a:t>
            </a:r>
          </a:p>
        </p:txBody>
      </p:sp>
    </p:spTree>
  </p:cSld>
  <p:clrMapOvr>
    <a:masterClrMapping/>
  </p:clrMapOvr>
  <p:transition spd="med" advTm="7000"/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Text Box 4"/>
          <p:cNvSpPr txBox="1">
            <a:spLocks noChangeArrowheads="1"/>
          </p:cNvSpPr>
          <p:nvPr/>
        </p:nvSpPr>
        <p:spPr bwMode="auto">
          <a:xfrm>
            <a:off x="0" y="6092825"/>
            <a:ext cx="89931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0000"/>
                </a:solidFill>
                <a:cs typeface="Arial" charset="0"/>
              </a:rPr>
              <a:t>Такие объявления висели во всех булочных Ленинграда.</a:t>
            </a:r>
          </a:p>
        </p:txBody>
      </p:sp>
      <p:pic>
        <p:nvPicPr>
          <p:cNvPr id="43011" name="Picture 5" descr="124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71550" y="549275"/>
            <a:ext cx="7019925" cy="513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3012" name="Rectangle 6"/>
          <p:cNvSpPr>
            <a:spLocks noChangeArrowheads="1"/>
          </p:cNvSpPr>
          <p:nvPr/>
        </p:nvSpPr>
        <p:spPr bwMode="auto">
          <a:xfrm>
            <a:off x="20320000" y="152400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ru-RU" sz="4400">
                <a:solidFill>
                  <a:schemeClr val="tx2"/>
                </a:solidFill>
              </a:rPr>
              <a:t>Такие объявления висели во всех булочных Ленинграда.</a:t>
            </a:r>
          </a:p>
        </p:txBody>
      </p:sp>
    </p:spTree>
  </p:cSld>
  <p:clrMapOvr>
    <a:masterClrMapping/>
  </p:clrMapOvr>
  <p:transition spd="med" advTm="7000"/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4" name="Picture 4" descr="1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5650" y="260350"/>
            <a:ext cx="7345363" cy="550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4035" name="Text Box 5"/>
          <p:cNvSpPr txBox="1">
            <a:spLocks noChangeArrowheads="1"/>
          </p:cNvSpPr>
          <p:nvPr/>
        </p:nvSpPr>
        <p:spPr bwMode="auto">
          <a:xfrm>
            <a:off x="2124075" y="6092825"/>
            <a:ext cx="51704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0000"/>
                </a:solidFill>
                <a:cs typeface="Arial" charset="0"/>
              </a:rPr>
              <a:t>Люди умирали прямо на улицах.</a:t>
            </a:r>
          </a:p>
        </p:txBody>
      </p:sp>
      <p:sp>
        <p:nvSpPr>
          <p:cNvPr id="44036" name="Rectangle 6"/>
          <p:cNvSpPr>
            <a:spLocks noChangeArrowheads="1"/>
          </p:cNvSpPr>
          <p:nvPr/>
        </p:nvSpPr>
        <p:spPr bwMode="auto">
          <a:xfrm>
            <a:off x="20320000" y="152400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ru-RU" sz="4400">
                <a:solidFill>
                  <a:schemeClr val="tx2"/>
                </a:solidFill>
              </a:rPr>
              <a:t>Люди умирали прямо на улицах.</a:t>
            </a:r>
          </a:p>
        </p:txBody>
      </p:sp>
    </p:spTree>
  </p:cSld>
  <p:clrMapOvr>
    <a:masterClrMapping/>
  </p:clrMapOvr>
  <p:transition spd="slow" advTm="6000"/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8" name="Picture 4" descr="2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825" y="836613"/>
            <a:ext cx="400050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5059" name="Text Box 5"/>
          <p:cNvSpPr txBox="1">
            <a:spLocks noChangeArrowheads="1"/>
          </p:cNvSpPr>
          <p:nvPr/>
        </p:nvSpPr>
        <p:spPr bwMode="auto">
          <a:xfrm>
            <a:off x="4427538" y="765175"/>
            <a:ext cx="4564062" cy="337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0000"/>
                </a:solidFill>
                <a:cs typeface="Arial" charset="0"/>
              </a:rPr>
              <a:t>Так хоронили ленинградцев,</a:t>
            </a:r>
            <a:endParaRPr lang="en-US" sz="2400" b="1">
              <a:solidFill>
                <a:srgbClr val="000000"/>
              </a:solidFill>
              <a:cs typeface="Arial" charset="0"/>
            </a:endParaRPr>
          </a:p>
          <a:p>
            <a:r>
              <a:rPr lang="ru-RU" sz="2400" b="1">
                <a:solidFill>
                  <a:srgbClr val="000000"/>
                </a:solidFill>
                <a:cs typeface="Arial" charset="0"/>
              </a:rPr>
              <a:t> погибших от голода,</a:t>
            </a:r>
          </a:p>
          <a:p>
            <a:r>
              <a:rPr lang="ru-RU" sz="2400" b="1">
                <a:solidFill>
                  <a:srgbClr val="000000"/>
                </a:solidFill>
                <a:cs typeface="Arial" charset="0"/>
              </a:rPr>
              <a:t>убитых при бомбёжке.</a:t>
            </a:r>
          </a:p>
          <a:p>
            <a:r>
              <a:rPr lang="ru-RU" sz="2400" b="1">
                <a:solidFill>
                  <a:srgbClr val="000000"/>
                </a:solidFill>
                <a:cs typeface="Arial" charset="0"/>
              </a:rPr>
              <a:t>Некому было делать гробы,</a:t>
            </a:r>
          </a:p>
          <a:p>
            <a:r>
              <a:rPr lang="ru-RU" sz="2400" b="1">
                <a:solidFill>
                  <a:srgbClr val="000000"/>
                </a:solidFill>
                <a:cs typeface="Arial" charset="0"/>
              </a:rPr>
              <a:t>и не было машин, чтобы </a:t>
            </a:r>
          </a:p>
          <a:p>
            <a:r>
              <a:rPr lang="ru-RU" sz="2400" b="1">
                <a:solidFill>
                  <a:srgbClr val="000000"/>
                </a:solidFill>
                <a:cs typeface="Arial" charset="0"/>
              </a:rPr>
              <a:t>отвозить их на кладбище.</a:t>
            </a:r>
          </a:p>
          <a:p>
            <a:r>
              <a:rPr lang="ru-RU" sz="2400" b="1">
                <a:solidFill>
                  <a:srgbClr val="000000"/>
                </a:solidFill>
                <a:cs typeface="Arial" charset="0"/>
              </a:rPr>
              <a:t>Трупы складывали в </a:t>
            </a:r>
            <a:endParaRPr lang="en-US" sz="2400" b="1">
              <a:solidFill>
                <a:srgbClr val="000000"/>
              </a:solidFill>
              <a:cs typeface="Arial" charset="0"/>
            </a:endParaRPr>
          </a:p>
          <a:p>
            <a:r>
              <a:rPr lang="ru-RU" sz="2400" b="1">
                <a:solidFill>
                  <a:srgbClr val="000000"/>
                </a:solidFill>
                <a:cs typeface="Arial" charset="0"/>
              </a:rPr>
              <a:t>определённых местах и </a:t>
            </a:r>
            <a:endParaRPr lang="en-US" sz="2400" b="1">
              <a:solidFill>
                <a:srgbClr val="000000"/>
              </a:solidFill>
              <a:cs typeface="Arial" charset="0"/>
            </a:endParaRPr>
          </a:p>
          <a:p>
            <a:r>
              <a:rPr lang="ru-RU" sz="2400" b="1">
                <a:solidFill>
                  <a:srgbClr val="000000"/>
                </a:solidFill>
                <a:cs typeface="Arial" charset="0"/>
              </a:rPr>
              <a:t>увозили на</a:t>
            </a:r>
            <a:r>
              <a:rPr lang="en-US" sz="2400" b="1">
                <a:solidFill>
                  <a:srgbClr val="000000"/>
                </a:solidFill>
                <a:cs typeface="Arial" charset="0"/>
              </a:rPr>
              <a:t> </a:t>
            </a:r>
            <a:r>
              <a:rPr lang="ru-RU" sz="2400" b="1">
                <a:solidFill>
                  <a:srgbClr val="000000"/>
                </a:solidFill>
                <a:cs typeface="Arial" charset="0"/>
              </a:rPr>
              <a:t>кладбище.</a:t>
            </a:r>
          </a:p>
        </p:txBody>
      </p:sp>
      <p:sp>
        <p:nvSpPr>
          <p:cNvPr id="45060" name="Text Box 6"/>
          <p:cNvSpPr txBox="1">
            <a:spLocks noChangeArrowheads="1"/>
          </p:cNvSpPr>
          <p:nvPr/>
        </p:nvSpPr>
        <p:spPr bwMode="auto">
          <a:xfrm>
            <a:off x="4356100" y="4005263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 sz="2400" b="1">
              <a:solidFill>
                <a:schemeClr val="accent2"/>
              </a:solidFill>
              <a:cs typeface="Arial" charset="0"/>
            </a:endParaRPr>
          </a:p>
        </p:txBody>
      </p:sp>
      <p:sp>
        <p:nvSpPr>
          <p:cNvPr id="45061" name="Rectangle 7"/>
          <p:cNvSpPr>
            <a:spLocks noChangeArrowheads="1"/>
          </p:cNvSpPr>
          <p:nvPr/>
        </p:nvSpPr>
        <p:spPr bwMode="auto">
          <a:xfrm>
            <a:off x="20320000" y="152400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ru-RU" sz="4400">
                <a:solidFill>
                  <a:schemeClr val="tx2"/>
                </a:solidFill>
              </a:rPr>
              <a:t>Так хоронили ленинград - цев, погибших от голода, убитых при бомбёжке. Некому было делать гробы, и не было машин, чтобы отвозить их на кладбище. Трупы складывали в опреде- лённых местах и увозили на кладбище.</a:t>
            </a:r>
          </a:p>
        </p:txBody>
      </p:sp>
    </p:spTree>
  </p:cSld>
  <p:clrMapOvr>
    <a:masterClrMapping/>
  </p:clrMapOvr>
  <p:transition spd="med" advTm="12000"/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2" name="Picture 4" descr="click?url=http%3A%2F%2Fwww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8313" y="333375"/>
            <a:ext cx="7488237" cy="5834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6083" name="Text Box 5"/>
          <p:cNvSpPr txBox="1">
            <a:spLocks noChangeArrowheads="1"/>
          </p:cNvSpPr>
          <p:nvPr/>
        </p:nvSpPr>
        <p:spPr bwMode="auto">
          <a:xfrm>
            <a:off x="6300788" y="6237288"/>
            <a:ext cx="169703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0000"/>
                </a:solidFill>
                <a:cs typeface="Arial" charset="0"/>
              </a:rPr>
              <a:t>В  школе .</a:t>
            </a:r>
          </a:p>
        </p:txBody>
      </p:sp>
      <p:sp>
        <p:nvSpPr>
          <p:cNvPr id="46084" name="Rectangle 6"/>
          <p:cNvSpPr>
            <a:spLocks noChangeArrowheads="1"/>
          </p:cNvSpPr>
          <p:nvPr/>
        </p:nvSpPr>
        <p:spPr bwMode="auto">
          <a:xfrm>
            <a:off x="20320000" y="152400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ru-RU" sz="4400">
                <a:solidFill>
                  <a:schemeClr val="tx2"/>
                </a:solidFill>
              </a:rPr>
              <a:t>В школе .</a:t>
            </a:r>
          </a:p>
        </p:txBody>
      </p:sp>
    </p:spTree>
  </p:cSld>
  <p:clrMapOvr>
    <a:masterClrMapping/>
  </p:clrMapOvr>
  <p:transition spd="med" advTm="3000"/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6" name="Picture 4" descr="untitleшd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5288" y="333375"/>
            <a:ext cx="4621212" cy="616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7107" name="Rectangle 5"/>
          <p:cNvSpPr>
            <a:spLocks noChangeArrowheads="1"/>
          </p:cNvSpPr>
          <p:nvPr/>
        </p:nvSpPr>
        <p:spPr bwMode="auto">
          <a:xfrm>
            <a:off x="5076825" y="404813"/>
            <a:ext cx="3924300" cy="593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solidFill>
                  <a:schemeClr val="accent2"/>
                </a:solidFill>
                <a:cs typeface="Arial" charset="0"/>
              </a:rPr>
              <a:t>  </a:t>
            </a:r>
            <a:r>
              <a:rPr lang="ru-RU" sz="2400" b="1">
                <a:solidFill>
                  <a:srgbClr val="0033CC"/>
                </a:solidFill>
                <a:cs typeface="Arial" charset="0"/>
              </a:rPr>
              <a:t>Но школы продолжали работать. В классах было холодно. Везде стояли печки «буржуй-ки». Все сидели в шу-бах, шапках и рукави-цах. Писали на старых газетах карандашами. Чернила замерзали на морозе.</a:t>
            </a:r>
          </a:p>
          <a:p>
            <a:r>
              <a:rPr lang="ru-RU" sz="2400" b="1">
                <a:solidFill>
                  <a:srgbClr val="0033CC"/>
                </a:solidFill>
                <a:cs typeface="Arial" charset="0"/>
              </a:rPr>
              <a:t>   А после школы дети шли на крышу и дежурили там, тушили </a:t>
            </a:r>
          </a:p>
          <a:p>
            <a:r>
              <a:rPr lang="ru-RU" sz="2400" b="1">
                <a:solidFill>
                  <a:srgbClr val="0033CC"/>
                </a:solidFill>
                <a:cs typeface="Arial" charset="0"/>
              </a:rPr>
              <a:t>зажигательные бомбы или работали в госпи-тале</a:t>
            </a:r>
            <a:r>
              <a:rPr lang="ru-RU" sz="2400" b="1">
                <a:solidFill>
                  <a:schemeClr val="accent2"/>
                </a:solidFill>
                <a:cs typeface="Arial" charset="0"/>
              </a:rPr>
              <a:t>.</a:t>
            </a:r>
          </a:p>
        </p:txBody>
      </p:sp>
      <p:sp>
        <p:nvSpPr>
          <p:cNvPr id="47108" name="Rectangle 6"/>
          <p:cNvSpPr>
            <a:spLocks noChangeArrowheads="1"/>
          </p:cNvSpPr>
          <p:nvPr/>
        </p:nvSpPr>
        <p:spPr bwMode="auto">
          <a:xfrm>
            <a:off x="20320000" y="152400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ru-RU" sz="4400">
                <a:solidFill>
                  <a:schemeClr val="tx2"/>
                </a:solidFill>
              </a:rPr>
              <a:t>Но школы продолжали работать. В классах было холодно. Везде стояли печки «буржуй-ки». Все сидели в шу-бах, шапках и рукави-цах. Писали на старых газетах карандашами. Чернила замерзали на морозе. А после школы дети шли на крышу и дежурили там, тушили зажигательные бомбы или работали в госпи-тале.</a:t>
            </a:r>
          </a:p>
        </p:txBody>
      </p:sp>
    </p:spTree>
  </p:cSld>
  <p:clrMapOvr>
    <a:masterClrMapping/>
  </p:clrMapOvr>
  <p:transition spd="slow" advTm="12000"/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30" name="Picture 4" descr="Дети тушили бомбы-зажигалки, помогали раненым и продолжали учиться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950" y="115888"/>
            <a:ext cx="3492500" cy="2619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8131" name="Text Box 5"/>
          <p:cNvSpPr txBox="1">
            <a:spLocks noChangeArrowheads="1"/>
          </p:cNvSpPr>
          <p:nvPr/>
        </p:nvSpPr>
        <p:spPr bwMode="auto">
          <a:xfrm>
            <a:off x="3779838" y="981075"/>
            <a:ext cx="5499100" cy="4838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33CC"/>
                </a:solidFill>
                <a:cs typeface="Arial" charset="0"/>
              </a:rPr>
              <a:t>На парте осталась открытой</a:t>
            </a:r>
          </a:p>
          <a:p>
            <a:r>
              <a:rPr lang="ru-RU" sz="2400" b="1">
                <a:solidFill>
                  <a:srgbClr val="0033CC"/>
                </a:solidFill>
                <a:cs typeface="Arial" charset="0"/>
              </a:rPr>
              <a:t>                                      тетрадь,</a:t>
            </a:r>
          </a:p>
          <a:p>
            <a:r>
              <a:rPr lang="ru-RU" sz="2400" b="1">
                <a:solidFill>
                  <a:srgbClr val="0033CC"/>
                </a:solidFill>
                <a:cs typeface="Arial" charset="0"/>
              </a:rPr>
              <a:t>Не выпало им дописать, дочитать.</a:t>
            </a:r>
          </a:p>
          <a:p>
            <a:r>
              <a:rPr lang="ru-RU" sz="2400" b="1">
                <a:solidFill>
                  <a:srgbClr val="0033CC"/>
                </a:solidFill>
                <a:cs typeface="Arial" charset="0"/>
              </a:rPr>
              <a:t>Когда  навалились на город</a:t>
            </a:r>
          </a:p>
          <a:p>
            <a:r>
              <a:rPr lang="ru-RU" sz="2400" b="1">
                <a:solidFill>
                  <a:srgbClr val="0033CC"/>
                </a:solidFill>
                <a:cs typeface="Arial" charset="0"/>
              </a:rPr>
              <a:t>Фугасные бомбы и  голод.</a:t>
            </a:r>
          </a:p>
          <a:p>
            <a:endParaRPr lang="ru-RU" sz="2400" b="1">
              <a:solidFill>
                <a:srgbClr val="0033CC"/>
              </a:solidFill>
              <a:cs typeface="Arial" charset="0"/>
            </a:endParaRPr>
          </a:p>
          <a:p>
            <a:endParaRPr lang="ru-RU" sz="2400" b="1">
              <a:solidFill>
                <a:srgbClr val="0033CC"/>
              </a:solidFill>
              <a:cs typeface="Arial" charset="0"/>
            </a:endParaRPr>
          </a:p>
          <a:p>
            <a:endParaRPr lang="ru-RU" sz="2400" b="1">
              <a:solidFill>
                <a:srgbClr val="0033CC"/>
              </a:solidFill>
              <a:cs typeface="Arial" charset="0"/>
            </a:endParaRPr>
          </a:p>
          <a:p>
            <a:r>
              <a:rPr lang="ru-RU" sz="2400" b="1">
                <a:solidFill>
                  <a:srgbClr val="0033CC"/>
                </a:solidFill>
                <a:cs typeface="Arial" charset="0"/>
              </a:rPr>
              <a:t>И мы никогда не забудем с тобой,</a:t>
            </a:r>
          </a:p>
          <a:p>
            <a:r>
              <a:rPr lang="ru-RU" sz="2400" b="1">
                <a:solidFill>
                  <a:srgbClr val="0033CC"/>
                </a:solidFill>
                <a:cs typeface="Arial" charset="0"/>
              </a:rPr>
              <a:t>Как наши ровесники приняли бой.</a:t>
            </a:r>
          </a:p>
          <a:p>
            <a:r>
              <a:rPr lang="ru-RU" sz="2400" b="1">
                <a:solidFill>
                  <a:srgbClr val="0033CC"/>
                </a:solidFill>
                <a:cs typeface="Arial" charset="0"/>
              </a:rPr>
              <a:t>Им было всего лишь 12,</a:t>
            </a:r>
          </a:p>
          <a:p>
            <a:r>
              <a:rPr lang="ru-RU" sz="2400" b="1">
                <a:solidFill>
                  <a:srgbClr val="0033CC"/>
                </a:solidFill>
                <a:cs typeface="Arial" charset="0"/>
              </a:rPr>
              <a:t>Но были они – ленинградцы.</a:t>
            </a:r>
          </a:p>
          <a:p>
            <a:endParaRPr lang="ru-RU" sz="2400" b="1">
              <a:solidFill>
                <a:srgbClr val="0033CC"/>
              </a:solidFill>
              <a:cs typeface="Arial" charset="0"/>
            </a:endParaRPr>
          </a:p>
        </p:txBody>
      </p:sp>
      <p:pic>
        <p:nvPicPr>
          <p:cNvPr id="48132" name="Picture 6" descr="click?url=http%3A%2F%2Fwww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0825" y="3933825"/>
            <a:ext cx="3313113" cy="2517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8133" name="Rectangle 7"/>
          <p:cNvSpPr>
            <a:spLocks noChangeArrowheads="1"/>
          </p:cNvSpPr>
          <p:nvPr/>
        </p:nvSpPr>
        <p:spPr bwMode="auto">
          <a:xfrm>
            <a:off x="20320000" y="152400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ru-RU" sz="4400">
                <a:solidFill>
                  <a:schemeClr val="tx2"/>
                </a:solidFill>
              </a:rPr>
              <a:t>На парте осталась открытой тетрадь, Не выпало им дописать, дочитать. Когда навалились на город Фугасные бомбы и голод. И мы никогда не забудем с тобой, Как наши ровесники проняли бой. Им было всего лишь 12, Но были они – ленинградцы.</a:t>
            </a:r>
          </a:p>
        </p:txBody>
      </p:sp>
    </p:spTree>
  </p:cSld>
  <p:clrMapOvr>
    <a:masterClrMapping/>
  </p:clrMapOvr>
  <p:transition spd="med" advTm="8000"/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54" name="Picture 4" descr="1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5288" y="476250"/>
            <a:ext cx="3313112" cy="2398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9155" name="Picture 5" descr="11е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11638" y="404813"/>
            <a:ext cx="3965575" cy="2506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9156" name="Picture 6" descr="1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95288" y="3141663"/>
            <a:ext cx="4762500" cy="308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9157" name="Text Box 7"/>
          <p:cNvSpPr txBox="1">
            <a:spLocks noChangeArrowheads="1"/>
          </p:cNvSpPr>
          <p:nvPr/>
        </p:nvSpPr>
        <p:spPr bwMode="auto">
          <a:xfrm>
            <a:off x="4932363" y="6165850"/>
            <a:ext cx="33845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0000"/>
                </a:solidFill>
                <a:cs typeface="Arial" charset="0"/>
              </a:rPr>
              <a:t>В блокадном городе.</a:t>
            </a:r>
          </a:p>
        </p:txBody>
      </p:sp>
      <p:pic>
        <p:nvPicPr>
          <p:cNvPr id="49158" name="Picture 8" descr="untitкled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651500" y="3808413"/>
            <a:ext cx="2913063" cy="2024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9159" name="Rectangle 9"/>
          <p:cNvSpPr>
            <a:spLocks noChangeArrowheads="1"/>
          </p:cNvSpPr>
          <p:nvPr/>
        </p:nvSpPr>
        <p:spPr bwMode="auto">
          <a:xfrm>
            <a:off x="20320000" y="152400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ru-RU" sz="4400">
                <a:solidFill>
                  <a:schemeClr val="tx2"/>
                </a:solidFill>
              </a:rPr>
              <a:t>В блокадном городе.</a:t>
            </a:r>
          </a:p>
        </p:txBody>
      </p:sp>
    </p:spTree>
  </p:cSld>
  <p:clrMapOvr>
    <a:masterClrMapping/>
  </p:clrMapOvr>
  <p:transition spd="med" advTm="4000"/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Text Box 4"/>
          <p:cNvSpPr txBox="1">
            <a:spLocks noChangeArrowheads="1"/>
          </p:cNvSpPr>
          <p:nvPr/>
        </p:nvSpPr>
        <p:spPr bwMode="auto">
          <a:xfrm>
            <a:off x="0" y="5734050"/>
            <a:ext cx="88661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0000"/>
                </a:solidFill>
                <a:cs typeface="Arial" charset="0"/>
              </a:rPr>
              <a:t>Водопровод не работал. Люди ходили за водой на Неву.</a:t>
            </a:r>
          </a:p>
        </p:txBody>
      </p:sp>
      <p:pic>
        <p:nvPicPr>
          <p:cNvPr id="50179" name="Picture 5" descr="untiваыtled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30800" y="333375"/>
            <a:ext cx="3597275" cy="5040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0180" name="Picture 6" descr="voda 194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4213" y="333375"/>
            <a:ext cx="3594100" cy="497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0181" name="Rectangle 7"/>
          <p:cNvSpPr>
            <a:spLocks noChangeArrowheads="1"/>
          </p:cNvSpPr>
          <p:nvPr/>
        </p:nvSpPr>
        <p:spPr bwMode="auto">
          <a:xfrm>
            <a:off x="20320000" y="152400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ru-RU" sz="4400">
                <a:solidFill>
                  <a:schemeClr val="tx2"/>
                </a:solidFill>
              </a:rPr>
              <a:t>Водопровод не работал. Люди ходили за водой на Неву.</a:t>
            </a:r>
          </a:p>
        </p:txBody>
      </p:sp>
    </p:spTree>
  </p:cSld>
  <p:clrMapOvr>
    <a:masterClrMapping/>
  </p:clrMapOvr>
  <p:transition spd="med" advTm="5000"/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02" name="Picture 4" descr="лед трасс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825" y="836613"/>
            <a:ext cx="4164013" cy="5815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03" name="Picture 5" descr="unитtitled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32363" y="620713"/>
            <a:ext cx="4006850" cy="2500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04" name="Text Box 6"/>
          <p:cNvSpPr txBox="1">
            <a:spLocks noChangeArrowheads="1"/>
          </p:cNvSpPr>
          <p:nvPr/>
        </p:nvSpPr>
        <p:spPr bwMode="auto">
          <a:xfrm>
            <a:off x="5580063" y="3644900"/>
            <a:ext cx="23225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0000"/>
                </a:solidFill>
                <a:cs typeface="Arial" charset="0"/>
              </a:rPr>
              <a:t>Близко весна.</a:t>
            </a:r>
          </a:p>
        </p:txBody>
      </p:sp>
      <p:sp>
        <p:nvSpPr>
          <p:cNvPr id="51205" name="Rectangle 7"/>
          <p:cNvSpPr>
            <a:spLocks noChangeArrowheads="1"/>
          </p:cNvSpPr>
          <p:nvPr/>
        </p:nvSpPr>
        <p:spPr bwMode="auto">
          <a:xfrm>
            <a:off x="20320000" y="152400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ru-RU" sz="4400">
                <a:solidFill>
                  <a:schemeClr val="tx2"/>
                </a:solidFill>
              </a:rPr>
              <a:t>Близко весна.</a:t>
            </a:r>
          </a:p>
        </p:txBody>
      </p:sp>
    </p:spTree>
  </p:cSld>
  <p:clrMapOvr>
    <a:masterClrMapping/>
  </p:clrMapOvr>
  <p:transition spd="med" advTm="4000"/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Text Box 4"/>
          <p:cNvSpPr txBox="1">
            <a:spLocks noChangeArrowheads="1"/>
          </p:cNvSpPr>
          <p:nvPr/>
        </p:nvSpPr>
        <p:spPr bwMode="auto">
          <a:xfrm>
            <a:off x="231775" y="63500"/>
            <a:ext cx="9047163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chemeClr val="accent2"/>
                </a:solidFill>
                <a:cs typeface="Arial" charset="0"/>
              </a:rPr>
              <a:t>  </a:t>
            </a:r>
            <a:r>
              <a:rPr lang="ru-RU" sz="2400" b="1">
                <a:solidFill>
                  <a:srgbClr val="0033CC"/>
                </a:solidFill>
                <a:cs typeface="Arial" charset="0"/>
              </a:rPr>
              <a:t>Войскам Ленинградского и Волховского фронта  дан</a:t>
            </a:r>
          </a:p>
          <a:p>
            <a:r>
              <a:rPr lang="ru-RU" sz="2400" b="1">
                <a:solidFill>
                  <a:srgbClr val="0033CC"/>
                </a:solidFill>
                <a:cs typeface="Arial" charset="0"/>
              </a:rPr>
              <a:t>приказ: перейти в наступление, пробиваясь навстречу </a:t>
            </a:r>
          </a:p>
          <a:p>
            <a:r>
              <a:rPr lang="ru-RU" sz="2400" b="1">
                <a:solidFill>
                  <a:srgbClr val="0033CC"/>
                </a:solidFill>
                <a:cs typeface="Arial" charset="0"/>
              </a:rPr>
              <a:t>друг другу, разбить осаду города Ленина и соединиться.  </a:t>
            </a:r>
          </a:p>
        </p:txBody>
      </p:sp>
      <p:pic>
        <p:nvPicPr>
          <p:cNvPr id="52227" name="Picture 5" descr="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87450" y="1320800"/>
            <a:ext cx="7129463" cy="5348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2228" name="Rectangle 6"/>
          <p:cNvSpPr>
            <a:spLocks noChangeArrowheads="1"/>
          </p:cNvSpPr>
          <p:nvPr/>
        </p:nvSpPr>
        <p:spPr bwMode="auto">
          <a:xfrm>
            <a:off x="20320000" y="152400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ru-RU" sz="4400">
                <a:solidFill>
                  <a:schemeClr val="tx2"/>
                </a:solidFill>
              </a:rPr>
              <a:t>Войскам Ленинградского и Волховского фронта дан приказ: перейти в наступление, пробиваясь навстречу друг другу, разбить осаду города Ленина и соединиться.</a:t>
            </a:r>
          </a:p>
        </p:txBody>
      </p:sp>
    </p:spTree>
  </p:cSld>
  <p:clrMapOvr>
    <a:masterClrMapping/>
  </p:clrMapOvr>
  <p:transition spd="med" advTm="700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4" descr="проводы на фронт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9750" y="333375"/>
            <a:ext cx="3968750" cy="590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1" name="Text Box 5"/>
          <p:cNvSpPr txBox="1">
            <a:spLocks noChangeArrowheads="1"/>
          </p:cNvSpPr>
          <p:nvPr/>
        </p:nvSpPr>
        <p:spPr bwMode="auto">
          <a:xfrm>
            <a:off x="5184775" y="5572125"/>
            <a:ext cx="31797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0000"/>
                </a:solidFill>
                <a:cs typeface="Arial" charset="0"/>
              </a:rPr>
              <a:t>Проводы на фронт.</a:t>
            </a:r>
          </a:p>
        </p:txBody>
      </p:sp>
      <p:sp>
        <p:nvSpPr>
          <p:cNvPr id="7172" name="Rectangle 6"/>
          <p:cNvSpPr>
            <a:spLocks noChangeArrowheads="1"/>
          </p:cNvSpPr>
          <p:nvPr/>
        </p:nvSpPr>
        <p:spPr bwMode="auto">
          <a:xfrm>
            <a:off x="20140613" y="15513050"/>
            <a:ext cx="7170737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ru-RU" sz="4400">
                <a:solidFill>
                  <a:schemeClr val="tx2"/>
                </a:solidFill>
              </a:rPr>
              <a:t>Проводы на фронт.</a:t>
            </a:r>
          </a:p>
        </p:txBody>
      </p:sp>
    </p:spTree>
  </p:cSld>
  <p:clrMapOvr>
    <a:masterClrMapping/>
  </p:clrMapOvr>
  <p:transition spd="med" advTm="4000"/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298" name="Picture 4" descr="p5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9388" y="3500438"/>
            <a:ext cx="4248150" cy="318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5299" name="Picture 5" descr="kontrataka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95738" y="188913"/>
            <a:ext cx="4991100" cy="3330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5300" name="Text Box 6"/>
          <p:cNvSpPr txBox="1">
            <a:spLocks noChangeArrowheads="1"/>
          </p:cNvSpPr>
          <p:nvPr/>
        </p:nvSpPr>
        <p:spPr bwMode="auto">
          <a:xfrm>
            <a:off x="5076825" y="6021388"/>
            <a:ext cx="34401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0000"/>
                </a:solidFill>
                <a:cs typeface="Arial" charset="0"/>
              </a:rPr>
              <a:t>Войска соединились</a:t>
            </a:r>
            <a:r>
              <a:rPr lang="ru-RU" sz="2000" b="1">
                <a:solidFill>
                  <a:srgbClr val="000000"/>
                </a:solidFill>
                <a:cs typeface="Arial" charset="0"/>
              </a:rPr>
              <a:t>.</a:t>
            </a:r>
          </a:p>
        </p:txBody>
      </p:sp>
      <p:sp>
        <p:nvSpPr>
          <p:cNvPr id="55301" name="Rectangle 7"/>
          <p:cNvSpPr>
            <a:spLocks noChangeArrowheads="1"/>
          </p:cNvSpPr>
          <p:nvPr/>
        </p:nvSpPr>
        <p:spPr bwMode="auto">
          <a:xfrm>
            <a:off x="20320000" y="152400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ru-RU" sz="4400">
                <a:solidFill>
                  <a:schemeClr val="tx2"/>
                </a:solidFill>
              </a:rPr>
              <a:t>Войска соединились.</a:t>
            </a:r>
          </a:p>
        </p:txBody>
      </p:sp>
    </p:spTree>
  </p:cSld>
  <p:clrMapOvr>
    <a:masterClrMapping/>
  </p:clrMapOvr>
  <p:transition spd="med" advTm="4000"/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322" name="Picture 4" descr="1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9388" y="188913"/>
            <a:ext cx="4694237" cy="5035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6323" name="Text Box 5"/>
          <p:cNvSpPr txBox="1">
            <a:spLocks noChangeArrowheads="1"/>
          </p:cNvSpPr>
          <p:nvPr/>
        </p:nvSpPr>
        <p:spPr bwMode="auto">
          <a:xfrm>
            <a:off x="4908550" y="4365625"/>
            <a:ext cx="4235450" cy="2282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chemeClr val="accent2"/>
                </a:solidFill>
                <a:cs typeface="Arial" charset="0"/>
              </a:rPr>
              <a:t>   </a:t>
            </a:r>
            <a:r>
              <a:rPr lang="ru-RU" sz="2400" b="1">
                <a:solidFill>
                  <a:srgbClr val="0033CC"/>
                </a:solidFill>
                <a:cs typeface="Arial" charset="0"/>
              </a:rPr>
              <a:t>После 7- дневных боёв</a:t>
            </a:r>
          </a:p>
          <a:p>
            <a:r>
              <a:rPr lang="ru-RU" sz="2400" b="1">
                <a:solidFill>
                  <a:srgbClr val="0033CC"/>
                </a:solidFill>
                <a:cs typeface="Arial" charset="0"/>
              </a:rPr>
              <a:t>войска Волховского и </a:t>
            </a:r>
          </a:p>
          <a:p>
            <a:r>
              <a:rPr lang="ru-RU" sz="2400" b="1">
                <a:solidFill>
                  <a:srgbClr val="0033CC"/>
                </a:solidFill>
                <a:cs typeface="Arial" charset="0"/>
              </a:rPr>
              <a:t>Ленинградского фронтов</a:t>
            </a:r>
          </a:p>
          <a:p>
            <a:r>
              <a:rPr lang="ru-RU" sz="2400" b="1">
                <a:solidFill>
                  <a:srgbClr val="0033CC"/>
                </a:solidFill>
                <a:cs typeface="Arial" charset="0"/>
              </a:rPr>
              <a:t>соединились и тем самым</a:t>
            </a:r>
          </a:p>
          <a:p>
            <a:r>
              <a:rPr lang="ru-RU" sz="2400" b="1">
                <a:solidFill>
                  <a:srgbClr val="0033CC"/>
                </a:solidFill>
                <a:cs typeface="Arial" charset="0"/>
              </a:rPr>
              <a:t>прорвали блокаду Ленин-</a:t>
            </a:r>
          </a:p>
          <a:p>
            <a:r>
              <a:rPr lang="ru-RU" sz="2400" b="1">
                <a:solidFill>
                  <a:srgbClr val="0033CC"/>
                </a:solidFill>
                <a:cs typeface="Arial" charset="0"/>
              </a:rPr>
              <a:t>града</a:t>
            </a:r>
            <a:r>
              <a:rPr lang="ru-RU" sz="2000" b="1">
                <a:solidFill>
                  <a:srgbClr val="0033CC"/>
                </a:solidFill>
                <a:cs typeface="Arial" charset="0"/>
              </a:rPr>
              <a:t>.</a:t>
            </a:r>
          </a:p>
        </p:txBody>
      </p:sp>
      <p:sp>
        <p:nvSpPr>
          <p:cNvPr id="56324" name="Text Box 6"/>
          <p:cNvSpPr txBox="1">
            <a:spLocks noChangeArrowheads="1"/>
          </p:cNvSpPr>
          <p:nvPr/>
        </p:nvSpPr>
        <p:spPr bwMode="auto">
          <a:xfrm>
            <a:off x="5200650" y="350838"/>
            <a:ext cx="3057525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33CC"/>
                </a:solidFill>
                <a:cs typeface="Arial" charset="0"/>
              </a:rPr>
              <a:t>18 января 1943 год</a:t>
            </a:r>
          </a:p>
        </p:txBody>
      </p:sp>
      <p:sp>
        <p:nvSpPr>
          <p:cNvPr id="56325" name="Rectangle 7"/>
          <p:cNvSpPr>
            <a:spLocks noChangeArrowheads="1"/>
          </p:cNvSpPr>
          <p:nvPr/>
        </p:nvSpPr>
        <p:spPr bwMode="auto">
          <a:xfrm>
            <a:off x="20320000" y="152400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ru-RU" sz="4400">
                <a:solidFill>
                  <a:schemeClr val="tx2"/>
                </a:solidFill>
              </a:rPr>
              <a:t>После 7- дневных боёв войска Волховского и Ленинградского фронтов соединились и тем самым прорвали блокаду Ленин- града. 18 января 1943 год.</a:t>
            </a:r>
          </a:p>
        </p:txBody>
      </p:sp>
    </p:spTree>
  </p:cSld>
  <p:clrMapOvr>
    <a:masterClrMapping/>
  </p:clrMapOvr>
  <p:transition spd="med" advTm="7000"/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346" name="Picture 4" descr="1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87450" y="1125538"/>
            <a:ext cx="6192838" cy="546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7347" name="Rectangle 5"/>
          <p:cNvSpPr>
            <a:spLocks noChangeArrowheads="1"/>
          </p:cNvSpPr>
          <p:nvPr/>
        </p:nvSpPr>
        <p:spPr bwMode="auto">
          <a:xfrm>
            <a:off x="179388" y="188913"/>
            <a:ext cx="8569325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cs typeface="Arial" charset="0"/>
              </a:rPr>
              <a:t>   </a:t>
            </a:r>
            <a:r>
              <a:rPr lang="ru-RU" sz="2400" b="1">
                <a:solidFill>
                  <a:srgbClr val="0033CC"/>
                </a:solidFill>
                <a:cs typeface="Arial" charset="0"/>
              </a:rPr>
              <a:t>900 дней жил Ленинград в осаде. 900 дней и ночей шли на Ладоге смертельные бои.</a:t>
            </a:r>
            <a:r>
              <a:rPr lang="ru-RU" sz="2400">
                <a:solidFill>
                  <a:srgbClr val="0033CC"/>
                </a:solidFill>
                <a:cs typeface="Arial" charset="0"/>
              </a:rPr>
              <a:t> </a:t>
            </a:r>
          </a:p>
        </p:txBody>
      </p:sp>
      <p:sp>
        <p:nvSpPr>
          <p:cNvPr id="57348" name="Rectangle 6"/>
          <p:cNvSpPr>
            <a:spLocks noChangeArrowheads="1"/>
          </p:cNvSpPr>
          <p:nvPr/>
        </p:nvSpPr>
        <p:spPr bwMode="auto">
          <a:xfrm>
            <a:off x="20320000" y="152400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ru-RU" sz="4400">
                <a:solidFill>
                  <a:schemeClr val="tx2"/>
                </a:solidFill>
              </a:rPr>
              <a:t>900 дней жил Ленинград в осаде. 900 дней и ночей шли на Ладоге смертельные бои.</a:t>
            </a:r>
          </a:p>
        </p:txBody>
      </p:sp>
    </p:spTree>
  </p:cSld>
  <p:clrMapOvr>
    <a:masterClrMapping/>
  </p:clrMapOvr>
  <p:transition spd="med" advTm="5000"/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583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58372" name="Picture 4" descr="снятие блокады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825" y="292100"/>
            <a:ext cx="8497888" cy="6372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8373" name="Rectangle 5"/>
          <p:cNvSpPr>
            <a:spLocks noChangeArrowheads="1"/>
          </p:cNvSpPr>
          <p:nvPr/>
        </p:nvSpPr>
        <p:spPr bwMode="auto">
          <a:xfrm>
            <a:off x="20320000" y="152400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ru-RU" sz="4400">
                <a:solidFill>
                  <a:schemeClr val="tx2"/>
                </a:solidFill>
              </a:rPr>
              <a:t>Блокада снята!!!</a:t>
            </a:r>
          </a:p>
        </p:txBody>
      </p:sp>
    </p:spTree>
  </p:cSld>
  <p:clrMapOvr>
    <a:masterClrMapping/>
  </p:clrMapOvr>
  <p:transition spd="slow" advTm="5000"/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Text Box 4"/>
          <p:cNvSpPr txBox="1">
            <a:spLocks noChangeArrowheads="1"/>
          </p:cNvSpPr>
          <p:nvPr/>
        </p:nvSpPr>
        <p:spPr bwMode="auto">
          <a:xfrm>
            <a:off x="0" y="0"/>
            <a:ext cx="8915400" cy="666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33CC"/>
                </a:solidFill>
                <a:cs typeface="Arial" charset="0"/>
              </a:rPr>
              <a:t>За залпом залп, гремит салют.</a:t>
            </a:r>
          </a:p>
          <a:p>
            <a:r>
              <a:rPr lang="ru-RU" sz="2400" b="1">
                <a:solidFill>
                  <a:srgbClr val="0033CC"/>
                </a:solidFill>
                <a:cs typeface="Arial" charset="0"/>
              </a:rPr>
              <a:t>Ракеты в воздухе горячем</a:t>
            </a:r>
          </a:p>
          <a:p>
            <a:r>
              <a:rPr lang="ru-RU" sz="2400" b="1">
                <a:solidFill>
                  <a:srgbClr val="0033CC"/>
                </a:solidFill>
                <a:cs typeface="Arial" charset="0"/>
              </a:rPr>
              <a:t>Цветами пёстрыми цветут.</a:t>
            </a:r>
          </a:p>
          <a:p>
            <a:r>
              <a:rPr lang="ru-RU" sz="2400" b="1">
                <a:solidFill>
                  <a:srgbClr val="0033CC"/>
                </a:solidFill>
                <a:cs typeface="Arial" charset="0"/>
              </a:rPr>
              <a:t>А ленинградцы тихо плачут.</a:t>
            </a:r>
          </a:p>
          <a:p>
            <a:endParaRPr lang="ru-RU" sz="2400" b="1">
              <a:solidFill>
                <a:srgbClr val="0033CC"/>
              </a:solidFill>
              <a:cs typeface="Arial" charset="0"/>
            </a:endParaRPr>
          </a:p>
          <a:p>
            <a:endParaRPr lang="ru-RU" sz="2400" b="1">
              <a:solidFill>
                <a:srgbClr val="0033CC"/>
              </a:solidFill>
              <a:cs typeface="Arial" charset="0"/>
            </a:endParaRPr>
          </a:p>
          <a:p>
            <a:endParaRPr lang="ru-RU" sz="2400" b="1">
              <a:solidFill>
                <a:srgbClr val="0033CC"/>
              </a:solidFill>
              <a:cs typeface="Arial" charset="0"/>
            </a:endParaRPr>
          </a:p>
          <a:p>
            <a:endParaRPr lang="ru-RU" sz="2400" b="1">
              <a:solidFill>
                <a:srgbClr val="0033CC"/>
              </a:solidFill>
              <a:cs typeface="Arial" charset="0"/>
            </a:endParaRPr>
          </a:p>
          <a:p>
            <a:endParaRPr lang="ru-RU" sz="2400" b="1">
              <a:solidFill>
                <a:srgbClr val="0033CC"/>
              </a:solidFill>
              <a:cs typeface="Arial" charset="0"/>
            </a:endParaRPr>
          </a:p>
          <a:p>
            <a:endParaRPr lang="ru-RU" sz="2400" b="1">
              <a:solidFill>
                <a:srgbClr val="0033CC"/>
              </a:solidFill>
              <a:cs typeface="Arial" charset="0"/>
            </a:endParaRPr>
          </a:p>
          <a:p>
            <a:endParaRPr lang="ru-RU" sz="2400" b="1">
              <a:solidFill>
                <a:srgbClr val="0033CC"/>
              </a:solidFill>
              <a:cs typeface="Arial" charset="0"/>
            </a:endParaRPr>
          </a:p>
          <a:p>
            <a:r>
              <a:rPr lang="ru-RU" sz="2400" b="1">
                <a:solidFill>
                  <a:schemeClr val="accent2"/>
                </a:solidFill>
                <a:cs typeface="Arial" charset="0"/>
              </a:rPr>
              <a:t>                                          </a:t>
            </a:r>
          </a:p>
          <a:p>
            <a:r>
              <a:rPr lang="ru-RU" sz="2400" b="1">
                <a:solidFill>
                  <a:schemeClr val="accent2"/>
                </a:solidFill>
                <a:cs typeface="Arial" charset="0"/>
              </a:rPr>
              <a:t>                                            </a:t>
            </a:r>
          </a:p>
          <a:p>
            <a:r>
              <a:rPr lang="ru-RU" sz="2400" b="1">
                <a:solidFill>
                  <a:schemeClr val="accent2"/>
                </a:solidFill>
                <a:cs typeface="Arial" charset="0"/>
              </a:rPr>
              <a:t>                                             </a:t>
            </a:r>
          </a:p>
          <a:p>
            <a:r>
              <a:rPr lang="ru-RU" sz="2400" b="1">
                <a:solidFill>
                  <a:schemeClr val="accent2"/>
                </a:solidFill>
                <a:cs typeface="Arial" charset="0"/>
              </a:rPr>
              <a:t>                                             </a:t>
            </a:r>
            <a:r>
              <a:rPr lang="ru-RU" sz="2400" b="1">
                <a:solidFill>
                  <a:srgbClr val="000000"/>
                </a:solidFill>
                <a:cs typeface="Arial" charset="0"/>
              </a:rPr>
              <a:t>Ни успокаивать пока,</a:t>
            </a:r>
          </a:p>
          <a:p>
            <a:r>
              <a:rPr lang="ru-RU" sz="2400" b="1">
                <a:solidFill>
                  <a:srgbClr val="000000"/>
                </a:solidFill>
                <a:cs typeface="Arial" charset="0"/>
              </a:rPr>
              <a:t>                                             Не утешать людей не надо.</a:t>
            </a:r>
          </a:p>
          <a:p>
            <a:r>
              <a:rPr lang="ru-RU" sz="2400" b="1">
                <a:solidFill>
                  <a:srgbClr val="000000"/>
                </a:solidFill>
                <a:cs typeface="Arial" charset="0"/>
              </a:rPr>
              <a:t>                                             Их радость слишком велика –</a:t>
            </a:r>
          </a:p>
          <a:p>
            <a:r>
              <a:rPr lang="ru-RU" sz="2400" b="1">
                <a:solidFill>
                  <a:srgbClr val="000000"/>
                </a:solidFill>
                <a:cs typeface="Arial" charset="0"/>
              </a:rPr>
              <a:t>                                             Гремит салют над Ленинградом.</a:t>
            </a:r>
          </a:p>
        </p:txBody>
      </p:sp>
      <p:pic>
        <p:nvPicPr>
          <p:cNvPr id="59395" name="Picture 5" descr="48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87900" y="260350"/>
            <a:ext cx="4105275" cy="3565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9396" name="Picture 6" descr="4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9388" y="1989138"/>
            <a:ext cx="4537075" cy="301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9397" name="Rectangle 7"/>
          <p:cNvSpPr>
            <a:spLocks noChangeArrowheads="1"/>
          </p:cNvSpPr>
          <p:nvPr/>
        </p:nvSpPr>
        <p:spPr bwMode="auto">
          <a:xfrm>
            <a:off x="20320000" y="152400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ru-RU" sz="4400">
                <a:solidFill>
                  <a:schemeClr val="tx2"/>
                </a:solidFill>
              </a:rPr>
              <a:t>За залпом залп, гремит салют. Ракеты в воздухе горячем Цветами пёстрыми цветут. А ленинградцы тихо плачут. Ни успокаивать пока, Не утешать людей не надо. Их радость слишком велика – Гремит салют над Ленинградом.</a:t>
            </a:r>
          </a:p>
        </p:txBody>
      </p:sp>
    </p:spTree>
  </p:cSld>
  <p:clrMapOvr>
    <a:masterClrMapping/>
  </p:clrMapOvr>
  <p:transition spd="med" advTm="10000"/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418" name="Picture 4" descr="1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825" y="1125538"/>
            <a:ext cx="4438650" cy="532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0419" name="Text Box 5"/>
          <p:cNvSpPr txBox="1">
            <a:spLocks noChangeArrowheads="1"/>
          </p:cNvSpPr>
          <p:nvPr/>
        </p:nvSpPr>
        <p:spPr bwMode="auto">
          <a:xfrm>
            <a:off x="361950" y="333375"/>
            <a:ext cx="8782050" cy="629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33CC"/>
                </a:solidFill>
                <a:cs typeface="Arial" charset="0"/>
              </a:rPr>
              <a:t>Эти мальчики-ленинградцы. Они встретились на Двор-</a:t>
            </a:r>
          </a:p>
          <a:p>
            <a:r>
              <a:rPr lang="ru-RU" sz="2400" b="1">
                <a:solidFill>
                  <a:srgbClr val="0033CC"/>
                </a:solidFill>
                <a:cs typeface="Arial" charset="0"/>
              </a:rPr>
              <a:t>цовой площади. Два из них были на фронте и защища-</a:t>
            </a:r>
          </a:p>
          <a:p>
            <a:r>
              <a:rPr lang="ru-RU" sz="2400" b="1">
                <a:solidFill>
                  <a:srgbClr val="0033CC"/>
                </a:solidFill>
                <a:cs typeface="Arial" charset="0"/>
              </a:rPr>
              <a:t>                                                   ли  там свой город .</a:t>
            </a:r>
          </a:p>
          <a:p>
            <a:r>
              <a:rPr lang="ru-RU" sz="2400" b="1">
                <a:solidFill>
                  <a:srgbClr val="0033CC"/>
                </a:solidFill>
                <a:cs typeface="Arial" charset="0"/>
              </a:rPr>
              <a:t>                                                   За мужество и храбрость их</a:t>
            </a:r>
          </a:p>
          <a:p>
            <a:r>
              <a:rPr lang="ru-RU" sz="2400" b="1">
                <a:solidFill>
                  <a:srgbClr val="0033CC"/>
                </a:solidFill>
                <a:cs typeface="Arial" charset="0"/>
              </a:rPr>
              <a:t>                                                   наградили медалями. У </a:t>
            </a:r>
          </a:p>
          <a:p>
            <a:r>
              <a:rPr lang="ru-RU" sz="2400" b="1">
                <a:solidFill>
                  <a:srgbClr val="0033CC"/>
                </a:solidFill>
                <a:cs typeface="Arial" charset="0"/>
              </a:rPr>
              <a:t>                                                   мальчика в кепке тоже ме-</a:t>
            </a:r>
          </a:p>
          <a:p>
            <a:r>
              <a:rPr lang="ru-RU" sz="2400" b="1">
                <a:solidFill>
                  <a:srgbClr val="0033CC"/>
                </a:solidFill>
                <a:cs typeface="Arial" charset="0"/>
              </a:rPr>
              <a:t>                                                   дали. Он голодал и мёрз</a:t>
            </a:r>
          </a:p>
          <a:p>
            <a:r>
              <a:rPr lang="ru-RU" sz="2400" b="1">
                <a:solidFill>
                  <a:srgbClr val="0033CC"/>
                </a:solidFill>
                <a:cs typeface="Arial" charset="0"/>
              </a:rPr>
              <a:t>                                                   в блокадном Ленинграде,</a:t>
            </a:r>
          </a:p>
          <a:p>
            <a:r>
              <a:rPr lang="ru-RU" sz="2400" b="1">
                <a:solidFill>
                  <a:srgbClr val="0033CC"/>
                </a:solidFill>
                <a:cs typeface="Arial" charset="0"/>
              </a:rPr>
              <a:t>                                                   тушил вместе с бойцами </a:t>
            </a:r>
          </a:p>
          <a:p>
            <a:r>
              <a:rPr lang="ru-RU" sz="2400" b="1">
                <a:solidFill>
                  <a:srgbClr val="0033CC"/>
                </a:solidFill>
                <a:cs typeface="Arial" charset="0"/>
              </a:rPr>
              <a:t>                                                   зажигательные бомбы, ра-</a:t>
            </a:r>
          </a:p>
          <a:p>
            <a:r>
              <a:rPr lang="ru-RU" sz="2400" b="1">
                <a:solidFill>
                  <a:srgbClr val="0033CC"/>
                </a:solidFill>
                <a:cs typeface="Arial" charset="0"/>
              </a:rPr>
              <a:t>                                                   ботал на заводе – делал</a:t>
            </a:r>
          </a:p>
          <a:p>
            <a:r>
              <a:rPr lang="ru-RU" sz="2400" b="1">
                <a:solidFill>
                  <a:srgbClr val="0033CC"/>
                </a:solidFill>
                <a:cs typeface="Arial" charset="0"/>
              </a:rPr>
              <a:t>                                                   снаряды. За это его награ-</a:t>
            </a:r>
          </a:p>
          <a:p>
            <a:r>
              <a:rPr lang="ru-RU" sz="2400" b="1">
                <a:solidFill>
                  <a:srgbClr val="0033CC"/>
                </a:solidFill>
                <a:cs typeface="Arial" charset="0"/>
              </a:rPr>
              <a:t>                                                   дили медалью «За оборону</a:t>
            </a:r>
          </a:p>
          <a:p>
            <a:r>
              <a:rPr lang="ru-RU" sz="2400" b="1">
                <a:solidFill>
                  <a:srgbClr val="0033CC"/>
                </a:solidFill>
                <a:cs typeface="Arial" charset="0"/>
              </a:rPr>
              <a:t>                                                   Ленинграда» и медалью за</a:t>
            </a:r>
          </a:p>
          <a:p>
            <a:r>
              <a:rPr lang="ru-RU" sz="2400" b="1">
                <a:solidFill>
                  <a:srgbClr val="0033CC"/>
                </a:solidFill>
                <a:cs typeface="Arial" charset="0"/>
              </a:rPr>
              <a:t>                                                   « Доблестный труд в Вели-</a:t>
            </a:r>
          </a:p>
          <a:p>
            <a:r>
              <a:rPr lang="ru-RU" sz="2400" b="1">
                <a:solidFill>
                  <a:srgbClr val="0033CC"/>
                </a:solidFill>
                <a:cs typeface="Arial" charset="0"/>
              </a:rPr>
              <a:t>                                                   кой Отечественной войне</a:t>
            </a:r>
          </a:p>
          <a:p>
            <a:r>
              <a:rPr lang="ru-RU" sz="2400" b="1">
                <a:solidFill>
                  <a:srgbClr val="0033CC"/>
                </a:solidFill>
                <a:cs typeface="Arial" charset="0"/>
              </a:rPr>
              <a:t>                                                   1941-1945гг..».   </a:t>
            </a:r>
          </a:p>
        </p:txBody>
      </p:sp>
      <p:sp>
        <p:nvSpPr>
          <p:cNvPr id="60420" name="Rectangle 6"/>
          <p:cNvSpPr>
            <a:spLocks noChangeArrowheads="1"/>
          </p:cNvSpPr>
          <p:nvPr/>
        </p:nvSpPr>
        <p:spPr bwMode="auto">
          <a:xfrm>
            <a:off x="20320000" y="152400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ru-RU" sz="4400">
                <a:solidFill>
                  <a:schemeClr val="tx2"/>
                </a:solidFill>
              </a:rPr>
              <a:t>Эти мальчики-ленинградцы. Они встретились на Двор- цовой площади. Два из них были на фронте и защища- ли там свой город . За мужество и храбрость их наградили медалями. У мальчика в кепке тоже ме- дали. Он голодал и мёрз в блокадном Ленинграде, тушил вместе с бойцами зажигательные бомбы, ра- ботал на заводе – делал снаряды. За это его награ- дили медалью «За оборону Ленинграда» и медалью за « Доблестный труд в Вели- кой Отечественной войне 1941-1945гг..».</a:t>
            </a:r>
          </a:p>
        </p:txBody>
      </p:sp>
    </p:spTree>
  </p:cSld>
  <p:clrMapOvr>
    <a:masterClrMapping/>
  </p:clrMapOvr>
  <p:transition spd="med" advTm="16000"/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Text Box 4"/>
          <p:cNvSpPr txBox="1">
            <a:spLocks noChangeArrowheads="1"/>
          </p:cNvSpPr>
          <p:nvPr/>
        </p:nvSpPr>
        <p:spPr bwMode="auto">
          <a:xfrm>
            <a:off x="179388" y="188913"/>
            <a:ext cx="6459537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33CC"/>
                </a:solidFill>
                <a:cs typeface="Arial" charset="0"/>
              </a:rPr>
              <a:t>Свой город отстояв ценою бед,</a:t>
            </a:r>
          </a:p>
          <a:p>
            <a:r>
              <a:rPr lang="ru-RU" sz="2400" b="1">
                <a:solidFill>
                  <a:srgbClr val="0033CC"/>
                </a:solidFill>
                <a:cs typeface="Arial" charset="0"/>
              </a:rPr>
              <a:t>Не сдали Ленинграда ленинградцы –</a:t>
            </a:r>
          </a:p>
          <a:p>
            <a:r>
              <a:rPr lang="ru-RU" sz="2400" b="1">
                <a:solidFill>
                  <a:srgbClr val="0033CC"/>
                </a:solidFill>
                <a:cs typeface="Arial" charset="0"/>
              </a:rPr>
              <a:t>Да, в нём ключи чужих столиц хранятся,-</a:t>
            </a:r>
          </a:p>
          <a:p>
            <a:r>
              <a:rPr lang="ru-RU" sz="2400" b="1">
                <a:solidFill>
                  <a:srgbClr val="0033CC"/>
                </a:solidFill>
                <a:cs typeface="Arial" charset="0"/>
              </a:rPr>
              <a:t>Ключей к нему в чужих столицах нет!</a:t>
            </a:r>
          </a:p>
        </p:txBody>
      </p:sp>
      <p:pic>
        <p:nvPicPr>
          <p:cNvPr id="61443" name="Picture 5" descr="за оборону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00113" y="1989138"/>
            <a:ext cx="7429500" cy="4505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44" name="Rectangle 6"/>
          <p:cNvSpPr>
            <a:spLocks noChangeArrowheads="1"/>
          </p:cNvSpPr>
          <p:nvPr/>
        </p:nvSpPr>
        <p:spPr bwMode="auto">
          <a:xfrm>
            <a:off x="20320000" y="152400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ru-RU" sz="4400">
                <a:solidFill>
                  <a:schemeClr val="tx2"/>
                </a:solidFill>
              </a:rPr>
              <a:t>Свой город отстояв ценою бед, Не сдали Ленинграда ленинградцы – Да, в нём ключи чужих столиц хранятся,- Ключей к нему в чужих столицах нет!</a:t>
            </a:r>
          </a:p>
        </p:txBody>
      </p:sp>
    </p:spTree>
  </p:cSld>
  <p:clrMapOvr>
    <a:masterClrMapping/>
  </p:clrMapOvr>
  <p:transition spd="med" advTm="8000"/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466" name="Picture 4" descr="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825" y="260350"/>
            <a:ext cx="4824413" cy="3387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2467" name="Picture 5" descr="4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48263" y="333375"/>
            <a:ext cx="3805237" cy="557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2468" name="Text Box 6"/>
          <p:cNvSpPr txBox="1">
            <a:spLocks noChangeArrowheads="1"/>
          </p:cNvSpPr>
          <p:nvPr/>
        </p:nvSpPr>
        <p:spPr bwMode="auto">
          <a:xfrm>
            <a:off x="271463" y="3860800"/>
            <a:ext cx="8821737" cy="264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chemeClr val="accent2"/>
                </a:solidFill>
                <a:cs typeface="Arial" charset="0"/>
              </a:rPr>
              <a:t>   </a:t>
            </a:r>
            <a:r>
              <a:rPr lang="ru-RU" sz="2400" b="1">
                <a:solidFill>
                  <a:srgbClr val="000000"/>
                </a:solidFill>
                <a:cs typeface="Arial" charset="0"/>
              </a:rPr>
              <a:t>За годы войны и блокады</a:t>
            </a:r>
          </a:p>
          <a:p>
            <a:r>
              <a:rPr lang="ru-RU" sz="2400" b="1">
                <a:solidFill>
                  <a:srgbClr val="000000"/>
                </a:solidFill>
                <a:cs typeface="Arial" charset="0"/>
              </a:rPr>
              <a:t>заводы и фабрики нашего</a:t>
            </a:r>
          </a:p>
          <a:p>
            <a:r>
              <a:rPr lang="ru-RU" sz="2400" b="1">
                <a:solidFill>
                  <a:srgbClr val="000000"/>
                </a:solidFill>
                <a:cs typeface="Arial" charset="0"/>
              </a:rPr>
              <a:t>города отремонтировали</a:t>
            </a:r>
          </a:p>
          <a:p>
            <a:r>
              <a:rPr lang="ru-RU" sz="2400" b="1">
                <a:solidFill>
                  <a:srgbClr val="000000"/>
                </a:solidFill>
                <a:cs typeface="Arial" charset="0"/>
              </a:rPr>
              <a:t>2000 танков, 1500 самолётов,</a:t>
            </a:r>
          </a:p>
          <a:p>
            <a:r>
              <a:rPr lang="ru-RU" sz="2400" b="1">
                <a:solidFill>
                  <a:srgbClr val="000000"/>
                </a:solidFill>
                <a:cs typeface="Arial" charset="0"/>
              </a:rPr>
              <a:t>изготовили 12000 миномётов,</a:t>
            </a:r>
          </a:p>
          <a:p>
            <a:r>
              <a:rPr lang="ru-RU" sz="2400" b="1">
                <a:solidFill>
                  <a:srgbClr val="000000"/>
                </a:solidFill>
                <a:cs typeface="Arial" charset="0"/>
              </a:rPr>
              <a:t>225000 автоматов, 10 млн.</a:t>
            </a:r>
          </a:p>
          <a:p>
            <a:r>
              <a:rPr lang="ru-RU" sz="2400" b="1">
                <a:solidFill>
                  <a:srgbClr val="000000"/>
                </a:solidFill>
                <a:cs typeface="Arial" charset="0"/>
              </a:rPr>
              <a:t>снарядов и мин, множество боевых судов и автомашин.</a:t>
            </a:r>
          </a:p>
        </p:txBody>
      </p:sp>
      <p:sp>
        <p:nvSpPr>
          <p:cNvPr id="62469" name="Rectangle 7"/>
          <p:cNvSpPr>
            <a:spLocks noChangeArrowheads="1"/>
          </p:cNvSpPr>
          <p:nvPr/>
        </p:nvSpPr>
        <p:spPr bwMode="auto">
          <a:xfrm>
            <a:off x="20320000" y="152400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ru-RU" sz="4400">
                <a:solidFill>
                  <a:schemeClr val="tx2"/>
                </a:solidFill>
              </a:rPr>
              <a:t>За годы войны и блокады заводы и фабрики нашего города отремонтировали 2000 танков, 1500 самолётов, изготовили 12000 миномётов, 225000 автоматов, 10 млн. снарядов и мин, множество боевых судов и автомашин.</a:t>
            </a:r>
          </a:p>
        </p:txBody>
      </p:sp>
    </p:spTree>
  </p:cSld>
  <p:clrMapOvr>
    <a:masterClrMapping/>
  </p:clrMapOvr>
  <p:transition spd="med" advTm="11000"/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Text Box 4"/>
          <p:cNvSpPr txBox="1">
            <a:spLocks noChangeArrowheads="1"/>
          </p:cNvSpPr>
          <p:nvPr/>
        </p:nvSpPr>
        <p:spPr bwMode="auto">
          <a:xfrm>
            <a:off x="971550" y="188913"/>
            <a:ext cx="6618288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33CC"/>
                </a:solidFill>
                <a:cs typeface="Arial" charset="0"/>
              </a:rPr>
              <a:t>Он встал, как страж на сумрачном заливе,</a:t>
            </a:r>
          </a:p>
          <a:p>
            <a:r>
              <a:rPr lang="ru-RU" sz="2400" b="1">
                <a:solidFill>
                  <a:srgbClr val="0033CC"/>
                </a:solidFill>
                <a:cs typeface="Arial" charset="0"/>
              </a:rPr>
              <a:t>Вонзая шпили в огненный рассвет.</a:t>
            </a:r>
          </a:p>
          <a:p>
            <a:r>
              <a:rPr lang="ru-RU" sz="2400" b="1">
                <a:solidFill>
                  <a:srgbClr val="0033CC"/>
                </a:solidFill>
                <a:cs typeface="Arial" charset="0"/>
              </a:rPr>
              <a:t>Есть города богаче и счастливей,</a:t>
            </a:r>
          </a:p>
          <a:p>
            <a:r>
              <a:rPr lang="ru-RU" sz="2400" b="1">
                <a:solidFill>
                  <a:srgbClr val="0033CC"/>
                </a:solidFill>
                <a:cs typeface="Arial" charset="0"/>
              </a:rPr>
              <a:t>Есть и спокойней, но прекрасней – нет!</a:t>
            </a:r>
          </a:p>
        </p:txBody>
      </p:sp>
      <p:pic>
        <p:nvPicPr>
          <p:cNvPr id="63491" name="Picture 5" descr="spb_0003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47813" y="1916113"/>
            <a:ext cx="6407150" cy="4806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3492" name="Rectangle 6"/>
          <p:cNvSpPr>
            <a:spLocks noChangeArrowheads="1"/>
          </p:cNvSpPr>
          <p:nvPr/>
        </p:nvSpPr>
        <p:spPr bwMode="auto">
          <a:xfrm>
            <a:off x="20320000" y="152400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ru-RU" sz="4400">
                <a:solidFill>
                  <a:schemeClr val="tx2"/>
                </a:solidFill>
              </a:rPr>
              <a:t>Он встал, как страж на сумрачном заливе, Вонзая шпили в огненный рассвет. Есть города богаче и счастливей, Есть и спокойней, но прекрасней – нет!</a:t>
            </a:r>
          </a:p>
        </p:txBody>
      </p:sp>
    </p:spTree>
  </p:cSld>
  <p:clrMapOvr>
    <a:masterClrMapping/>
  </p:clrMapOvr>
  <p:transition spd="med" advTm="9000"/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538" name="Picture 4" descr="x_7896c64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3850" y="333375"/>
            <a:ext cx="7019925" cy="5265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5539" name="Text Box 5"/>
          <p:cNvSpPr txBox="1">
            <a:spLocks noChangeArrowheads="1"/>
          </p:cNvSpPr>
          <p:nvPr/>
        </p:nvSpPr>
        <p:spPr bwMode="auto">
          <a:xfrm>
            <a:off x="755650" y="6092825"/>
            <a:ext cx="48228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0000"/>
                </a:solidFill>
                <a:cs typeface="Arial" charset="0"/>
              </a:rPr>
              <a:t>900 дней блокады – 900 берёз</a:t>
            </a:r>
            <a:r>
              <a:rPr lang="ru-RU" sz="2400" b="1">
                <a:solidFill>
                  <a:srgbClr val="0033CC"/>
                </a:solidFill>
                <a:cs typeface="Arial" charset="0"/>
              </a:rPr>
              <a:t>.</a:t>
            </a:r>
            <a:endParaRPr lang="ru-RU" sz="2400" b="1">
              <a:solidFill>
                <a:srgbClr val="000000"/>
              </a:solidFill>
              <a:cs typeface="Arial" charset="0"/>
            </a:endParaRPr>
          </a:p>
        </p:txBody>
      </p:sp>
      <p:pic>
        <p:nvPicPr>
          <p:cNvPr id="65540" name="Picture 6" descr="x_93c6a7f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24525" y="3860800"/>
            <a:ext cx="3160713" cy="2370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5541" name="Rectangle 7"/>
          <p:cNvSpPr>
            <a:spLocks noChangeArrowheads="1"/>
          </p:cNvSpPr>
          <p:nvPr/>
        </p:nvSpPr>
        <p:spPr bwMode="auto">
          <a:xfrm>
            <a:off x="20320000" y="152400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ru-RU" sz="4400">
                <a:solidFill>
                  <a:schemeClr val="tx2"/>
                </a:solidFill>
              </a:rPr>
              <a:t>900 дней блокады – 900 берёз.</a:t>
            </a:r>
          </a:p>
        </p:txBody>
      </p:sp>
    </p:spTree>
  </p:cSld>
  <p:clrMapOvr>
    <a:masterClrMapping/>
  </p:clrMapOvr>
  <p:transition spd="med" advTm="8000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4" descr="Tanki на фронт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1188" y="404813"/>
            <a:ext cx="7620000" cy="541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5" name="Text Box 5"/>
          <p:cNvSpPr txBox="1">
            <a:spLocks noChangeArrowheads="1"/>
          </p:cNvSpPr>
          <p:nvPr/>
        </p:nvSpPr>
        <p:spPr bwMode="auto">
          <a:xfrm>
            <a:off x="4787900" y="6092825"/>
            <a:ext cx="34258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0000"/>
                </a:solidFill>
                <a:cs typeface="Arial" charset="0"/>
              </a:rPr>
              <a:t>Танки идут на фронт</a:t>
            </a:r>
            <a:r>
              <a:rPr lang="ru-RU" sz="2400" b="1">
                <a:solidFill>
                  <a:schemeClr val="accent2"/>
                </a:solidFill>
                <a:cs typeface="Arial" charset="0"/>
              </a:rPr>
              <a:t>.</a:t>
            </a:r>
          </a:p>
        </p:txBody>
      </p:sp>
      <p:sp>
        <p:nvSpPr>
          <p:cNvPr id="8196" name="Rectangle 6"/>
          <p:cNvSpPr>
            <a:spLocks noChangeArrowheads="1"/>
          </p:cNvSpPr>
          <p:nvPr/>
        </p:nvSpPr>
        <p:spPr bwMode="auto">
          <a:xfrm>
            <a:off x="20320000" y="152400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ru-RU" sz="4400">
                <a:solidFill>
                  <a:schemeClr val="tx2"/>
                </a:solidFill>
              </a:rPr>
              <a:t>Танки идут на фронт.</a:t>
            </a:r>
          </a:p>
        </p:txBody>
      </p:sp>
    </p:spTree>
  </p:cSld>
  <p:clrMapOvr>
    <a:masterClrMapping/>
  </p:clrMapOvr>
  <p:transition spd="med" advTm="4000"/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586" name="Picture 4" descr="click?url=http%3A%2F%2Fwww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3850" y="333375"/>
            <a:ext cx="4194175" cy="6234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7587" name="Picture 5" descr="click?url=http%3A%2F%2Funecha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87900" y="404813"/>
            <a:ext cx="3671888" cy="275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7588" name="Text Box 6"/>
          <p:cNvSpPr txBox="1">
            <a:spLocks noChangeArrowheads="1"/>
          </p:cNvSpPr>
          <p:nvPr/>
        </p:nvSpPr>
        <p:spPr bwMode="auto">
          <a:xfrm>
            <a:off x="4548188" y="3573463"/>
            <a:ext cx="4679950" cy="191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0033CC"/>
                </a:solidFill>
                <a:cs typeface="Arial" charset="0"/>
              </a:rPr>
              <a:t>Санкт-Петербург.</a:t>
            </a:r>
          </a:p>
          <a:p>
            <a:r>
              <a:rPr lang="ru-RU" sz="2400" b="1">
                <a:solidFill>
                  <a:srgbClr val="0033CC"/>
                </a:solidFill>
                <a:cs typeface="Arial" charset="0"/>
              </a:rPr>
              <a:t>Пискарёвское кладбище.</a:t>
            </a:r>
          </a:p>
          <a:p>
            <a:r>
              <a:rPr lang="ru-RU" sz="2400" b="1">
                <a:solidFill>
                  <a:srgbClr val="0033CC"/>
                </a:solidFill>
                <a:cs typeface="Arial" charset="0"/>
              </a:rPr>
              <a:t>Здесь похоронены воины,</a:t>
            </a:r>
          </a:p>
          <a:p>
            <a:r>
              <a:rPr lang="ru-RU" sz="2400" b="1">
                <a:solidFill>
                  <a:srgbClr val="0033CC"/>
                </a:solidFill>
                <a:cs typeface="Arial" charset="0"/>
              </a:rPr>
              <a:t>защищавшие город и жители,</a:t>
            </a:r>
          </a:p>
          <a:p>
            <a:r>
              <a:rPr lang="ru-RU" sz="2400" b="1">
                <a:solidFill>
                  <a:srgbClr val="0033CC"/>
                </a:solidFill>
                <a:cs typeface="Arial" charset="0"/>
              </a:rPr>
              <a:t>погибшие в блокаду.</a:t>
            </a:r>
          </a:p>
        </p:txBody>
      </p:sp>
      <p:sp>
        <p:nvSpPr>
          <p:cNvPr id="67589" name="Rectangle 7"/>
          <p:cNvSpPr>
            <a:spLocks noChangeArrowheads="1"/>
          </p:cNvSpPr>
          <p:nvPr/>
        </p:nvSpPr>
        <p:spPr bwMode="auto">
          <a:xfrm>
            <a:off x="20320000" y="152400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ru-RU" sz="4400">
                <a:solidFill>
                  <a:schemeClr val="tx2"/>
                </a:solidFill>
              </a:rPr>
              <a:t>Санкт-Петербург. Пискарёвское кладбище. Здесь похоронены воины, защищавшие город и жители, погибшие в блокаду.</a:t>
            </a:r>
          </a:p>
        </p:txBody>
      </p:sp>
    </p:spTree>
  </p:cSld>
  <p:clrMapOvr>
    <a:masterClrMapping/>
  </p:clrMapOvr>
  <p:transition spd="med" advTm="5000"/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9090" name="Picture 2" descr="http://sleepwind.ucoz.ru/novosti3/leningra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825" y="188913"/>
            <a:ext cx="8642350" cy="6356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4" descr="карта2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08175" y="188913"/>
            <a:ext cx="5545138" cy="5191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19" name="Text Box 5"/>
          <p:cNvSpPr txBox="1">
            <a:spLocks noChangeArrowheads="1"/>
          </p:cNvSpPr>
          <p:nvPr/>
        </p:nvSpPr>
        <p:spPr bwMode="auto">
          <a:xfrm>
            <a:off x="0" y="5305425"/>
            <a:ext cx="9196388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chemeClr val="accent2"/>
                </a:solidFill>
                <a:cs typeface="Arial" charset="0"/>
              </a:rPr>
              <a:t>   </a:t>
            </a:r>
            <a:r>
              <a:rPr lang="ru-RU" sz="2400" b="1">
                <a:solidFill>
                  <a:srgbClr val="000000"/>
                </a:solidFill>
                <a:cs typeface="Arial" charset="0"/>
              </a:rPr>
              <a:t>Посмотри на карту! Если земля нарисована коричневым,</a:t>
            </a:r>
          </a:p>
          <a:p>
            <a:r>
              <a:rPr lang="ru-RU" sz="2400" b="1">
                <a:solidFill>
                  <a:srgbClr val="000000"/>
                </a:solidFill>
                <a:cs typeface="Arial" charset="0"/>
              </a:rPr>
              <a:t>значит её, захватили фашисты. На коричневой земле </a:t>
            </a:r>
          </a:p>
          <a:p>
            <a:r>
              <a:rPr lang="ru-RU" sz="2400" b="1">
                <a:solidFill>
                  <a:srgbClr val="000000"/>
                </a:solidFill>
                <a:cs typeface="Arial" charset="0"/>
              </a:rPr>
              <a:t>нарисована фашистская свастика. А там где, стоит</a:t>
            </a:r>
          </a:p>
          <a:p>
            <a:r>
              <a:rPr lang="ru-RU" sz="2400" b="1">
                <a:solidFill>
                  <a:srgbClr val="000000"/>
                </a:solidFill>
                <a:cs typeface="Arial" charset="0"/>
              </a:rPr>
              <a:t>Красная Армия, нарисованы красные звёзды.</a:t>
            </a:r>
          </a:p>
        </p:txBody>
      </p:sp>
      <p:sp>
        <p:nvSpPr>
          <p:cNvPr id="9220" name="Rectangle 6"/>
          <p:cNvSpPr>
            <a:spLocks noChangeArrowheads="1"/>
          </p:cNvSpPr>
          <p:nvPr/>
        </p:nvSpPr>
        <p:spPr bwMode="auto">
          <a:xfrm>
            <a:off x="20320000" y="152400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ru-RU" sz="4400">
                <a:solidFill>
                  <a:schemeClr val="tx2"/>
                </a:solidFill>
              </a:rPr>
              <a:t>Посмотри на карту! Если земля нарисована коричневым, значит её, захватили фашисты. На коричневой земле нарисована фашистская свастика. А там где, стоит Красная Армия, нарисованы красные звёзды.</a:t>
            </a:r>
          </a:p>
        </p:txBody>
      </p:sp>
    </p:spTree>
  </p:cSld>
  <p:clrMapOvr>
    <a:masterClrMapping/>
  </p:clrMapOvr>
  <p:transition spd="med" advTm="10000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4"/>
          <p:cNvSpPr txBox="1">
            <a:spLocks noChangeArrowheads="1"/>
          </p:cNvSpPr>
          <p:nvPr/>
        </p:nvSpPr>
        <p:spPr bwMode="auto">
          <a:xfrm>
            <a:off x="231775" y="207963"/>
            <a:ext cx="87503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chemeClr val="accent2"/>
                </a:solidFill>
                <a:cs typeface="Arial" charset="0"/>
              </a:rPr>
              <a:t>  </a:t>
            </a:r>
            <a:r>
              <a:rPr lang="ru-RU" sz="2400" b="1">
                <a:solidFill>
                  <a:srgbClr val="0033CC"/>
                </a:solidFill>
                <a:cs typeface="Arial" charset="0"/>
              </a:rPr>
              <a:t>Враг окружил город, Ленинград оказался в блокадном </a:t>
            </a:r>
          </a:p>
          <a:p>
            <a:r>
              <a:rPr lang="ru-RU" sz="2400" b="1">
                <a:solidFill>
                  <a:srgbClr val="0033CC"/>
                </a:solidFill>
                <a:cs typeface="Arial" charset="0"/>
              </a:rPr>
              <a:t>кольце.</a:t>
            </a:r>
          </a:p>
        </p:txBody>
      </p:sp>
      <p:pic>
        <p:nvPicPr>
          <p:cNvPr id="10243" name="Picture 5" descr="poster-1941i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5650" y="1071563"/>
            <a:ext cx="8064500" cy="5510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4" name="Rectangle 6"/>
          <p:cNvSpPr>
            <a:spLocks noChangeArrowheads="1"/>
          </p:cNvSpPr>
          <p:nvPr/>
        </p:nvSpPr>
        <p:spPr bwMode="auto">
          <a:xfrm>
            <a:off x="20320000" y="152400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ru-RU" sz="4400">
                <a:solidFill>
                  <a:schemeClr val="tx2"/>
                </a:solidFill>
              </a:rPr>
              <a:t>Враг окружил город, Ленинград оказался в блокадном кольце.</a:t>
            </a:r>
          </a:p>
        </p:txBody>
      </p:sp>
    </p:spTree>
  </p:cSld>
  <p:clrMapOvr>
    <a:masterClrMapping/>
  </p:clrMapOvr>
  <p:transition spd="med" advTm="4000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4"/>
          <p:cNvSpPr txBox="1">
            <a:spLocks noChangeArrowheads="1"/>
          </p:cNvSpPr>
          <p:nvPr/>
        </p:nvSpPr>
        <p:spPr bwMode="auto">
          <a:xfrm>
            <a:off x="179388" y="188913"/>
            <a:ext cx="85344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chemeClr val="accent2"/>
                </a:solidFill>
                <a:cs typeface="Arial" charset="0"/>
              </a:rPr>
              <a:t>   </a:t>
            </a:r>
            <a:r>
              <a:rPr lang="ru-RU" sz="2400" b="1">
                <a:solidFill>
                  <a:srgbClr val="0033CC"/>
                </a:solidFill>
                <a:cs typeface="Arial" charset="0"/>
              </a:rPr>
              <a:t>Враги подошли близко к Ленинграду и теперь могли </a:t>
            </a:r>
          </a:p>
          <a:p>
            <a:r>
              <a:rPr lang="ru-RU" sz="2400" b="1">
                <a:solidFill>
                  <a:srgbClr val="0033CC"/>
                </a:solidFill>
                <a:cs typeface="Arial" charset="0"/>
              </a:rPr>
              <a:t>обстреливать из пушек все ленинградские улицы.</a:t>
            </a:r>
          </a:p>
        </p:txBody>
      </p:sp>
      <p:pic>
        <p:nvPicPr>
          <p:cNvPr id="11267" name="Picture 5" descr="1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35150" y="1092200"/>
            <a:ext cx="5761038" cy="5443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8" name="Rectangle 6"/>
          <p:cNvSpPr>
            <a:spLocks noChangeArrowheads="1"/>
          </p:cNvSpPr>
          <p:nvPr/>
        </p:nvSpPr>
        <p:spPr bwMode="auto">
          <a:xfrm>
            <a:off x="20320000" y="152400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ru-RU" sz="4400">
                <a:solidFill>
                  <a:schemeClr val="tx2"/>
                </a:solidFill>
              </a:rPr>
              <a:t>Враги подошли близко к Ленинграду и теперь могли обстреливать из пушек все ленинградские улицы.</a:t>
            </a:r>
          </a:p>
        </p:txBody>
      </p:sp>
    </p:spTree>
  </p:cSld>
  <p:clrMapOvr>
    <a:masterClrMapping/>
  </p:clrMapOvr>
  <p:transition spd="med" advTm="4000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708</TotalTime>
  <Words>2748</Words>
  <Application>Microsoft Office PowerPoint</Application>
  <PresentationFormat>Экран (4:3)</PresentationFormat>
  <Paragraphs>308</Paragraphs>
  <Slides>61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61</vt:i4>
      </vt:variant>
    </vt:vector>
  </HeadingPairs>
  <TitlesOfParts>
    <vt:vector size="62" baseType="lpstr">
      <vt:lpstr>Оформление по умолчанию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Слайд 32</vt:lpstr>
      <vt:lpstr>Слайд 33</vt:lpstr>
      <vt:lpstr>Слайд 34</vt:lpstr>
      <vt:lpstr>Слайд 35</vt:lpstr>
      <vt:lpstr>Слайд 36</vt:lpstr>
      <vt:lpstr>Слайд 37</vt:lpstr>
      <vt:lpstr>Слайд 38</vt:lpstr>
      <vt:lpstr>Слайд 39</vt:lpstr>
      <vt:lpstr>Слайд 40</vt:lpstr>
      <vt:lpstr>Слайд 41</vt:lpstr>
      <vt:lpstr>Слайд 42</vt:lpstr>
      <vt:lpstr>Слайд 43</vt:lpstr>
      <vt:lpstr>Слайд 44</vt:lpstr>
      <vt:lpstr>Слайд 45</vt:lpstr>
      <vt:lpstr>Слайд 46</vt:lpstr>
      <vt:lpstr>Слайд 47</vt:lpstr>
      <vt:lpstr>Слайд 48</vt:lpstr>
      <vt:lpstr>Слайд 49</vt:lpstr>
      <vt:lpstr>Слайд 50</vt:lpstr>
      <vt:lpstr>Слайд 51</vt:lpstr>
      <vt:lpstr>Слайд 52</vt:lpstr>
      <vt:lpstr>Слайд 53</vt:lpstr>
      <vt:lpstr>Слайд 54</vt:lpstr>
      <vt:lpstr>Слайд 55</vt:lpstr>
      <vt:lpstr>Слайд 56</vt:lpstr>
      <vt:lpstr>Слайд 57</vt:lpstr>
      <vt:lpstr>Слайд 58</vt:lpstr>
      <vt:lpstr>Слайд 59</vt:lpstr>
      <vt:lpstr>Слайд 60</vt:lpstr>
      <vt:lpstr>Слайд 61</vt:lpstr>
    </vt:vector>
  </TitlesOfParts>
  <Company>MoBIL GROUP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Саныч</cp:lastModifiedBy>
  <cp:revision>49</cp:revision>
  <dcterms:created xsi:type="dcterms:W3CDTF">2009-01-31T15:44:30Z</dcterms:created>
  <dcterms:modified xsi:type="dcterms:W3CDTF">2019-12-25T16:03:16Z</dcterms:modified>
</cp:coreProperties>
</file>