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1" r:id="rId9"/>
    <p:sldId id="262" r:id="rId10"/>
    <p:sldId id="263" r:id="rId11"/>
    <p:sldId id="264" r:id="rId12"/>
    <p:sldId id="265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C1A4CB6-6DA8-4CA7-81F0-F580A25527AB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8C4406-1A3C-4DEC-91D2-80C797A7FD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latin typeface="ShellyAllegroC" pitchFamily="2" charset="0"/>
              </a:rPr>
              <a:t>хохлома</a:t>
            </a:r>
            <a:endParaRPr lang="ru-RU" sz="9600" dirty="0">
              <a:solidFill>
                <a:srgbClr val="FF0000"/>
              </a:solidFill>
              <a:latin typeface="ShellyAllegroC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хо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2296547" y="-272210"/>
            <a:ext cx="4550906" cy="878497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6248" y="428604"/>
            <a:ext cx="435771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 Этап.</a:t>
            </a:r>
          </a:p>
          <a:p>
            <a:r>
              <a:rPr lang="ru-RU" dirty="0" smtClean="0"/>
              <a:t>Педагог продолжает знакомить детей с элементами хохломской росписи: «Капелька» и «кустик» также являются элементами хохломской «травки». «Капельки» выполняются лёгким прикосновением кончика кисти к бумаге.</a:t>
            </a:r>
          </a:p>
          <a:p>
            <a:r>
              <a:rPr lang="ru-RU" dirty="0" smtClean="0"/>
              <a:t>Педагог предлагает детям выполнить элемент травки - «капельку». После того как дети научатся выполнять элементы «травки», педагог объясняет способ выполнения «кустика»: «Кустик – это объединённое в ритмический рисунок «реснички», «усики», «завитки», «капельки». Педагог показывает способ выполнения «кустика»: слева – завиток, справа – завиток, слева – ресничка, справа – ресничка. Вот и получился «кустик».  </a:t>
            </a:r>
            <a:endParaRPr lang="ru-RU" dirty="0"/>
          </a:p>
        </p:txBody>
      </p:sp>
      <p:pic>
        <p:nvPicPr>
          <p:cNvPr id="22531" name="Picture 3" descr="http://festival.1september.ru/articles/502567/img2.jpg"/>
          <p:cNvPicPr>
            <a:picLocks noChangeAspect="1" noChangeArrowheads="1"/>
          </p:cNvPicPr>
          <p:nvPr/>
        </p:nvPicPr>
        <p:blipFill>
          <a:blip r:embed="rId2" cstate="print"/>
          <a:srcRect t="75000"/>
          <a:stretch>
            <a:fillRect/>
          </a:stretch>
        </p:blipFill>
        <p:spPr bwMode="auto">
          <a:xfrm>
            <a:off x="285720" y="2571744"/>
            <a:ext cx="4000528" cy="1000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428604"/>
            <a:ext cx="507209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 Этап.</a:t>
            </a:r>
          </a:p>
          <a:p>
            <a:r>
              <a:rPr lang="ru-RU" dirty="0" smtClean="0"/>
              <a:t>Педагог показывает способ выполнения «</a:t>
            </a:r>
            <a:r>
              <a:rPr lang="ru-RU" dirty="0" err="1" smtClean="0"/>
              <a:t>растительно-травочного</a:t>
            </a:r>
            <a:r>
              <a:rPr lang="ru-RU" dirty="0" smtClean="0"/>
              <a:t>» орнамента: Ведущая линия должна проходить по всей полосе, но не соприкасаться с краями, для этого выдерживаем небольшое расстояние. «Для этого пишем слева направо, начиная снизу, и ведём вверх большой завиток.  Чем заканчивается ведущая линия? В «травном» орнаменте – завитком, а в «растительном» - цветком или ягодкой. Цветок и ягодка находятся как бы на конце ведущей линии и словно продолжают завиток; а листик пишем на стыке завитков ведущей линии. Весь узор дополняем «травкой». Для того чтобы узор был более выразительным, делаем «</a:t>
            </a:r>
            <a:r>
              <a:rPr lang="ru-RU" dirty="0" err="1" smtClean="0"/>
              <a:t>разживку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После объяснения педагог предлагает детям придумать и выполнить узор на бумажном силуэте. </a:t>
            </a:r>
          </a:p>
          <a:p>
            <a:r>
              <a:rPr lang="ru-RU" dirty="0" smtClean="0"/>
              <a:t>Роспись деревянных предметов предлагается детям, когда они самостоятельно могут составить узор.</a:t>
            </a:r>
            <a:endParaRPr lang="ru-RU" dirty="0"/>
          </a:p>
        </p:txBody>
      </p:sp>
      <p:pic>
        <p:nvPicPr>
          <p:cNvPr id="21506" name="Picture 2" descr="http://t2.gstatic.com/images?q=tbn:ANd9GcSbB2YZqHxrQ4Pe2v-Bt7aq6NAZJo6pz-5oa48cYDu0NyfzPut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71480"/>
            <a:ext cx="2428892" cy="2837600"/>
          </a:xfrm>
          <a:prstGeom prst="rect">
            <a:avLst/>
          </a:prstGeom>
          <a:noFill/>
        </p:spPr>
      </p:pic>
      <p:pic>
        <p:nvPicPr>
          <p:cNvPr id="21510" name="Picture 6" descr="http://letopisi.ru/images/archive/3/38/20081127201232!Hohloma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714752"/>
            <a:ext cx="3322813" cy="2262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285728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ShellyAllegroC" pitchFamily="2" charset="0"/>
                <a:ea typeface="+mj-ea"/>
                <a:cs typeface="+mj-cs"/>
              </a:rPr>
              <a:t>Использование  хохломы  в  современной жизни </a:t>
            </a:r>
          </a:p>
        </p:txBody>
      </p:sp>
      <p:pic>
        <p:nvPicPr>
          <p:cNvPr id="25601" name="Picture 1" descr="C:\Documents and Settings\Администратор\Рабочий стол\хохлама сейчас\0_295ec_9bd1887a_L.jpg"/>
          <p:cNvPicPr>
            <a:picLocks noChangeAspect="1" noChangeArrowheads="1"/>
          </p:cNvPicPr>
          <p:nvPr/>
        </p:nvPicPr>
        <p:blipFill>
          <a:blip r:embed="rId2" cstate="print"/>
          <a:srcRect l="14000" t="50000" r="6125" b="11000"/>
          <a:stretch>
            <a:fillRect/>
          </a:stretch>
        </p:blipFill>
        <p:spPr bwMode="auto">
          <a:xfrm>
            <a:off x="539552" y="2060848"/>
            <a:ext cx="5072098" cy="1857388"/>
          </a:xfrm>
          <a:prstGeom prst="rect">
            <a:avLst/>
          </a:prstGeom>
          <a:noFill/>
        </p:spPr>
      </p:pic>
      <p:pic>
        <p:nvPicPr>
          <p:cNvPr id="25602" name="Picture 2" descr="C:\Documents and Settings\Администратор\Рабочий стол\хохлама сейчас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643050"/>
            <a:ext cx="2752725" cy="3600450"/>
          </a:xfrm>
          <a:prstGeom prst="rect">
            <a:avLst/>
          </a:prstGeom>
          <a:noFill/>
        </p:spPr>
      </p:pic>
      <p:pic>
        <p:nvPicPr>
          <p:cNvPr id="8" name="Picture 2" descr="C:\Documents and Settings\Администратор\Рабочий стол\хохлама сейчас\10ba08d52b50.jpg"/>
          <p:cNvPicPr>
            <a:picLocks noChangeAspect="1" noChangeArrowheads="1"/>
          </p:cNvPicPr>
          <p:nvPr/>
        </p:nvPicPr>
        <p:blipFill>
          <a:blip r:embed="rId4" cstate="print"/>
          <a:srcRect l="3875" t="27500" r="5000" b="9821"/>
          <a:stretch>
            <a:fillRect/>
          </a:stretch>
        </p:blipFill>
        <p:spPr bwMode="auto">
          <a:xfrm>
            <a:off x="971600" y="4293096"/>
            <a:ext cx="4572032" cy="2201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C:\Documents and Settings\Администратор\Рабочий стол\хохлама сейчас\1244196668_8366165_hohloma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4000504"/>
            <a:ext cx="4105238" cy="2179508"/>
          </a:xfrm>
          <a:prstGeom prst="rect">
            <a:avLst/>
          </a:prstGeom>
          <a:noFill/>
        </p:spPr>
      </p:pic>
      <p:pic>
        <p:nvPicPr>
          <p:cNvPr id="4" name="Picture 3" descr="C:\Documents and Settings\Администратор\Рабочий стол\хохлама сейчас\1244196660_09monitor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357430"/>
            <a:ext cx="4300060" cy="2290759"/>
          </a:xfrm>
          <a:prstGeom prst="rect">
            <a:avLst/>
          </a:prstGeom>
          <a:noFill/>
        </p:spPr>
      </p:pic>
      <p:pic>
        <p:nvPicPr>
          <p:cNvPr id="26628" name="Picture 4" descr="C:\Documents and Settings\Администратор\Рабочий стол\хохлама сейчас\image00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1" y="857232"/>
            <a:ext cx="3625479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7715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ShellyAllegroC" pitchFamily="2" charset="0"/>
                <a:ea typeface="+mj-ea"/>
                <a:cs typeface="+mj-cs"/>
              </a:rPr>
              <a:t>Рекомендуемая литература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5786" y="1357298"/>
            <a:ext cx="77153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smtClean="0"/>
              <a:t>Рабочая тетрадь «Хохломская роспись»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ru-RU" sz="2400" b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err="1" smtClean="0"/>
              <a:t>Грибовская</a:t>
            </a:r>
            <a:r>
              <a:rPr lang="ru-RU" sz="2400" b="1" dirty="0" smtClean="0"/>
              <a:t> А.А. «Обучение дошкольников декоративному рисованию, лепке, аппликации»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ru-RU" sz="2400" b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 err="1" smtClean="0"/>
              <a:t>Соломенникова</a:t>
            </a:r>
            <a:r>
              <a:rPr lang="ru-RU" sz="2400" b="1" dirty="0" smtClean="0"/>
              <a:t> О.А. «Радость творчества. Ознакомление детей 5-7 лет с народным искусством»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  <a:t>История  промысла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484784"/>
            <a:ext cx="3763144" cy="4525963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i="1" dirty="0" smtClean="0"/>
              <a:t>История хохломской росписи берет свое начало в 17 веке: именно тогда появилась хохломская роспись на левобережье Волги, в деревнях Большие и Малые </a:t>
            </a:r>
            <a:r>
              <a:rPr lang="ru-RU" sz="3400" b="1" i="1" dirty="0" err="1" smtClean="0"/>
              <a:t>Безлели</a:t>
            </a:r>
            <a:r>
              <a:rPr lang="ru-RU" sz="3400" b="1" i="1" dirty="0" smtClean="0"/>
              <a:t>, Шабаши, Хрящи, </a:t>
            </a:r>
            <a:r>
              <a:rPr lang="ru-RU" sz="3400" b="1" i="1" dirty="0" err="1" smtClean="0"/>
              <a:t>Глибино</a:t>
            </a:r>
            <a:r>
              <a:rPr lang="ru-RU" sz="3400" b="1" i="1" dirty="0" smtClean="0"/>
              <a:t>. Сегодня считается, что родина хохломы – Ковернино в Нижегородской области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pic>
        <p:nvPicPr>
          <p:cNvPr id="4" name="Рисунок 3" descr="хох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196752"/>
            <a:ext cx="1080120" cy="1797547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84984"/>
            <a:ext cx="4464496" cy="3348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100392" cy="1124744"/>
          </a:xfrm>
        </p:spPr>
        <p:txBody>
          <a:bodyPr vert="horz" anchor="ctr">
            <a:no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  <a:t>Предмет    изучения – </a:t>
            </a:r>
            <a:b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  <a:t> посуда </a:t>
            </a:r>
            <a:b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</a:br>
            <a:endParaRPr lang="ru-RU" b="1" dirty="0" smtClean="0">
              <a:solidFill>
                <a:srgbClr val="FF0000"/>
              </a:solidFill>
              <a:latin typeface="ShellyAllegroC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484784"/>
            <a:ext cx="3960440" cy="4525963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Традиционно основными элементами хохломского орнамента являются сочно-алые, яркие ягоды рябины, земляники, веточки с цветами и листьями. Довольно часто встречаются изображения птиц, рыб, различных зверей.</a:t>
            </a:r>
            <a:endParaRPr lang="ru-RU" sz="2400" b="1" i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4860032" cy="3216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ShellyAllegroC" pitchFamily="2" charset="0"/>
              </a:rPr>
              <a:t>материал</a:t>
            </a:r>
            <a:endParaRPr lang="ru-RU" b="1" dirty="0">
              <a:solidFill>
                <a:srgbClr val="FF0000"/>
              </a:solidFill>
              <a:latin typeface="ShellyAllegroC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481136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Изготовление изделий с хохломской росписью начинается с производства заготовок из дерева – грубых брусьев, баклуш. Затем мастер за токарным станком придает заготовке необходимую форму. В результате этого получается основа - «бельё». Затем неокрашенные изделия – ложки, ковши, чашки – грунтуют жидкой очищенной глиной, сушат и вручную покрывают несколькими слоями льняного масла – олифы. Это очень важный этап технологии хохломской росписи. Качество проведения данной процедуры в значительной степени влияет на качество будущей деревянной посуды, росписи.</a:t>
            </a: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7150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500043"/>
            <a:ext cx="2430892" cy="3357586"/>
          </a:xfrm>
          <a:prstGeom prst="rect">
            <a:avLst/>
          </a:prstGeom>
        </p:spPr>
      </p:pic>
      <p:pic>
        <p:nvPicPr>
          <p:cNvPr id="4" name="Рисунок 3" descr="1244196722_h08.jpg"/>
          <p:cNvPicPr>
            <a:picLocks noChangeAspect="1"/>
          </p:cNvPicPr>
          <p:nvPr/>
        </p:nvPicPr>
        <p:blipFill>
          <a:blip r:embed="rId3" cstate="print"/>
          <a:srcRect l="4500" t="5184" r="5499" b="4953"/>
          <a:stretch>
            <a:fillRect/>
          </a:stretch>
        </p:blipFill>
        <p:spPr>
          <a:xfrm>
            <a:off x="4714876" y="500042"/>
            <a:ext cx="3929090" cy="3405211"/>
          </a:xfrm>
          <a:prstGeom prst="rect">
            <a:avLst/>
          </a:prstGeom>
        </p:spPr>
      </p:pic>
      <p:pic>
        <p:nvPicPr>
          <p:cNvPr id="3" name="Рисунок 2" descr="hohloma_36570700_3_F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71736" y="4018362"/>
            <a:ext cx="3500462" cy="262534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Documents and Settings\Администратор\Рабочий стол\хохлама сейчас\хохлама\79419607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28604"/>
            <a:ext cx="3929090" cy="2946818"/>
          </a:xfrm>
          <a:prstGeom prst="rect">
            <a:avLst/>
          </a:prstGeom>
          <a:noFill/>
        </p:spPr>
      </p:pic>
      <p:pic>
        <p:nvPicPr>
          <p:cNvPr id="23555" name="Picture 3" descr="C:\Documents and Settings\Администратор\Рабочий стол\хохлама сейчас\хохлама\hohloma_kovsh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000108"/>
            <a:ext cx="2786082" cy="4422905"/>
          </a:xfrm>
          <a:prstGeom prst="rect">
            <a:avLst/>
          </a:prstGeom>
          <a:noFill/>
        </p:spPr>
      </p:pic>
      <p:pic>
        <p:nvPicPr>
          <p:cNvPr id="23556" name="Picture 4" descr="C:\Documents and Settings\Администратор\Рабочий стол\хохлама сейчас\хохлама\bd3609ab2c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714752"/>
            <a:ext cx="4500594" cy="27355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nkj.ru/upload/iblock/a21/a219cf86b8ed8a022f53274cfcacd1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928670"/>
            <a:ext cx="3625212" cy="2428892"/>
          </a:xfrm>
          <a:prstGeom prst="rect">
            <a:avLst/>
          </a:prstGeom>
          <a:noFill/>
        </p:spPr>
      </p:pic>
      <p:pic>
        <p:nvPicPr>
          <p:cNvPr id="24580" name="Picture 4" descr="http://www.foodestet.ru/wp-content/uploads/2010/07/%D1%85%D0%BE%D1%85%D0%BB%D0%BE%D0%BC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571480"/>
            <a:ext cx="2990850" cy="2990850"/>
          </a:xfrm>
          <a:prstGeom prst="rect">
            <a:avLst/>
          </a:prstGeom>
          <a:noFill/>
        </p:spPr>
      </p:pic>
      <p:pic>
        <p:nvPicPr>
          <p:cNvPr id="24582" name="Picture 6" descr="http://collage-art-shop.ru/wp-content/uploads/2011/08/hohloma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429000"/>
            <a:ext cx="2428892" cy="3238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71480"/>
            <a:ext cx="856895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ShellyAllegroC" pitchFamily="2" charset="0"/>
                <a:ea typeface="+mj-ea"/>
                <a:cs typeface="+mj-cs"/>
              </a:rPr>
              <a:t>Задачи   обучения декоративному рисованию</a:t>
            </a:r>
            <a:endParaRPr lang="en-US" sz="3600" b="1" cap="all" dirty="0" smtClean="0"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latin typeface="ShellyAllegroC" pitchFamily="2" charset="0"/>
              <a:ea typeface="+mj-ea"/>
              <a:cs typeface="+mj-cs"/>
            </a:endParaRPr>
          </a:p>
          <a:p>
            <a:pPr algn="ctr"/>
            <a:endParaRPr lang="ru-RU" sz="800" dirty="0" smtClean="0"/>
          </a:p>
          <a:p>
            <a:pPr algn="just"/>
            <a:r>
              <a:rPr lang="ru-RU" sz="2200" b="1" dirty="0" smtClean="0">
                <a:solidFill>
                  <a:schemeClr val="tx2"/>
                </a:solidFill>
              </a:rPr>
              <a:t>При обучении детей декоративному рисованию осуществляются следующие задачи в области их художественного восприятия:</a:t>
            </a:r>
            <a:r>
              <a:rPr lang="en-US" sz="2200" b="1" dirty="0" smtClean="0">
                <a:solidFill>
                  <a:schemeClr val="tx2"/>
                </a:solidFill>
              </a:rPr>
              <a:t> </a:t>
            </a:r>
            <a:endParaRPr lang="ru-RU" sz="2200" b="1" dirty="0" smtClean="0">
              <a:solidFill>
                <a:schemeClr val="tx2"/>
              </a:solidFill>
            </a:endParaRPr>
          </a:p>
          <a:p>
            <a:pPr algn="just"/>
            <a:endParaRPr lang="ru-RU" sz="800" b="1" dirty="0" smtClean="0">
              <a:solidFill>
                <a:schemeClr val="tx2"/>
              </a:solidFill>
            </a:endParaRPr>
          </a:p>
          <a:p>
            <a:pPr marL="342900" indent="-342900" algn="just">
              <a:buAutoNum type="arabicParenR"/>
            </a:pPr>
            <a:r>
              <a:rPr lang="ru-RU" sz="2200" b="1" dirty="0" smtClean="0">
                <a:solidFill>
                  <a:schemeClr val="tx2"/>
                </a:solidFill>
              </a:rPr>
              <a:t>Воспитание у детей интереса к предметам искусства в быту</a:t>
            </a:r>
            <a:r>
              <a:rPr lang="ru-RU" sz="2200" b="1" dirty="0" smtClean="0">
                <a:solidFill>
                  <a:schemeClr val="tx2"/>
                </a:solidFill>
              </a:rPr>
              <a:t>.</a:t>
            </a:r>
            <a:endParaRPr lang="ru-RU" sz="2200" b="1" dirty="0" smtClean="0">
              <a:solidFill>
                <a:schemeClr val="tx2"/>
              </a:solidFill>
            </a:endParaRPr>
          </a:p>
          <a:p>
            <a:pPr algn="just"/>
            <a:r>
              <a:rPr lang="ru-RU" sz="2200" b="1" dirty="0" smtClean="0">
                <a:solidFill>
                  <a:schemeClr val="tx2"/>
                </a:solidFill>
              </a:rPr>
              <a:t>2) Усвоение </a:t>
            </a:r>
            <a:r>
              <a:rPr lang="ru-RU" sz="2200" b="1" dirty="0" smtClean="0">
                <a:solidFill>
                  <a:schemeClr val="tx2"/>
                </a:solidFill>
              </a:rPr>
              <a:t>детьми различных приемов изображения декоративного узора</a:t>
            </a:r>
            <a:r>
              <a:rPr lang="ru-RU" sz="2200" b="1" dirty="0" smtClean="0">
                <a:solidFill>
                  <a:schemeClr val="tx2"/>
                </a:solidFill>
              </a:rPr>
              <a:t>.</a:t>
            </a:r>
            <a:endParaRPr lang="ru-RU" sz="2200" b="1" dirty="0" smtClean="0">
              <a:solidFill>
                <a:schemeClr val="tx2"/>
              </a:solidFill>
            </a:endParaRPr>
          </a:p>
          <a:p>
            <a:pPr algn="just"/>
            <a:r>
              <a:rPr lang="ru-RU" sz="2200" b="1" dirty="0" smtClean="0">
                <a:solidFill>
                  <a:schemeClr val="tx2"/>
                </a:solidFill>
              </a:rPr>
              <a:t>3) Передача простыми приемами мотивов растительного узора</a:t>
            </a:r>
            <a:r>
              <a:rPr lang="ru-RU" sz="2200" b="1" dirty="0" smtClean="0">
                <a:solidFill>
                  <a:schemeClr val="tx2"/>
                </a:solidFill>
              </a:rPr>
              <a:t>.</a:t>
            </a:r>
            <a:endParaRPr lang="ru-RU" sz="2200" b="1" dirty="0" smtClean="0">
              <a:solidFill>
                <a:schemeClr val="tx2"/>
              </a:solidFill>
            </a:endParaRPr>
          </a:p>
          <a:p>
            <a:pPr algn="just"/>
            <a:r>
              <a:rPr lang="ru-RU" sz="2200" b="1" dirty="0" smtClean="0">
                <a:solidFill>
                  <a:schemeClr val="tx2"/>
                </a:solidFill>
              </a:rPr>
              <a:t>4) Обучение детей композиционному </a:t>
            </a:r>
            <a:r>
              <a:rPr lang="ru-RU" sz="2200" b="1" dirty="0" smtClean="0">
                <a:solidFill>
                  <a:schemeClr val="tx2"/>
                </a:solidFill>
              </a:rPr>
              <a:t>расположению </a:t>
            </a:r>
            <a:r>
              <a:rPr lang="ru-RU" sz="2200" b="1" dirty="0" smtClean="0">
                <a:solidFill>
                  <a:schemeClr val="tx2"/>
                </a:solidFill>
              </a:rPr>
              <a:t>узора на бумаге </a:t>
            </a:r>
            <a:r>
              <a:rPr lang="ru-RU" sz="2200" b="1" dirty="0" smtClean="0">
                <a:solidFill>
                  <a:schemeClr val="tx2"/>
                </a:solidFill>
              </a:rPr>
              <a:t> </a:t>
            </a:r>
            <a:r>
              <a:rPr lang="ru-RU" sz="2200" b="1" dirty="0" smtClean="0">
                <a:solidFill>
                  <a:schemeClr val="tx2"/>
                </a:solidFill>
              </a:rPr>
              <a:t>разного </a:t>
            </a:r>
            <a:r>
              <a:rPr lang="ru-RU" sz="2200" b="1" dirty="0" smtClean="0">
                <a:solidFill>
                  <a:schemeClr val="tx2"/>
                </a:solidFill>
              </a:rPr>
              <a:t>формата</a:t>
            </a:r>
            <a:r>
              <a:rPr lang="ru-RU" sz="2200" b="1" dirty="0" smtClean="0">
                <a:solidFill>
                  <a:schemeClr val="tx2"/>
                </a:solidFill>
              </a:rPr>
              <a:t>.</a:t>
            </a:r>
            <a:endParaRPr lang="ru-RU" sz="2200" b="1" dirty="0" smtClean="0">
              <a:solidFill>
                <a:schemeClr val="tx2"/>
              </a:solidFill>
            </a:endParaRPr>
          </a:p>
          <a:p>
            <a:pPr algn="just"/>
            <a:r>
              <a:rPr lang="ru-RU" sz="2200" b="1" dirty="0" smtClean="0">
                <a:solidFill>
                  <a:schemeClr val="tx2"/>
                </a:solidFill>
              </a:rPr>
              <a:t>5) Воспитание у детей вкуса при подборе цвета в узоре в зависимости от цвета фона.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29322" y="2143116"/>
            <a:ext cx="30003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 Этап.</a:t>
            </a:r>
          </a:p>
          <a:p>
            <a:r>
              <a:rPr lang="ru-RU" dirty="0" smtClean="0"/>
              <a:t> Педагог предлагает детям рассмотреть хохломские изделия. Показывает в росписи элементы «травки». Обращает внимание детей на то, как располагается «травка», уточняет каждый элемент травки - «реснички», «травинки», «усика», «завитка»; показывает способ выполнения элемента «реснички»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214290"/>
            <a:ext cx="935837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latin typeface="ShellyAllegroC" pitchFamily="2" charset="0"/>
                <a:ea typeface="+mj-ea"/>
                <a:cs typeface="+mj-cs"/>
              </a:rPr>
              <a:t>Методика  обучения рисованию основных элементов   хохломской росписи.</a:t>
            </a:r>
          </a:p>
        </p:txBody>
      </p:sp>
      <p:pic>
        <p:nvPicPr>
          <p:cNvPr id="2050" name="Picture 2" descr="http://festival.1september.ru/articles/502567/img2.jpg"/>
          <p:cNvPicPr>
            <a:picLocks noChangeAspect="1" noChangeArrowheads="1"/>
          </p:cNvPicPr>
          <p:nvPr/>
        </p:nvPicPr>
        <p:blipFill>
          <a:blip r:embed="rId2" cstate="print"/>
          <a:srcRect b="23529"/>
          <a:stretch>
            <a:fillRect/>
          </a:stretch>
        </p:blipFill>
        <p:spPr bwMode="auto">
          <a:xfrm>
            <a:off x="500034" y="2500306"/>
            <a:ext cx="4533900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4274</TotalTime>
  <Words>595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хохлома</vt:lpstr>
      <vt:lpstr>История  промысла</vt:lpstr>
      <vt:lpstr>  Предмет    изучения –   посуда  </vt:lpstr>
      <vt:lpstr>материал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хохлома</dc:title>
  <dc:creator>Ольга</dc:creator>
  <cp:lastModifiedBy>Яна</cp:lastModifiedBy>
  <cp:revision>390</cp:revision>
  <dcterms:created xsi:type="dcterms:W3CDTF">2011-11-12T01:13:54Z</dcterms:created>
  <dcterms:modified xsi:type="dcterms:W3CDTF">2011-11-28T06:35:27Z</dcterms:modified>
</cp:coreProperties>
</file>