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76" r:id="rId5"/>
    <p:sldId id="262" r:id="rId6"/>
    <p:sldId id="267" r:id="rId7"/>
    <p:sldId id="286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15" autoAdjust="0"/>
    <p:restoredTop sz="94660"/>
  </p:normalViewPr>
  <p:slideViewPr>
    <p:cSldViewPr>
      <p:cViewPr>
        <p:scale>
          <a:sx n="73" d="100"/>
          <a:sy n="73" d="100"/>
        </p:scale>
        <p:origin x="-108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445E48-05D7-4963-9CB1-2DB1F5D450C2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9BF0BE-3F83-43B6-A2D1-A79DDB06BC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9015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12/25/2019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commons.wikimedia.org/wiki/File:Vegetarianism_AS.jpg?uselang=ru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90800" y="685800"/>
            <a:ext cx="3657600" cy="11079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ИНДИЯ</a:t>
            </a:r>
            <a:endParaRPr lang="ru-RU" sz="6600" dirty="0">
              <a:solidFill>
                <a:schemeClr val="accent6">
                  <a:lumMod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37509" y="1905000"/>
            <a:ext cx="5181600" cy="47244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77291" y="5562600"/>
            <a:ext cx="4572000" cy="1200329"/>
          </a:xfrm>
          <a:prstGeom prst="rect">
            <a:avLst/>
          </a:prstGeom>
          <a:solidFill>
            <a:schemeClr val="bg2"/>
          </a:solidFill>
        </p:spPr>
        <p:txBody>
          <a:bodyPr>
            <a:spAutoFit/>
          </a:bodyPr>
          <a:lstStyle/>
          <a:p>
            <a:pPr algn="ctr"/>
            <a:r>
              <a:rPr lang="ru-RU" dirty="0"/>
              <a:t>Презентацию подготовила:</a:t>
            </a:r>
            <a:br>
              <a:rPr lang="ru-RU" dirty="0"/>
            </a:br>
            <a:r>
              <a:rPr lang="ru-RU" dirty="0"/>
              <a:t>Воспитатель ГДП </a:t>
            </a:r>
            <a:r>
              <a:rPr lang="ru-RU" dirty="0" err="1"/>
              <a:t>Аверичева</a:t>
            </a:r>
            <a:r>
              <a:rPr lang="ru-RU" dirty="0"/>
              <a:t> </a:t>
            </a:r>
            <a:r>
              <a:rPr lang="ru-RU" dirty="0" smtClean="0"/>
              <a:t>Надежда Васильевна</a:t>
            </a:r>
          </a:p>
          <a:p>
            <a:pPr algn="ctr"/>
            <a:r>
              <a:rPr lang="ru-RU" dirty="0" smtClean="0"/>
              <a:t>20.11.2019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2585323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Географическое положение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Республика Индия расположена в Южной Азии на полуострове Индостан, омываемом водами Индийского океана и на большей части Индо-Гангской низменности. На севере граничит с Афганистаном, Китаем, Непалом и Бутаном, на востоке – с Бангладеш и Бирмой (Мьянма), на западе – с Пакистаном. На востоке омывается Бенгальским заливом, на юге - </a:t>
            </a:r>
            <a:r>
              <a:rPr lang="ru-RU" dirty="0" err="1" smtClean="0">
                <a:solidFill>
                  <a:schemeClr val="tx1"/>
                </a:solidFill>
              </a:rPr>
              <a:t>Полкским</a:t>
            </a:r>
            <a:r>
              <a:rPr lang="ru-RU" dirty="0" smtClean="0">
                <a:solidFill>
                  <a:schemeClr val="tx1"/>
                </a:solidFill>
              </a:rPr>
              <a:t> проливом, отделяющим ее от острова Шри-Ланка, и Индийским океаном, на западе Аравийским морем. Столица - </a:t>
            </a:r>
            <a:r>
              <a:rPr lang="ru-RU" dirty="0" err="1" smtClean="0">
                <a:solidFill>
                  <a:schemeClr val="tx1"/>
                </a:solidFill>
              </a:rPr>
              <a:t>Нью-Дели</a:t>
            </a:r>
            <a:r>
              <a:rPr lang="ru-RU" dirty="0" smtClean="0">
                <a:solidFill>
                  <a:schemeClr val="tx1"/>
                </a:solidFill>
              </a:rPr>
              <a:t>. Страна занимает седьмое место в мире по площади (3 287 590 км², в том числе, суши: 91 %, водной поверхности: 9 %) и второе место по численности населения (1 192 910 000 чел.). 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" name="Рисунок 2" descr="Flag_of_Indiaм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2514600"/>
            <a:ext cx="3886200" cy="2895600"/>
          </a:xfrm>
          <a:prstGeom prst="rect">
            <a:avLst/>
          </a:prstGeom>
        </p:spPr>
      </p:pic>
      <p:pic>
        <p:nvPicPr>
          <p:cNvPr id="4" name="Рисунок 3" descr="Emblem_of_Indiaм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38800" y="2362200"/>
            <a:ext cx="2294457" cy="3895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5715000"/>
            <a:ext cx="13716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Флаг Индии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72200" y="6488668"/>
            <a:ext cx="137160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Герб Индии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7693"/>
            <a:ext cx="4876800" cy="590931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u="sng" dirty="0" smtClean="0"/>
              <a:t>Административное деление</a:t>
            </a:r>
          </a:p>
          <a:p>
            <a:r>
              <a:rPr lang="ru-RU" dirty="0" smtClean="0"/>
              <a:t>Индия является федеративной республикой, состоящей из двадцати восьми штатов, шести союзных территорий и Национального столичного округа Дели. Все штаты и две союзные территории (</a:t>
            </a:r>
            <a:r>
              <a:rPr lang="ru-RU" dirty="0" err="1" smtClean="0"/>
              <a:t>Пудучерри</a:t>
            </a:r>
            <a:r>
              <a:rPr lang="ru-RU" dirty="0" smtClean="0"/>
              <a:t> и Национальный столичный округ Дели) имеют собственное избираемое правительство. Остальные пять союзных территорий находятся под прямым управлением президента Индии. В 1956 году индийские штаты были реорганизованы согласно языковому признаку. С тех пор, административная структура практически не менялась.</a:t>
            </a:r>
          </a:p>
          <a:p>
            <a:r>
              <a:rPr lang="ru-RU" dirty="0" smtClean="0"/>
              <a:t>Все штаты и союзные территории разделены на административные и правительственные единицы, называемые округами. В Индии существует более 600 округов. Округа в свою очередь делятся на более мелкие административные единицы </a:t>
            </a:r>
            <a:r>
              <a:rPr lang="ru-RU" dirty="0" err="1" smtClean="0"/>
              <a:t>талуки</a:t>
            </a:r>
            <a:r>
              <a:rPr lang="ru-RU" dirty="0" smtClean="0"/>
              <a:t>.</a:t>
            </a:r>
          </a:p>
          <a:p>
            <a:endParaRPr lang="ru-RU" dirty="0" smtClean="0"/>
          </a:p>
        </p:txBody>
      </p:sp>
      <p:pic>
        <p:nvPicPr>
          <p:cNvPr id="16386" name="Picture 2" descr="http://upload.wikimedia.org/wikipedia/ru/thumb/e/eb/%D0%98%D0%BD%D0%B4%D0%B8%D1%8F.png/350px-%D0%98%D0%BD%D0%B4%D0%B8%D1%8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0"/>
            <a:ext cx="4343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4038600" cy="3970318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u="sng" dirty="0" smtClean="0"/>
              <a:t>Население</a:t>
            </a:r>
          </a:p>
          <a:p>
            <a:r>
              <a:rPr lang="ru-RU" dirty="0" smtClean="0"/>
              <a:t>По количеству населения (1,2 </a:t>
            </a:r>
            <a:r>
              <a:rPr lang="ru-RU" dirty="0" err="1" smtClean="0"/>
              <a:t>млрд</a:t>
            </a:r>
            <a:r>
              <a:rPr lang="ru-RU" dirty="0" smtClean="0"/>
              <a:t> человек) Индия занимает второе место в мире после Китая. Почти 70 % индийцев проживают в сельских регионах, хотя за последние десятилетия миграция в большие города привела к резкому увеличению городского населения. Самые большие города Индии это </a:t>
            </a:r>
            <a:r>
              <a:rPr lang="ru-RU" dirty="0" err="1" smtClean="0"/>
              <a:t>Мумбаи</a:t>
            </a:r>
            <a:r>
              <a:rPr lang="ru-RU" dirty="0" smtClean="0"/>
              <a:t> (ранее Бомбей), Дели, </a:t>
            </a:r>
            <a:r>
              <a:rPr lang="ru-RU" dirty="0" err="1" smtClean="0"/>
              <a:t>Колката</a:t>
            </a:r>
            <a:r>
              <a:rPr lang="ru-RU" dirty="0" smtClean="0"/>
              <a:t> (ранее Калькутта), </a:t>
            </a:r>
            <a:r>
              <a:rPr lang="ru-RU" dirty="0" err="1" smtClean="0"/>
              <a:t>Ченнай</a:t>
            </a:r>
            <a:r>
              <a:rPr lang="ru-RU" dirty="0" smtClean="0"/>
              <a:t> (ранее </a:t>
            </a:r>
            <a:r>
              <a:rPr lang="ru-RU" dirty="0" err="1" smtClean="0"/>
              <a:t>Мадрас</a:t>
            </a:r>
            <a:r>
              <a:rPr lang="ru-RU" dirty="0" smtClean="0"/>
              <a:t>), </a:t>
            </a:r>
            <a:r>
              <a:rPr lang="ru-RU" dirty="0" err="1" smtClean="0"/>
              <a:t>Бангалор</a:t>
            </a:r>
            <a:r>
              <a:rPr lang="ru-RU" dirty="0" smtClean="0"/>
              <a:t>, Хайдарабад и </a:t>
            </a:r>
            <a:r>
              <a:rPr lang="ru-RU" dirty="0" err="1" smtClean="0"/>
              <a:t>Ахмадабад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18438" name="Picture 6" descr="http://img-fotki.yandex.ru/get/5701/vestiregion.cf/0_571ca_9fb1c0ba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0997" y="3733800"/>
            <a:ext cx="4693003" cy="3124200"/>
          </a:xfrm>
          <a:prstGeom prst="rect">
            <a:avLst/>
          </a:prstGeom>
          <a:noFill/>
        </p:spPr>
      </p:pic>
      <p:pic>
        <p:nvPicPr>
          <p:cNvPr id="18440" name="Picture 8" descr="http://bigpicture.ru/wp-content/uploads/2011/10/s_s03_RTR2SW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62400"/>
            <a:ext cx="4419600" cy="2895600"/>
          </a:xfrm>
          <a:prstGeom prst="rect">
            <a:avLst/>
          </a:prstGeom>
          <a:noFill/>
        </p:spPr>
      </p:pic>
      <p:pic>
        <p:nvPicPr>
          <p:cNvPr id="18442" name="Picture 10" descr="http://indianroom.ru/wp-content/uploads/2012/09/%D0%BD%D0%B0%D1%81%D0%B5%D0%BB%D0%B5%D0%BD%D0%B8%D0%B520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8600" y="0"/>
            <a:ext cx="5105400" cy="4038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585323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b="1" u="sng" dirty="0" smtClean="0"/>
              <a:t>Религия</a:t>
            </a:r>
            <a:endParaRPr lang="ru-RU" i="1" u="sng" dirty="0" smtClean="0"/>
          </a:p>
          <a:p>
            <a:r>
              <a:rPr lang="ru-RU" dirty="0" smtClean="0"/>
              <a:t>Более 900 </a:t>
            </a:r>
            <a:r>
              <a:rPr lang="ru-RU" dirty="0" err="1" smtClean="0"/>
              <a:t>млн</a:t>
            </a:r>
            <a:r>
              <a:rPr lang="ru-RU" dirty="0" smtClean="0"/>
              <a:t> индийцев (80,5 % населения) исповедуют индуизм. Другие религии, имеющие значительное количество последователей, это ислам (13 %), христианство (2 %),сикхизм (2 %), буддизм (1 %) и джайнизм (0,5 %). В Индии также представлены такие религии как иудаизм, зороастризм, </a:t>
            </a:r>
            <a:r>
              <a:rPr lang="ru-RU" dirty="0" err="1" smtClean="0"/>
              <a:t>бахаи</a:t>
            </a:r>
            <a:r>
              <a:rPr lang="ru-RU" dirty="0" smtClean="0"/>
              <a:t> и другие. Среди аборигенного населения, которое составляет 8,%, распространён анимизм. Хотя межрелигиозные браки мало распространены, индийцы в целом толерантны к различным верованиям в стране. Конституция Индии объявляет государство светским и разрешает исповедовать любую религию.</a:t>
            </a:r>
            <a:endParaRPr lang="ru-RU" dirty="0"/>
          </a:p>
        </p:txBody>
      </p:sp>
      <p:pic>
        <p:nvPicPr>
          <p:cNvPr id="20482" name="Picture 2" descr="http://photo.ecoglobus.com/images/hindu7/image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2667000"/>
            <a:ext cx="4038600" cy="3733800"/>
          </a:xfrm>
          <a:prstGeom prst="rect">
            <a:avLst/>
          </a:prstGeom>
          <a:noFill/>
        </p:spPr>
      </p:pic>
      <p:pic>
        <p:nvPicPr>
          <p:cNvPr id="20484" name="Picture 4" descr="http://www.layayoga.ru/userfiles/2/Image/lakshmi-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895600"/>
            <a:ext cx="3028950" cy="3571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52600" y="6488668"/>
            <a:ext cx="990600" cy="3693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Лакшми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24600" y="6477000"/>
            <a:ext cx="990600" cy="3810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Ганеша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81000"/>
            <a:ext cx="3505200" cy="618630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Культура Индии отличается большим разнообразием и высоким уровнем синкретизма. На протяжении своей истории, Индия сумела сохранить древние культурные традиции, одновременно перенять новые обычаи и идеи от завоевателей и иммигрантов и распространить своё культурное влияние на другие регионы Азии.</a:t>
            </a:r>
          </a:p>
          <a:p>
            <a:r>
              <a:rPr lang="ru-RU" dirty="0" smtClean="0"/>
              <a:t>В индийском обществе, большим уважением пользуются традиционные семейные ценности, хотя современные городские семьи часто отдают предпочтение </a:t>
            </a:r>
            <a:r>
              <a:rPr lang="ru-RU" dirty="0" err="1" smtClean="0"/>
              <a:t>нуклеарной</a:t>
            </a:r>
            <a:r>
              <a:rPr lang="ru-RU" dirty="0" smtClean="0"/>
              <a:t> семейной структуре, в основном из-за социально-экономических ограничений, налагаемых традиционной расширенной семейной системой.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1524000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b="1" u="sng" dirty="0" smtClean="0"/>
              <a:t>Культура</a:t>
            </a:r>
            <a:endParaRPr lang="ru-RU" b="1" u="sng" dirty="0"/>
          </a:p>
        </p:txBody>
      </p:sp>
      <p:pic>
        <p:nvPicPr>
          <p:cNvPr id="25604" name="Picture 4" descr="http://www.farandawayphotographicarts.com/gallery/albums/PORTFOLIO/India_Musical_family_Jodhpu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533400"/>
            <a:ext cx="5562600" cy="601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-100027"/>
            <a:ext cx="9144000" cy="309697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0" tIns="0" rIns="0" bIns="952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Кулинария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5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О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собый акцент в индийской кухне делается на вегетарианских</a:t>
            </a:r>
            <a:r>
              <a:rPr lang="ru-RU" sz="15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блюдах 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сабджи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из бобов и овощей, приправленных традиционными специями, среди которых одно из первых мест занимает смесь специй карри. В основе индийской кухни также присутствует рис</a:t>
            </a:r>
            <a:r>
              <a:rPr lang="ru-RU" sz="15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,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который вместе с лепёшкой и специями образует блюдо 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тхали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а также подаётся вместе с блюдом карри. Первые блюда представлены, в частности, супом 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дхализ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бобовых. Ярким индийским десертом является 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ваттилаппам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Под влиянием религии индуизма, говядина исключается, поскольку корова считается священным животным</a:t>
            </a:r>
            <a:r>
              <a:rPr lang="ru-RU" sz="15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.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Начиная с правления буддийского царя 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Ашоки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мясные блюда стали нехарактерными для индийской кухни. Однако под влиянием ислама мясная кухня, представленная цыплятами </a:t>
            </a:r>
            <a:r>
              <a:rPr kumimoji="0" lang="ru-RU" sz="15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тандури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, стала вновь возвращаться в рацион индусов. Особый кулинарный регион составляет северо-запад Индии, чья кухня называется </a:t>
            </a:r>
            <a:r>
              <a:rPr kumimoji="0" lang="ru-RU" sz="15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муглай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и восходит к временам мусульманской Империи Великих</a:t>
            </a:r>
            <a:r>
              <a:rPr kumimoji="0" lang="ru-RU" sz="15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15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Моголов узбекского происхождения.</a:t>
            </a:r>
          </a:p>
        </p:txBody>
      </p:sp>
      <p:pic>
        <p:nvPicPr>
          <p:cNvPr id="41987" name="Picture 3" descr="http://upload.wikimedia.org/wikipedia/commons/thumb/b/be/Vegetarianism_AS.jpg/220px-Vegetarianism_A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2095500" cy="3962400"/>
          </a:xfrm>
          <a:prstGeom prst="rect">
            <a:avLst/>
          </a:prstGeom>
          <a:noFill/>
        </p:spPr>
      </p:pic>
      <p:pic>
        <p:nvPicPr>
          <p:cNvPr id="41990" name="Picture 6" descr="File:Vegetarian Curry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895600"/>
            <a:ext cx="71628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6000" r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b="1" dirty="0" smtClean="0"/>
              <a:t>Архитектура</a:t>
            </a:r>
          </a:p>
          <a:p>
            <a:r>
              <a:rPr lang="ru-RU" dirty="0" smtClean="0"/>
              <a:t>Индийская архитектура является одной из областей, в которой наиболее ярко представлено разнообразие индийской культуры. Большая часть архитектурных памятников Индии, включая такие замечательные монументы как Тадж-Махал и другие примеры монгольской и южноиндийской архитектуры, представляют собой смешение древних и разнородных местных традиций различных регионов Индии и зарубежья.</a:t>
            </a:r>
            <a:endParaRPr lang="ru-RU" dirty="0"/>
          </a:p>
        </p:txBody>
      </p:sp>
      <p:pic>
        <p:nvPicPr>
          <p:cNvPr id="26626" name="Picture 2" descr="File:TajMahalbyAmalMong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52600"/>
            <a:ext cx="6029325" cy="510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119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Леся</dc:creator>
  <cp:lastModifiedBy>LL</cp:lastModifiedBy>
  <cp:revision>23</cp:revision>
  <dcterms:created xsi:type="dcterms:W3CDTF">2012-12-16T09:01:02Z</dcterms:created>
  <dcterms:modified xsi:type="dcterms:W3CDTF">2019-12-25T20:58:59Z</dcterms:modified>
</cp:coreProperties>
</file>