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5" r:id="rId6"/>
    <p:sldId id="260" r:id="rId7"/>
    <p:sldId id="267" r:id="rId8"/>
    <p:sldId id="268" r:id="rId9"/>
    <p:sldId id="269" r:id="rId10"/>
    <p:sldId id="261" r:id="rId11"/>
    <p:sldId id="262" r:id="rId12"/>
    <p:sldId id="266" r:id="rId13"/>
    <p:sldId id="263" r:id="rId14"/>
    <p:sldId id="264"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pPr/>
              <a:t>10.12.2019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pPr/>
              <a:t>10.12.2019</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6000" b="1" dirty="0" smtClean="0">
                <a:solidFill>
                  <a:srgbClr val="FF0000"/>
                </a:solidFill>
                <a:effectLst>
                  <a:outerShdw blurRad="38100" dist="38100" dir="2700000" algn="tl">
                    <a:srgbClr val="000000">
                      <a:alpha val="43137"/>
                    </a:srgbClr>
                  </a:outerShdw>
                </a:effectLst>
              </a:rPr>
              <a:t>КОРМУШКА ДЛЯ ПТИЦ В РУССКОЙ НАРОДНОЙ РОСПИСИ</a:t>
            </a:r>
            <a:endParaRPr lang="ru-RU" sz="6000" b="1" dirty="0">
              <a:solidFill>
                <a:srgbClr val="FF0000"/>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a:xfrm>
            <a:off x="179512" y="4936875"/>
            <a:ext cx="7448872" cy="1889224"/>
          </a:xfrm>
        </p:spPr>
        <p:txBody>
          <a:bodyPr>
            <a:normAutofit fontScale="92500" lnSpcReduction="10000"/>
          </a:bodyPr>
          <a:lstStyle/>
          <a:p>
            <a:pPr algn="l"/>
            <a:r>
              <a:rPr lang="ru-RU" sz="1600" b="1" dirty="0" smtClean="0">
                <a:solidFill>
                  <a:schemeClr val="tx1"/>
                </a:solidFill>
              </a:rPr>
              <a:t>Выполнил: </a:t>
            </a:r>
          </a:p>
          <a:p>
            <a:pPr algn="l"/>
            <a:r>
              <a:rPr lang="ru-RU" sz="1600" b="1" dirty="0">
                <a:solidFill>
                  <a:schemeClr val="tx1"/>
                </a:solidFill>
              </a:rPr>
              <a:t>у</a:t>
            </a:r>
            <a:r>
              <a:rPr lang="ru-RU" sz="1600" b="1" dirty="0" smtClean="0">
                <a:solidFill>
                  <a:schemeClr val="tx1"/>
                </a:solidFill>
              </a:rPr>
              <a:t>ченик 8 «Б» класса МБОУ «СОШ №26»</a:t>
            </a:r>
          </a:p>
          <a:p>
            <a:pPr algn="l"/>
            <a:r>
              <a:rPr lang="ru-RU" sz="1600" b="1" dirty="0" smtClean="0">
                <a:solidFill>
                  <a:schemeClr val="tx1"/>
                </a:solidFill>
              </a:rPr>
              <a:t>Аверьянов Игорь</a:t>
            </a:r>
          </a:p>
          <a:p>
            <a:pPr algn="l"/>
            <a:endParaRPr lang="ru-RU" sz="1600" b="1" dirty="0">
              <a:solidFill>
                <a:schemeClr val="tx1"/>
              </a:solidFill>
            </a:endParaRPr>
          </a:p>
          <a:p>
            <a:pPr algn="l"/>
            <a:r>
              <a:rPr lang="ru-RU" sz="1600" b="1" dirty="0" smtClean="0">
                <a:solidFill>
                  <a:schemeClr val="tx1"/>
                </a:solidFill>
              </a:rPr>
              <a:t>Руководитель:</a:t>
            </a:r>
          </a:p>
          <a:p>
            <a:pPr algn="l"/>
            <a:r>
              <a:rPr lang="ru-RU" sz="1600" b="1" dirty="0" smtClean="0">
                <a:solidFill>
                  <a:schemeClr val="tx1"/>
                </a:solidFill>
              </a:rPr>
              <a:t>Учитель Технологии </a:t>
            </a:r>
            <a:r>
              <a:rPr lang="ru-RU" sz="1600" b="1" dirty="0">
                <a:solidFill>
                  <a:schemeClr val="tx1"/>
                </a:solidFill>
              </a:rPr>
              <a:t>МБОУ «СОШ №26»</a:t>
            </a:r>
            <a:endParaRPr lang="ru-RU" sz="1600" b="1" dirty="0" smtClean="0">
              <a:solidFill>
                <a:schemeClr val="tx1"/>
              </a:solidFill>
            </a:endParaRPr>
          </a:p>
          <a:p>
            <a:pPr algn="l"/>
            <a:r>
              <a:rPr lang="ru-RU" sz="1700" b="1" dirty="0" smtClean="0">
                <a:solidFill>
                  <a:schemeClr val="tx1"/>
                </a:solidFill>
              </a:rPr>
              <a:t>Марченко И.А.</a:t>
            </a:r>
          </a:p>
          <a:p>
            <a:pPr algn="l"/>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88024" y="3355031"/>
            <a:ext cx="2520280" cy="3360373"/>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765522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628800"/>
            <a:ext cx="7408333" cy="3450696"/>
          </a:xfrm>
        </p:spPr>
        <p:txBody>
          <a:bodyPr>
            <a:normAutofit/>
          </a:bodyPr>
          <a:lstStyle/>
          <a:p>
            <a:pPr marL="0" indent="0">
              <a:buNone/>
            </a:pPr>
            <a:r>
              <a:rPr lang="ru-RU" sz="2000" b="1" dirty="0" smtClean="0"/>
              <a:t>Вместе с учителем мы решили </a:t>
            </a:r>
            <a:r>
              <a:rPr lang="ru-RU" sz="2000" b="1" dirty="0"/>
              <a:t>сделать кормушку из экологически безопасного материала, древесины</a:t>
            </a:r>
            <a:r>
              <a:rPr lang="ru-RU" sz="2000" b="1" dirty="0" smtClean="0"/>
              <a:t>. На уроках Технологии нам объяснили, </a:t>
            </a:r>
            <a:r>
              <a:rPr lang="ru-RU" sz="2000" b="1" dirty="0"/>
              <a:t>что древесина - один из самых доступных и красивых природных материалов. Он легко поддаётся обработке и благодаря этому широко используется для изготовления разнообразных предметов. Изделия из натуральной древесины экологически безопасны. Они не наносят вред окружающей среде.</a:t>
            </a:r>
          </a:p>
        </p:txBody>
      </p:sp>
      <p:sp>
        <p:nvSpPr>
          <p:cNvPr id="3" name="Заголовок 2"/>
          <p:cNvSpPr>
            <a:spLocks noGrp="1"/>
          </p:cNvSpPr>
          <p:nvPr>
            <p:ph type="title"/>
          </p:nvPr>
        </p:nvSpPr>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Экологическое обоснование </a:t>
            </a:r>
            <a:r>
              <a:rPr lang="ru-RU" b="1" u="sng" dirty="0" smtClean="0">
                <a:solidFill>
                  <a:srgbClr val="FFFF00"/>
                </a:solidFill>
                <a:effectLst>
                  <a:outerShdw blurRad="38100" dist="38100" dir="2700000" algn="tl">
                    <a:srgbClr val="000000">
                      <a:alpha val="43137"/>
                    </a:srgbClr>
                  </a:outerShdw>
                </a:effectLst>
              </a:rPr>
              <a:t>материала</a:t>
            </a:r>
            <a:endParaRPr lang="ru-RU"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3789040"/>
            <a:ext cx="2209174" cy="2945565"/>
          </a:xfrm>
          <a:prstGeom prst="rect">
            <a:avLst/>
          </a:prstGeom>
        </p:spPr>
      </p:pic>
    </p:spTree>
    <p:extLst>
      <p:ext uri="{BB962C8B-B14F-4D97-AF65-F5344CB8AC3E}">
        <p14:creationId xmlns:p14="http://schemas.microsoft.com/office/powerpoint/2010/main" val="15877899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3666495298"/>
              </p:ext>
            </p:extLst>
          </p:nvPr>
        </p:nvGraphicFramePr>
        <p:xfrm>
          <a:off x="323528" y="1700808"/>
          <a:ext cx="8424937" cy="4666934"/>
        </p:xfrm>
        <a:graphic>
          <a:graphicData uri="http://schemas.openxmlformats.org/drawingml/2006/table">
            <a:tbl>
              <a:tblPr firstRow="1" firstCol="1" bandRow="1">
                <a:tableStyleId>{5C22544A-7EE6-4342-B048-85BDC9FD1C3A}</a:tableStyleId>
              </a:tblPr>
              <a:tblGrid>
                <a:gridCol w="2132862"/>
                <a:gridCol w="2071244"/>
                <a:gridCol w="2110856"/>
                <a:gridCol w="2109975"/>
              </a:tblGrid>
              <a:tr h="802900">
                <a:tc>
                  <a:txBody>
                    <a:bodyPr/>
                    <a:lstStyle/>
                    <a:p>
                      <a:pPr algn="ctr">
                        <a:lnSpc>
                          <a:spcPct val="115000"/>
                        </a:lnSpc>
                        <a:spcAft>
                          <a:spcPts val="0"/>
                        </a:spcAft>
                      </a:pPr>
                      <a:r>
                        <a:rPr lang="ru-RU" sz="1600" b="1" dirty="0">
                          <a:effectLst/>
                        </a:rPr>
                        <a:t>Название материала</a:t>
                      </a:r>
                      <a:endParaRPr lang="ru-RU" sz="16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dirty="0">
                          <a:effectLst/>
                        </a:rPr>
                        <a:t>Цена</a:t>
                      </a:r>
                    </a:p>
                    <a:p>
                      <a:pPr algn="ctr">
                        <a:lnSpc>
                          <a:spcPct val="115000"/>
                        </a:lnSpc>
                        <a:spcAft>
                          <a:spcPts val="0"/>
                        </a:spcAft>
                      </a:pPr>
                      <a:r>
                        <a:rPr lang="ru-RU" sz="1600" b="1" dirty="0">
                          <a:effectLst/>
                        </a:rPr>
                        <a:t>(за 1 шт., м)</a:t>
                      </a:r>
                    </a:p>
                    <a:p>
                      <a:pPr algn="ctr">
                        <a:lnSpc>
                          <a:spcPct val="115000"/>
                        </a:lnSpc>
                        <a:spcAft>
                          <a:spcPts val="0"/>
                        </a:spcAft>
                      </a:pPr>
                      <a:r>
                        <a:rPr lang="ru-RU" sz="1600" b="1" dirty="0">
                          <a:effectLst/>
                        </a:rPr>
                        <a:t>(руб.)</a:t>
                      </a:r>
                      <a:endParaRPr lang="ru-RU" sz="16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a:effectLst/>
                        </a:rPr>
                        <a:t>Затраты материалов</a:t>
                      </a:r>
                    </a:p>
                    <a:p>
                      <a:pPr algn="ctr">
                        <a:lnSpc>
                          <a:spcPct val="115000"/>
                        </a:lnSpc>
                        <a:spcAft>
                          <a:spcPts val="0"/>
                        </a:spcAft>
                      </a:pPr>
                      <a:r>
                        <a:rPr lang="ru-RU" sz="1600" b="1">
                          <a:effectLst/>
                        </a:rPr>
                        <a:t>(шт., м)</a:t>
                      </a:r>
                      <a:endParaRPr lang="ru-RU" sz="16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a:effectLst/>
                        </a:rPr>
                        <a:t>Стоимость затрат</a:t>
                      </a:r>
                    </a:p>
                    <a:p>
                      <a:pPr algn="ctr">
                        <a:lnSpc>
                          <a:spcPct val="115000"/>
                        </a:lnSpc>
                        <a:spcAft>
                          <a:spcPts val="0"/>
                        </a:spcAft>
                      </a:pPr>
                      <a:r>
                        <a:rPr lang="ru-RU" sz="1600" b="1">
                          <a:effectLst/>
                        </a:rPr>
                        <a:t>(руб.)</a:t>
                      </a:r>
                    </a:p>
                    <a:p>
                      <a:pPr algn="ctr">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nchor="ctr"/>
                </a:tc>
              </a:tr>
              <a:tr h="529937">
                <a:tc>
                  <a:txBody>
                    <a:bodyPr/>
                    <a:lstStyle/>
                    <a:p>
                      <a:pPr algn="just">
                        <a:lnSpc>
                          <a:spcPct val="115000"/>
                        </a:lnSpc>
                        <a:spcAft>
                          <a:spcPts val="0"/>
                        </a:spcAft>
                      </a:pPr>
                      <a:r>
                        <a:rPr lang="ru-RU" sz="1600" b="1">
                          <a:effectLst/>
                        </a:rPr>
                        <a:t>Доска сосновая 25 мм</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250 руб. за 1 шт.6м</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1м =42 руб.</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42,00</a:t>
                      </a:r>
                      <a:endParaRPr lang="ru-RU" sz="1600" b="1">
                        <a:effectLst/>
                        <a:latin typeface="Calibri"/>
                        <a:ea typeface="Calibri"/>
                        <a:cs typeface="Times New Roman"/>
                      </a:endParaRPr>
                    </a:p>
                  </a:txBody>
                  <a:tcPr marL="68580" marR="68580" marT="0" marB="0"/>
                </a:tc>
              </a:tr>
              <a:tr h="529937">
                <a:tc>
                  <a:txBody>
                    <a:bodyPr/>
                    <a:lstStyle/>
                    <a:p>
                      <a:pPr algn="just">
                        <a:lnSpc>
                          <a:spcPct val="115000"/>
                        </a:lnSpc>
                        <a:spcAft>
                          <a:spcPts val="0"/>
                        </a:spcAft>
                      </a:pPr>
                      <a:r>
                        <a:rPr lang="ru-RU" sz="1600" b="1">
                          <a:effectLst/>
                        </a:rPr>
                        <a:t> Фанера</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dirty="0">
                          <a:effectLst/>
                        </a:rPr>
                        <a:t>1 лист 1,5 х1,5 550 </a:t>
                      </a:r>
                      <a:r>
                        <a:rPr lang="ru-RU" sz="1600" b="1" dirty="0" err="1">
                          <a:effectLst/>
                        </a:rPr>
                        <a:t>руб</a:t>
                      </a:r>
                      <a:endParaRPr lang="ru-RU" sz="1600" b="1" dirty="0">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0,10м</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24,45</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a:effectLst/>
                        </a:rPr>
                        <a:t>Морилка</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75 руб. за 0,5л</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250 мл</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35,00</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a:effectLst/>
                        </a:rPr>
                        <a:t>Шурупы ф40 мм</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0,40 руб. за 1 шт.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16 х 0,50</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8,00</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a:effectLst/>
                        </a:rPr>
                        <a:t>Шкурка 1 шт.</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10руб. за 1 шт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1шт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10,00</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a:effectLst/>
                        </a:rPr>
                        <a:t>Электроэнергия</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 3,43 руб.за 1 квт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3квт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10,29</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dirty="0">
                          <a:effectLst/>
                        </a:rPr>
                        <a:t>Лак</a:t>
                      </a:r>
                      <a:endParaRPr lang="ru-RU" sz="1600" b="1"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100 руб за 0,5л</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150гр</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25,00</a:t>
                      </a:r>
                      <a:endParaRPr lang="ru-RU" sz="1600" b="1">
                        <a:effectLst/>
                        <a:latin typeface="Calibri"/>
                        <a:ea typeface="Calibri"/>
                        <a:cs typeface="Times New Roman"/>
                      </a:endParaRPr>
                    </a:p>
                  </a:txBody>
                  <a:tcPr marL="68580" marR="68580" marT="0" marB="0"/>
                </a:tc>
              </a:tr>
              <a:tr h="802900">
                <a:tc>
                  <a:txBody>
                    <a:bodyPr/>
                    <a:lstStyle/>
                    <a:p>
                      <a:pPr algn="l">
                        <a:lnSpc>
                          <a:spcPct val="115000"/>
                        </a:lnSpc>
                        <a:spcAft>
                          <a:spcPts val="0"/>
                        </a:spcAft>
                      </a:pPr>
                      <a:r>
                        <a:rPr lang="ru-RU" sz="1600" b="1" dirty="0">
                          <a:effectLst/>
                        </a:rPr>
                        <a:t>Крючок для крепления кормушки</a:t>
                      </a:r>
                      <a:endParaRPr lang="ru-RU" sz="1600" b="1" dirty="0">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6 руб.х2 шт.</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12 руб</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12 руб.</a:t>
                      </a:r>
                      <a:endParaRPr lang="ru-RU" sz="1600" b="1">
                        <a:effectLst/>
                        <a:latin typeface="Calibri"/>
                        <a:ea typeface="Calibri"/>
                        <a:cs typeface="Times New Roman"/>
                      </a:endParaRPr>
                    </a:p>
                  </a:txBody>
                  <a:tcPr marL="68580" marR="68580" marT="0" marB="0"/>
                </a:tc>
              </a:tr>
              <a:tr h="256974">
                <a:tc>
                  <a:txBody>
                    <a:bodyPr/>
                    <a:lstStyle/>
                    <a:p>
                      <a:pPr algn="just">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tc>
                <a:tc>
                  <a:txBody>
                    <a:bodyPr/>
                    <a:lstStyle/>
                    <a:p>
                      <a:pPr algn="ctr">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tc>
                <a:tc>
                  <a:txBody>
                    <a:bodyPr/>
                    <a:lstStyle/>
                    <a:p>
                      <a:pPr algn="just">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tc>
              </a:tr>
              <a:tr h="256974">
                <a:tc>
                  <a:txBody>
                    <a:bodyPr/>
                    <a:lstStyle/>
                    <a:p>
                      <a:pPr algn="ctr">
                        <a:lnSpc>
                          <a:spcPct val="115000"/>
                        </a:lnSpc>
                        <a:spcAft>
                          <a:spcPts val="0"/>
                        </a:spcAft>
                      </a:pPr>
                      <a:r>
                        <a:rPr lang="ru-RU" sz="1600" b="1">
                          <a:effectLst/>
                        </a:rPr>
                        <a:t>Итого:</a:t>
                      </a:r>
                      <a:endParaRPr lang="ru-RU" sz="16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a:effectLst/>
                        </a:rPr>
                        <a:t> </a:t>
                      </a:r>
                      <a:endParaRPr lang="ru-RU" sz="1600" b="1">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ru-RU" sz="1600" b="1" dirty="0">
                          <a:effectLst/>
                        </a:rPr>
                        <a:t>167</a:t>
                      </a:r>
                      <a:endParaRPr lang="ru-RU" sz="1600" b="1" dirty="0">
                        <a:effectLst/>
                        <a:latin typeface="Calibri"/>
                        <a:ea typeface="Calibri"/>
                        <a:cs typeface="Times New Roman"/>
                      </a:endParaRPr>
                    </a:p>
                  </a:txBody>
                  <a:tcPr marL="68580" marR="68580" marT="0" marB="0" anchor="ctr"/>
                </a:tc>
              </a:tr>
            </a:tbl>
          </a:graphicData>
        </a:graphic>
      </p:graphicFrame>
      <p:sp>
        <p:nvSpPr>
          <p:cNvPr id="3" name="Заголовок 2"/>
          <p:cNvSpPr>
            <a:spLocks noGrp="1"/>
          </p:cNvSpPr>
          <p:nvPr>
            <p:ph type="title"/>
          </p:nvPr>
        </p:nvSpPr>
        <p:spPr>
          <a:xfrm>
            <a:off x="467544" y="332656"/>
            <a:ext cx="8229600" cy="1252728"/>
          </a:xfrm>
        </p:spPr>
        <p:txBody>
          <a:bodyPr>
            <a:normAutofit fontScale="90000"/>
          </a:bodyPr>
          <a:lstStyle/>
          <a:p>
            <a:r>
              <a:rPr lang="ru-RU" b="1" u="sng" dirty="0" smtClean="0">
                <a:solidFill>
                  <a:srgbClr val="FFFF00"/>
                </a:solidFill>
                <a:effectLst>
                  <a:outerShdw blurRad="38100" dist="38100" dir="2700000" algn="tl">
                    <a:srgbClr val="000000">
                      <a:alpha val="43137"/>
                    </a:srgbClr>
                  </a:outerShdw>
                </a:effectLst>
              </a:rPr>
              <a:t>Экономические расчеты изделия</a:t>
            </a:r>
            <a:endParaRPr lang="ru-RU" u="sng"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951629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772816"/>
            <a:ext cx="8640960" cy="4968552"/>
          </a:xfrm>
        </p:spPr>
        <p:txBody>
          <a:bodyPr>
            <a:normAutofit/>
          </a:bodyPr>
          <a:lstStyle/>
          <a:p>
            <a:pPr marL="0" indent="0">
              <a:buNone/>
            </a:pPr>
            <a:r>
              <a:rPr lang="ru-RU" b="1" dirty="0"/>
              <a:t>Итого себестоимость моего изделия составила округленно </a:t>
            </a:r>
            <a:r>
              <a:rPr lang="ru-RU" b="1" dirty="0">
                <a:solidFill>
                  <a:srgbClr val="FF0000"/>
                </a:solidFill>
              </a:rPr>
              <a:t>167,00 руб., </a:t>
            </a:r>
            <a:r>
              <a:rPr lang="ru-RU" b="1" dirty="0"/>
              <a:t>но, конечно, если делать такие изделия на продажу, то за свою работу, работу одноклассника и затраченное время я прибавлю хотя бы </a:t>
            </a:r>
            <a:r>
              <a:rPr lang="ru-RU" b="1" dirty="0">
                <a:solidFill>
                  <a:srgbClr val="FF0000"/>
                </a:solidFill>
              </a:rPr>
              <a:t>200 руб., </a:t>
            </a:r>
            <a:r>
              <a:rPr lang="ru-RU" b="1" dirty="0"/>
              <a:t>то есть цена изделия составит </a:t>
            </a:r>
            <a:r>
              <a:rPr lang="ru-RU" b="1" dirty="0">
                <a:solidFill>
                  <a:srgbClr val="FF0000"/>
                </a:solidFill>
              </a:rPr>
              <a:t>370 руб., </a:t>
            </a:r>
            <a:r>
              <a:rPr lang="ru-RU" b="1" dirty="0"/>
              <a:t>что по сравнению с рыночной все равно оказывается намного дешевле, а следовательно, возможен и спрос. Для сравнения в Интернете на Ярмарке Мастеров только заготовка из фанеры (склеенная) стоит 250 руб. и выше, а если   купить  в магазине, то стоимость кормушки 500-600 рублей.</a:t>
            </a:r>
          </a:p>
          <a:p>
            <a:endParaRPr lang="ru-RU" dirty="0"/>
          </a:p>
        </p:txBody>
      </p:sp>
      <p:sp>
        <p:nvSpPr>
          <p:cNvPr id="3" name="Заголовок 2"/>
          <p:cNvSpPr>
            <a:spLocks noGrp="1"/>
          </p:cNvSpPr>
          <p:nvPr>
            <p:ph type="title"/>
          </p:nvPr>
        </p:nvSpPr>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Экономические расчеты изделия</a:t>
            </a: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64088" y="5104668"/>
            <a:ext cx="2692299" cy="1753332"/>
          </a:xfrm>
          <a:prstGeom prst="rect">
            <a:avLst/>
          </a:prstGeom>
        </p:spPr>
      </p:pic>
    </p:spTree>
    <p:extLst>
      <p:ext uri="{BB962C8B-B14F-4D97-AF65-F5344CB8AC3E}">
        <p14:creationId xmlns:p14="http://schemas.microsoft.com/office/powerpoint/2010/main" val="252239844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700808"/>
            <a:ext cx="8640960" cy="5040560"/>
          </a:xfrm>
        </p:spPr>
        <p:txBody>
          <a:bodyPr>
            <a:normAutofit/>
          </a:bodyPr>
          <a:lstStyle/>
          <a:p>
            <a:pPr marL="0" indent="0">
              <a:buNone/>
            </a:pPr>
            <a:r>
              <a:rPr lang="ru-RU" sz="2000" b="1" dirty="0"/>
              <a:t>Целью </a:t>
            </a:r>
            <a:r>
              <a:rPr lang="ru-RU" sz="2000" b="1" dirty="0" smtClean="0"/>
              <a:t>моей </a:t>
            </a:r>
            <a:r>
              <a:rPr lang="ru-RU" sz="2000" b="1" dirty="0"/>
              <a:t>работы являлось изготовление экологически безопасной кормушки для подкормки птиц. Для этого был использован природный материал, который не наносит вреда окружающей среде ни при эксплуатации, ни при утилизации. Работа над проектом, процесс изготовления кормушки и полученный результат доставили мне радость творчества. Цель достигнута. </a:t>
            </a:r>
            <a:r>
              <a:rPr lang="ru-RU" sz="2000" b="1" dirty="0" smtClean="0"/>
              <a:t>Я достиг </a:t>
            </a:r>
            <a:r>
              <a:rPr lang="ru-RU" sz="2000" b="1" dirty="0"/>
              <a:t>ожидаемого результата, </a:t>
            </a:r>
            <a:r>
              <a:rPr lang="ru-RU" sz="2000" b="1" dirty="0" smtClean="0"/>
              <a:t>повесил </a:t>
            </a:r>
            <a:r>
              <a:rPr lang="ru-RU" sz="2000" b="1" dirty="0"/>
              <a:t>кормушку с одноклассниками около школы, которая доставит очень много счастливых минут.</a:t>
            </a:r>
          </a:p>
        </p:txBody>
      </p:sp>
      <p:sp>
        <p:nvSpPr>
          <p:cNvPr id="3" name="Заголовок 2"/>
          <p:cNvSpPr>
            <a:spLocks noGrp="1"/>
          </p:cNvSpPr>
          <p:nvPr>
            <p:ph type="title"/>
          </p:nvPr>
        </p:nvSpPr>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Анализ полученного результата. Выводы.</a:t>
            </a:r>
            <a:endParaRPr lang="ru-RU"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67927" y="3933055"/>
            <a:ext cx="2088232" cy="2784309"/>
          </a:xfrm>
          <a:prstGeom prst="rect">
            <a:avLst/>
          </a:prstGeom>
        </p:spPr>
      </p:pic>
    </p:spTree>
    <p:extLst>
      <p:ext uri="{BB962C8B-B14F-4D97-AF65-F5344CB8AC3E}">
        <p14:creationId xmlns:p14="http://schemas.microsoft.com/office/powerpoint/2010/main" val="226575744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87016" y="1052736"/>
            <a:ext cx="8856984" cy="5256584"/>
          </a:xfrm>
        </p:spPr>
        <p:txBody>
          <a:bodyPr>
            <a:normAutofit/>
          </a:bodyPr>
          <a:lstStyle/>
          <a:p>
            <a:pPr marL="0" indent="0">
              <a:buNone/>
            </a:pPr>
            <a:r>
              <a:rPr lang="ru-RU" sz="2000" b="1" dirty="0"/>
              <a:t>Птицы играют большую роль в охране леса, защищают наши сады от вредителей. А лес, в свою очередь, играет огромное значение в биосфере и жизни человека, поэтому требует бережного отношения к нему. Забота детей помогает птицам выжить в трудных зимних условиях. Данная работа способствует решению экологической проблемы охраны птиц. </a:t>
            </a:r>
            <a:r>
              <a:rPr lang="ru-RU" sz="2000" b="1" dirty="0" smtClean="0"/>
              <a:t>Я научился </a:t>
            </a:r>
            <a:r>
              <a:rPr lang="ru-RU" sz="2000" b="1" dirty="0"/>
              <a:t>понимать природу и бережно относиться к ней.</a:t>
            </a:r>
          </a:p>
        </p:txBody>
      </p:sp>
      <p:sp>
        <p:nvSpPr>
          <p:cNvPr id="3" name="Заголовок 2"/>
          <p:cNvSpPr>
            <a:spLocks noGrp="1"/>
          </p:cNvSpPr>
          <p:nvPr>
            <p:ph type="title"/>
          </p:nvPr>
        </p:nvSpPr>
        <p:spPr>
          <a:xfrm>
            <a:off x="490668" y="0"/>
            <a:ext cx="8229600" cy="1252728"/>
          </a:xfrm>
        </p:spPr>
        <p:txBody>
          <a:bodyPr/>
          <a:lstStyle/>
          <a:p>
            <a:r>
              <a:rPr lang="ru-RU" b="1" u="sng" dirty="0" smtClean="0">
                <a:solidFill>
                  <a:srgbClr val="FFFF00"/>
                </a:solidFill>
                <a:effectLst>
                  <a:outerShdw blurRad="38100" dist="38100" dir="2700000" algn="tl">
                    <a:srgbClr val="000000">
                      <a:alpha val="43137"/>
                    </a:srgbClr>
                  </a:outerShdw>
                </a:effectLst>
              </a:rPr>
              <a:t>Заключение</a:t>
            </a:r>
            <a:endParaRPr lang="ru-RU"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59832" y="2996952"/>
            <a:ext cx="2875248" cy="38336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3456093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533189" y="69234"/>
            <a:ext cx="8229600" cy="1252728"/>
          </a:xfrm>
        </p:spPr>
        <p:txBody>
          <a:bodyPr/>
          <a:lstStyle/>
          <a:p>
            <a:r>
              <a:rPr lang="ru-RU" b="1" u="sng" dirty="0" smtClean="0">
                <a:solidFill>
                  <a:srgbClr val="FFFF00"/>
                </a:solidFill>
                <a:effectLst>
                  <a:outerShdw blurRad="38100" dist="38100" dir="2700000" algn="tl">
                    <a:srgbClr val="000000">
                      <a:alpha val="43137"/>
                    </a:srgbClr>
                  </a:outerShdw>
                </a:effectLst>
              </a:rPr>
              <a:t>СПАСИБО ЗА ВНИМАНИЕ</a:t>
            </a:r>
            <a:endParaRPr lang="ru-RU" b="1"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1869" y="1196752"/>
            <a:ext cx="6732240" cy="50491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2992983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412776"/>
            <a:ext cx="8712967" cy="5445224"/>
          </a:xfrm>
        </p:spPr>
        <p:txBody>
          <a:bodyPr>
            <a:normAutofit/>
          </a:bodyPr>
          <a:lstStyle/>
          <a:p>
            <a:pPr marL="0" indent="0">
              <a:buNone/>
            </a:pPr>
            <a:r>
              <a:rPr lang="ru-RU" b="1" dirty="0" smtClean="0">
                <a:solidFill>
                  <a:srgbClr val="FF0000"/>
                </a:solidFill>
              </a:rPr>
              <a:t>Цель: </a:t>
            </a:r>
            <a:r>
              <a:rPr lang="ru-RU" dirty="0"/>
              <a:t>изготовление экологически безопасной кормушки для </a:t>
            </a:r>
            <a:r>
              <a:rPr lang="ru-RU" dirty="0" smtClean="0"/>
              <a:t>птиц</a:t>
            </a:r>
            <a:r>
              <a:rPr lang="ru-RU" dirty="0"/>
              <a:t> </a:t>
            </a:r>
            <a:r>
              <a:rPr lang="ru-RU" dirty="0" smtClean="0"/>
              <a:t>в русской народной росписи.</a:t>
            </a:r>
          </a:p>
          <a:p>
            <a:endParaRPr lang="ru-RU" dirty="0"/>
          </a:p>
          <a:p>
            <a:pPr marL="0" indent="0">
              <a:buNone/>
            </a:pPr>
            <a:r>
              <a:rPr lang="ru-RU" b="1" dirty="0">
                <a:solidFill>
                  <a:srgbClr val="FF0000"/>
                </a:solidFill>
              </a:rPr>
              <a:t>Задачи проекта:</a:t>
            </a:r>
          </a:p>
          <a:p>
            <a:r>
              <a:rPr lang="ru-RU" dirty="0" smtClean="0"/>
              <a:t>1.Продумать конструкцию кормушки, дизайн изделия.</a:t>
            </a:r>
          </a:p>
          <a:p>
            <a:r>
              <a:rPr lang="ru-RU" dirty="0" smtClean="0"/>
              <a:t>2. Выполнить чертёж будущего изделия.</a:t>
            </a:r>
          </a:p>
          <a:p>
            <a:r>
              <a:rPr lang="ru-RU" dirty="0" smtClean="0"/>
              <a:t>3. Выбрать материал и инструменты для работы.</a:t>
            </a:r>
          </a:p>
          <a:p>
            <a:r>
              <a:rPr lang="ru-RU" dirty="0" smtClean="0"/>
              <a:t>4. Изготовить изделие согласно чертежу.</a:t>
            </a:r>
          </a:p>
          <a:p>
            <a:r>
              <a:rPr lang="ru-RU" dirty="0" smtClean="0"/>
              <a:t>5. Произвести сборку и отделку.</a:t>
            </a:r>
          </a:p>
          <a:p>
            <a:r>
              <a:rPr lang="ru-RU" dirty="0" smtClean="0"/>
              <a:t>6. Провести анализ изделия.</a:t>
            </a:r>
          </a:p>
          <a:p>
            <a:endParaRPr lang="ru-RU" dirty="0"/>
          </a:p>
        </p:txBody>
      </p:sp>
      <p:sp>
        <p:nvSpPr>
          <p:cNvPr id="3" name="Заголовок 2"/>
          <p:cNvSpPr>
            <a:spLocks noGrp="1"/>
          </p:cNvSpPr>
          <p:nvPr>
            <p:ph type="title"/>
          </p:nvPr>
        </p:nvSpPr>
        <p:spPr/>
        <p:txBody>
          <a:bodyPr>
            <a:normAutofit/>
          </a:bodyPr>
          <a:lstStyle/>
          <a:p>
            <a:r>
              <a:rPr lang="ru-RU" b="1" u="sng" dirty="0">
                <a:solidFill>
                  <a:srgbClr val="FFFF00"/>
                </a:solidFill>
                <a:effectLst>
                  <a:outerShdw blurRad="38100" dist="38100" dir="2700000" algn="tl">
                    <a:srgbClr val="000000">
                      <a:alpha val="43137"/>
                    </a:srgbClr>
                  </a:outerShdw>
                </a:effectLst>
              </a:rPr>
              <a:t>Цели и </a:t>
            </a:r>
            <a:r>
              <a:rPr lang="ru-RU" b="1" u="sng" dirty="0" smtClean="0">
                <a:solidFill>
                  <a:srgbClr val="FFFF00"/>
                </a:solidFill>
                <a:effectLst>
                  <a:outerShdw blurRad="38100" dist="38100" dir="2700000" algn="tl">
                    <a:srgbClr val="000000">
                      <a:alpha val="43137"/>
                    </a:srgbClr>
                  </a:outerShdw>
                </a:effectLst>
              </a:rPr>
              <a:t>задачи</a:t>
            </a:r>
            <a:endParaRPr lang="ru-RU"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84168" y="4970354"/>
            <a:ext cx="2664296" cy="1758436"/>
          </a:xfrm>
          <a:prstGeom prst="rect">
            <a:avLst/>
          </a:prstGeom>
        </p:spPr>
      </p:pic>
    </p:spTree>
    <p:extLst>
      <p:ext uri="{BB962C8B-B14F-4D97-AF65-F5344CB8AC3E}">
        <p14:creationId xmlns:p14="http://schemas.microsoft.com/office/powerpoint/2010/main" val="16329337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51520" y="1340768"/>
            <a:ext cx="7408333" cy="3450696"/>
          </a:xfrm>
        </p:spPr>
        <p:txBody>
          <a:bodyPr>
            <a:normAutofit/>
          </a:bodyPr>
          <a:lstStyle/>
          <a:p>
            <a:pPr marL="0" indent="0">
              <a:buNone/>
            </a:pPr>
            <a:r>
              <a:rPr lang="ru-RU" sz="3600" b="1" dirty="0">
                <a:solidFill>
                  <a:srgbClr val="FF0000"/>
                </a:solidFill>
              </a:rPr>
              <a:t>Гипотеза:</a:t>
            </a:r>
            <a:r>
              <a:rPr lang="ru-RU" sz="3600" b="1" dirty="0"/>
              <a:t> большое количество птиц гибнет зимой, человек может помочь им пережить холод. Охрана и защита птиц.</a:t>
            </a:r>
          </a:p>
        </p:txBody>
      </p:sp>
      <p:sp>
        <p:nvSpPr>
          <p:cNvPr id="3" name="Заголовок 2"/>
          <p:cNvSpPr>
            <a:spLocks noGrp="1"/>
          </p:cNvSpPr>
          <p:nvPr>
            <p:ph type="title"/>
          </p:nvPr>
        </p:nvSpPr>
        <p:spPr/>
        <p:txBody>
          <a:bodyPr/>
          <a:lstStyle/>
          <a:p>
            <a:r>
              <a:rPr lang="ru-RU" b="1" u="sng" dirty="0" smtClean="0">
                <a:solidFill>
                  <a:srgbClr val="FFFF00"/>
                </a:solidFill>
                <a:effectLst>
                  <a:outerShdw blurRad="38100" dist="38100" dir="2700000" algn="tl">
                    <a:srgbClr val="000000">
                      <a:alpha val="43137"/>
                    </a:srgbClr>
                  </a:outerShdw>
                </a:effectLst>
              </a:rPr>
              <a:t>Гипотеза</a:t>
            </a:r>
            <a:endParaRPr lang="ru-RU" b="1"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51049" y="3742215"/>
            <a:ext cx="4290047" cy="285186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3396931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700808"/>
            <a:ext cx="8640959" cy="5040560"/>
          </a:xfrm>
        </p:spPr>
        <p:txBody>
          <a:bodyPr>
            <a:normAutofit/>
          </a:bodyPr>
          <a:lstStyle/>
          <a:p>
            <a:pPr marL="0" indent="0">
              <a:buNone/>
            </a:pPr>
            <a:r>
              <a:rPr lang="ru-RU" b="1" dirty="0">
                <a:solidFill>
                  <a:srgbClr val="FF0000"/>
                </a:solidFill>
              </a:rPr>
              <a:t>Практическая значимость:</a:t>
            </a:r>
            <a:r>
              <a:rPr lang="ru-RU" dirty="0">
                <a:solidFill>
                  <a:srgbClr val="FF0000"/>
                </a:solidFill>
              </a:rPr>
              <a:t> </a:t>
            </a:r>
            <a:r>
              <a:rPr lang="ru-RU" dirty="0"/>
              <a:t>сохранение численности птиц, практическое содействие к проблемам защиты птиц в зимнее время</a:t>
            </a:r>
            <a:r>
              <a:rPr lang="ru-RU" dirty="0" smtClean="0"/>
              <a:t>.</a:t>
            </a:r>
          </a:p>
          <a:p>
            <a:endParaRPr lang="ru-RU" dirty="0"/>
          </a:p>
          <a:p>
            <a:pPr marL="0" indent="0">
              <a:buNone/>
            </a:pPr>
            <a:r>
              <a:rPr lang="ru-RU" b="1" dirty="0">
                <a:solidFill>
                  <a:srgbClr val="FF0000"/>
                </a:solidFill>
              </a:rPr>
              <a:t>Актуальность </a:t>
            </a:r>
            <a:r>
              <a:rPr lang="ru-RU" b="1" dirty="0" smtClean="0">
                <a:solidFill>
                  <a:srgbClr val="FF0000"/>
                </a:solidFill>
              </a:rPr>
              <a:t>проблемы:</a:t>
            </a:r>
            <a:r>
              <a:rPr lang="ru-RU" b="1" dirty="0"/>
              <a:t> </a:t>
            </a:r>
            <a:r>
              <a:rPr lang="ru-RU" dirty="0"/>
              <a:t>Любовь к Родине начинается с любви к природе. Государство одним из приоритетных направлений ставит вопрос об охране окружающей среды. Экологическая грамотность, бережное и любовное отношение к природе стали аналогом выживания человека на нашей планете. Экологическое образование - актуальная и главная задача, особенно в год экологии - </a:t>
            </a:r>
            <a:r>
              <a:rPr lang="ru-RU" dirty="0" smtClean="0"/>
              <a:t>2019 </a:t>
            </a:r>
            <a:r>
              <a:rPr lang="ru-RU" dirty="0"/>
              <a:t>года.</a:t>
            </a:r>
          </a:p>
          <a:p>
            <a:endParaRPr lang="ru-RU" dirty="0"/>
          </a:p>
        </p:txBody>
      </p:sp>
      <p:sp>
        <p:nvSpPr>
          <p:cNvPr id="3" name="Заголовок 2"/>
          <p:cNvSpPr>
            <a:spLocks noGrp="1"/>
          </p:cNvSpPr>
          <p:nvPr>
            <p:ph type="title"/>
          </p:nvPr>
        </p:nvSpPr>
        <p:spPr/>
        <p:txBody>
          <a:bodyPr>
            <a:normAutofit fontScale="90000"/>
          </a:bodyPr>
          <a:lstStyle/>
          <a:p>
            <a:r>
              <a:rPr lang="ru-RU" b="1" u="sng" dirty="0" smtClean="0">
                <a:solidFill>
                  <a:srgbClr val="FFFF00"/>
                </a:solidFill>
                <a:effectLst>
                  <a:outerShdw blurRad="38100" dist="38100" dir="2700000" algn="tl">
                    <a:srgbClr val="000000">
                      <a:alpha val="43137"/>
                    </a:srgbClr>
                  </a:outerShdw>
                </a:effectLst>
              </a:rPr>
              <a:t>Практическая значимость и Актуальность проблемы</a:t>
            </a:r>
            <a:endParaRPr lang="ru-RU" b="1" u="sng" dirty="0">
              <a:solidFill>
                <a:srgbClr val="FFFF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975824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95537" y="1772816"/>
            <a:ext cx="7344816" cy="4968552"/>
          </a:xfrm>
        </p:spPr>
        <p:txBody>
          <a:bodyPr/>
          <a:lstStyle/>
          <a:p>
            <a:pPr marL="0" indent="0">
              <a:buNone/>
            </a:pPr>
            <a:r>
              <a:rPr lang="ru-RU" b="1" dirty="0">
                <a:solidFill>
                  <a:srgbClr val="FF0000"/>
                </a:solidFill>
              </a:rPr>
              <a:t>Изделие должно отвечать следующим требованиям:</a:t>
            </a:r>
          </a:p>
          <a:p>
            <a:r>
              <a:rPr lang="ru-RU" b="1" dirty="0"/>
              <a:t>Изделие должно быть выполнено аккуратно.</a:t>
            </a:r>
          </a:p>
          <a:p>
            <a:r>
              <a:rPr lang="ru-RU" b="1" dirty="0"/>
              <a:t>Изделие должно быть красивым.</a:t>
            </a:r>
          </a:p>
          <a:p>
            <a:r>
              <a:rPr lang="ru-RU" b="1" dirty="0"/>
              <a:t>Изделие должно быть прочным.</a:t>
            </a:r>
          </a:p>
          <a:p>
            <a:r>
              <a:rPr lang="ru-RU" b="1" dirty="0"/>
              <a:t>Изделие должно быть выполнено в </a:t>
            </a:r>
            <a:r>
              <a:rPr lang="ru-RU" b="1" dirty="0" smtClean="0"/>
              <a:t>школьной мастерской</a:t>
            </a:r>
            <a:endParaRPr lang="ru-RU" b="1" dirty="0"/>
          </a:p>
          <a:p>
            <a:endParaRPr lang="ru-RU" dirty="0"/>
          </a:p>
        </p:txBody>
      </p:sp>
      <p:sp>
        <p:nvSpPr>
          <p:cNvPr id="3" name="Заголовок 2"/>
          <p:cNvSpPr>
            <a:spLocks noGrp="1"/>
          </p:cNvSpPr>
          <p:nvPr>
            <p:ph type="title"/>
          </p:nvPr>
        </p:nvSpPr>
        <p:spPr>
          <a:xfrm>
            <a:off x="539552" y="692696"/>
            <a:ext cx="8229600" cy="1252728"/>
          </a:xfrm>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Выявление основных параметров и ограничений</a:t>
            </a:r>
            <a:r>
              <a:rPr lang="ru-RU" b="1" u="sng" dirty="0" smtClean="0">
                <a:solidFill>
                  <a:srgbClr val="FFFF00"/>
                </a:solidFill>
                <a:effectLst>
                  <a:outerShdw blurRad="38100" dist="38100" dir="2700000" algn="tl">
                    <a:srgbClr val="000000">
                      <a:alpha val="43137"/>
                    </a:srgbClr>
                  </a:outerShdw>
                </a:effectLst>
              </a:rPr>
              <a:t>.</a:t>
            </a:r>
            <a:r>
              <a:rPr lang="ru-RU" b="1" dirty="0" smtClean="0"/>
              <a:t/>
            </a:r>
            <a:br>
              <a:rPr lang="ru-RU" b="1" dirty="0" smtClean="0"/>
            </a:br>
            <a:endParaRPr lang="ru-RU" dirty="0"/>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3888" y="3966958"/>
            <a:ext cx="3456385" cy="2863542"/>
          </a:xfrm>
          <a:prstGeom prst="rect">
            <a:avLst/>
          </a:prstGeom>
          <a:ln>
            <a:noFill/>
          </a:ln>
          <a:effectLst>
            <a:softEdge rad="112500"/>
          </a:effectLst>
        </p:spPr>
      </p:pic>
    </p:spTree>
    <p:extLst>
      <p:ext uri="{BB962C8B-B14F-4D97-AF65-F5344CB8AC3E}">
        <p14:creationId xmlns:p14="http://schemas.microsoft.com/office/powerpoint/2010/main" val="32462105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323528" y="1340768"/>
            <a:ext cx="8568952" cy="5400600"/>
          </a:xfrm>
        </p:spPr>
        <p:txBody>
          <a:bodyPr>
            <a:normAutofit/>
          </a:bodyPr>
          <a:lstStyle/>
          <a:p>
            <a:r>
              <a:rPr lang="ru-RU" b="1" dirty="0" smtClean="0">
                <a:solidFill>
                  <a:srgbClr val="FF0000"/>
                </a:solidFill>
              </a:rPr>
              <a:t>I</a:t>
            </a:r>
            <a:r>
              <a:rPr lang="ru-RU" b="1" dirty="0">
                <a:solidFill>
                  <a:srgbClr val="FF0000"/>
                </a:solidFill>
              </a:rPr>
              <a:t>. Подготовительный этап</a:t>
            </a:r>
            <a:endParaRPr lang="ru-RU" dirty="0">
              <a:solidFill>
                <a:srgbClr val="FF0000"/>
              </a:solidFill>
            </a:endParaRPr>
          </a:p>
          <a:p>
            <a:pPr marL="0" indent="0">
              <a:buNone/>
            </a:pPr>
            <a:r>
              <a:rPr lang="ru-RU" dirty="0"/>
              <a:t>1. Обоснование </a:t>
            </a:r>
            <a:r>
              <a:rPr lang="ru-RU" dirty="0" smtClean="0"/>
              <a:t>изделия. </a:t>
            </a:r>
            <a:r>
              <a:rPr lang="ru-RU" dirty="0"/>
              <a:t>Анализ идей.</a:t>
            </a:r>
          </a:p>
          <a:p>
            <a:pPr marL="0" indent="0">
              <a:buNone/>
            </a:pPr>
            <a:r>
              <a:rPr lang="ru-RU" dirty="0"/>
              <a:t>2</a:t>
            </a:r>
            <a:r>
              <a:rPr lang="ru-RU" dirty="0" smtClean="0"/>
              <a:t>. Выбор </a:t>
            </a:r>
            <a:r>
              <a:rPr lang="ru-RU" dirty="0"/>
              <a:t>эскиза. Выполнение чертежа.</a:t>
            </a:r>
          </a:p>
          <a:p>
            <a:pPr marL="0" indent="0">
              <a:buNone/>
            </a:pPr>
            <a:r>
              <a:rPr lang="ru-RU" dirty="0"/>
              <a:t>3. Разработка дизайна.</a:t>
            </a:r>
          </a:p>
          <a:p>
            <a:pPr marL="0" indent="0">
              <a:buNone/>
            </a:pPr>
            <a:r>
              <a:rPr lang="ru-RU" dirty="0"/>
              <a:t>4. Экономическое обоснование</a:t>
            </a:r>
          </a:p>
          <a:p>
            <a:pPr marL="0" indent="0">
              <a:buNone/>
            </a:pPr>
            <a:r>
              <a:rPr lang="ru-RU" b="1" dirty="0">
                <a:solidFill>
                  <a:srgbClr val="FF0000"/>
                </a:solidFill>
              </a:rPr>
              <a:t>II. Практический этап.</a:t>
            </a:r>
            <a:endParaRPr lang="ru-RU" dirty="0">
              <a:solidFill>
                <a:srgbClr val="FF0000"/>
              </a:solidFill>
            </a:endParaRPr>
          </a:p>
          <a:p>
            <a:pPr marL="0" indent="0">
              <a:buNone/>
            </a:pPr>
            <a:r>
              <a:rPr lang="ru-RU" dirty="0"/>
              <a:t>1. Подготовка материала.</a:t>
            </a:r>
          </a:p>
          <a:p>
            <a:pPr marL="0" indent="0">
              <a:buNone/>
            </a:pPr>
            <a:r>
              <a:rPr lang="ru-RU" dirty="0"/>
              <a:t>2. Изготовление кормушки.</a:t>
            </a:r>
          </a:p>
          <a:p>
            <a:pPr marL="0" indent="0">
              <a:buNone/>
            </a:pPr>
            <a:r>
              <a:rPr lang="ru-RU" b="1" dirty="0">
                <a:solidFill>
                  <a:srgbClr val="FF0000"/>
                </a:solidFill>
              </a:rPr>
              <a:t>III. Заключительный этап.</a:t>
            </a:r>
            <a:endParaRPr lang="ru-RU" dirty="0">
              <a:solidFill>
                <a:srgbClr val="FF0000"/>
              </a:solidFill>
            </a:endParaRPr>
          </a:p>
          <a:p>
            <a:pPr marL="0" indent="0">
              <a:buNone/>
            </a:pPr>
            <a:r>
              <a:rPr lang="ru-RU" dirty="0"/>
              <a:t>1. Анализ полученного изделия.</a:t>
            </a:r>
          </a:p>
          <a:p>
            <a:pPr marL="0" indent="0">
              <a:buNone/>
            </a:pPr>
            <a:r>
              <a:rPr lang="ru-RU" dirty="0"/>
              <a:t>2. Повесить кормушку около школы.</a:t>
            </a:r>
          </a:p>
          <a:p>
            <a:pPr marL="0" indent="0">
              <a:buNone/>
            </a:pPr>
            <a:r>
              <a:rPr lang="ru-RU" dirty="0"/>
              <a:t>3. Создание рекламы. Реализация проекта.</a:t>
            </a:r>
          </a:p>
          <a:p>
            <a:endParaRPr lang="ru-RU" dirty="0"/>
          </a:p>
        </p:txBody>
      </p:sp>
      <p:sp>
        <p:nvSpPr>
          <p:cNvPr id="3" name="Заголовок 2"/>
          <p:cNvSpPr>
            <a:spLocks noGrp="1"/>
          </p:cNvSpPr>
          <p:nvPr>
            <p:ph type="title"/>
          </p:nvPr>
        </p:nvSpPr>
        <p:spPr/>
        <p:txBody>
          <a:bodyPr/>
          <a:lstStyle/>
          <a:p>
            <a:r>
              <a:rPr lang="ru-RU" b="1" u="sng" dirty="0" smtClean="0">
                <a:solidFill>
                  <a:srgbClr val="FFFF00"/>
                </a:solidFill>
                <a:effectLst>
                  <a:outerShdw blurRad="38100" dist="38100" dir="2700000" algn="tl">
                    <a:srgbClr val="000000">
                      <a:alpha val="43137"/>
                    </a:srgbClr>
                  </a:outerShdw>
                </a:effectLst>
              </a:rPr>
              <a:t>Этапы работы</a:t>
            </a:r>
            <a:endParaRPr lang="ru-RU" b="1" u="sng" dirty="0">
              <a:solidFill>
                <a:srgbClr val="FFFF00"/>
              </a:solidFill>
              <a:effectLst>
                <a:outerShdw blurRad="38100" dist="38100" dir="2700000" algn="tl">
                  <a:srgbClr val="000000">
                    <a:alpha val="43137"/>
                  </a:srgbClr>
                </a:outerShdw>
              </a:effectLst>
            </a:endParaRPr>
          </a:p>
        </p:txBody>
      </p:sp>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004048" y="2708920"/>
            <a:ext cx="3744416" cy="3102170"/>
          </a:xfrm>
          <a:prstGeom prst="rect">
            <a:avLst/>
          </a:prstGeom>
          <a:ln>
            <a:noFill/>
          </a:ln>
          <a:effectLst>
            <a:softEdge rad="112500"/>
          </a:effectLst>
        </p:spPr>
      </p:pic>
    </p:spTree>
    <p:extLst>
      <p:ext uri="{BB962C8B-B14F-4D97-AF65-F5344CB8AC3E}">
        <p14:creationId xmlns:p14="http://schemas.microsoft.com/office/powerpoint/2010/main" val="32728504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1419196802"/>
              </p:ext>
            </p:extLst>
          </p:nvPr>
        </p:nvGraphicFramePr>
        <p:xfrm>
          <a:off x="251520" y="1556792"/>
          <a:ext cx="8712968" cy="3826153"/>
        </p:xfrm>
        <a:graphic>
          <a:graphicData uri="http://schemas.openxmlformats.org/drawingml/2006/table">
            <a:tbl>
              <a:tblPr firstRow="1" firstCol="1" bandRow="1">
                <a:tableStyleId>{5C22544A-7EE6-4342-B048-85BDC9FD1C3A}</a:tableStyleId>
              </a:tblPr>
              <a:tblGrid>
                <a:gridCol w="500347"/>
                <a:gridCol w="3624183"/>
                <a:gridCol w="4588438"/>
              </a:tblGrid>
              <a:tr h="507947">
                <a:tc>
                  <a:txBody>
                    <a:bodyPr/>
                    <a:lstStyle/>
                    <a:p>
                      <a:pPr algn="just">
                        <a:lnSpc>
                          <a:spcPct val="115000"/>
                        </a:lnSpc>
                        <a:spcAft>
                          <a:spcPts val="0"/>
                        </a:spcAft>
                      </a:pPr>
                      <a:r>
                        <a:rPr lang="ru-RU" sz="1600" b="1" kern="100" dirty="0">
                          <a:effectLst/>
                        </a:rPr>
                        <a:t>№</a:t>
                      </a:r>
                      <a:endParaRPr lang="ru-RU" sz="1600" b="1" kern="100" dirty="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Инструменты и оборудование</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Назначение</a:t>
                      </a:r>
                      <a:endParaRPr lang="ru-RU" sz="1600" b="1" kern="100">
                        <a:effectLst/>
                        <a:latin typeface="Arial"/>
                        <a:ea typeface="SimSun"/>
                        <a:cs typeface="Mangal"/>
                      </a:endParaRPr>
                    </a:p>
                  </a:txBody>
                  <a:tcPr marL="68580" marR="68580" marT="0" marB="0"/>
                </a:tc>
              </a:tr>
              <a:tr h="778471">
                <a:tc>
                  <a:txBody>
                    <a:bodyPr/>
                    <a:lstStyle/>
                    <a:p>
                      <a:pPr algn="just">
                        <a:lnSpc>
                          <a:spcPct val="115000"/>
                        </a:lnSpc>
                        <a:spcAft>
                          <a:spcPts val="0"/>
                        </a:spcAft>
                      </a:pPr>
                      <a:r>
                        <a:rPr lang="ru-RU" sz="1600" b="1" kern="100">
                          <a:effectLst/>
                        </a:rPr>
                        <a:t>1</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Рубанок </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Для обработки деревянной поверхности</a:t>
                      </a:r>
                      <a:endParaRPr lang="ru-RU" sz="1600" b="1" kern="100">
                        <a:effectLst/>
                        <a:latin typeface="Arial"/>
                        <a:ea typeface="SimSun"/>
                        <a:cs typeface="Mangal"/>
                      </a:endParaRPr>
                    </a:p>
                  </a:txBody>
                  <a:tcPr marL="68580" marR="68580" marT="0" marB="0"/>
                </a:tc>
              </a:tr>
              <a:tr h="507947">
                <a:tc>
                  <a:txBody>
                    <a:bodyPr/>
                    <a:lstStyle/>
                    <a:p>
                      <a:pPr algn="just">
                        <a:lnSpc>
                          <a:spcPct val="115000"/>
                        </a:lnSpc>
                        <a:spcAft>
                          <a:spcPts val="0"/>
                        </a:spcAft>
                      </a:pPr>
                      <a:r>
                        <a:rPr lang="ru-RU" sz="1600" b="1" kern="100">
                          <a:effectLst/>
                        </a:rPr>
                        <a:t>2</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Лобзик</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Для выпиливания  заготовки</a:t>
                      </a:r>
                      <a:endParaRPr lang="ru-RU" sz="1600" b="1" kern="100">
                        <a:effectLst/>
                        <a:latin typeface="Arial"/>
                        <a:ea typeface="SimSun"/>
                        <a:cs typeface="Mangal"/>
                      </a:endParaRPr>
                    </a:p>
                  </a:txBody>
                  <a:tcPr marL="68580" marR="68580" marT="0" marB="0"/>
                </a:tc>
              </a:tr>
              <a:tr h="507947">
                <a:tc>
                  <a:txBody>
                    <a:bodyPr/>
                    <a:lstStyle/>
                    <a:p>
                      <a:pPr algn="just">
                        <a:lnSpc>
                          <a:spcPct val="115000"/>
                        </a:lnSpc>
                        <a:spcAft>
                          <a:spcPts val="0"/>
                        </a:spcAft>
                      </a:pPr>
                      <a:r>
                        <a:rPr lang="ru-RU" sz="1600" b="1" kern="100">
                          <a:effectLst/>
                        </a:rPr>
                        <a:t>3</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Шурупы </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Для скручивания</a:t>
                      </a:r>
                      <a:endParaRPr lang="ru-RU" sz="1600" b="1" kern="100">
                        <a:effectLst/>
                        <a:latin typeface="Arial"/>
                        <a:ea typeface="SimSun"/>
                        <a:cs typeface="Mangal"/>
                      </a:endParaRPr>
                    </a:p>
                  </a:txBody>
                  <a:tcPr marL="68580" marR="68580" marT="0" marB="0"/>
                </a:tc>
              </a:tr>
              <a:tr h="507947">
                <a:tc>
                  <a:txBody>
                    <a:bodyPr/>
                    <a:lstStyle/>
                    <a:p>
                      <a:pPr algn="just">
                        <a:lnSpc>
                          <a:spcPct val="115000"/>
                        </a:lnSpc>
                        <a:spcAft>
                          <a:spcPts val="0"/>
                        </a:spcAft>
                      </a:pPr>
                      <a:r>
                        <a:rPr lang="ru-RU" sz="1600" b="1" kern="100">
                          <a:effectLst/>
                        </a:rPr>
                        <a:t>4</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dirty="0" smtClean="0">
                          <a:effectLst/>
                        </a:rPr>
                        <a:t>Гуашь и кисти</a:t>
                      </a:r>
                      <a:endParaRPr lang="ru-RU" sz="1600" b="1" kern="100" dirty="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dirty="0" smtClean="0">
                          <a:effectLst/>
                        </a:rPr>
                        <a:t>Для окраски древесины в желаемый цвет</a:t>
                      </a:r>
                      <a:endParaRPr lang="ru-RU" sz="1600" b="1" kern="100" dirty="0">
                        <a:effectLst/>
                        <a:latin typeface="Arial"/>
                        <a:ea typeface="SimSun"/>
                        <a:cs typeface="Mangal"/>
                      </a:endParaRPr>
                    </a:p>
                  </a:txBody>
                  <a:tcPr marL="68580" marR="68580" marT="0" marB="0"/>
                </a:tc>
              </a:tr>
              <a:tr h="507947">
                <a:tc>
                  <a:txBody>
                    <a:bodyPr/>
                    <a:lstStyle/>
                    <a:p>
                      <a:pPr algn="just">
                        <a:lnSpc>
                          <a:spcPct val="115000"/>
                        </a:lnSpc>
                        <a:spcAft>
                          <a:spcPts val="0"/>
                        </a:spcAft>
                      </a:pPr>
                      <a:r>
                        <a:rPr lang="ru-RU" sz="1600" b="1" kern="100" dirty="0" smtClean="0">
                          <a:effectLst/>
                        </a:rPr>
                        <a:t>5</a:t>
                      </a:r>
                      <a:endParaRPr lang="ru-RU" sz="1600" b="1" kern="100" dirty="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Лак</a:t>
                      </a:r>
                      <a:endParaRPr lang="ru-RU" sz="1600" b="1" kern="10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a:effectLst/>
                        </a:rPr>
                        <a:t>Для прочности, красоты</a:t>
                      </a:r>
                      <a:endParaRPr lang="ru-RU" sz="1600" b="1" kern="100">
                        <a:effectLst/>
                        <a:latin typeface="Arial"/>
                        <a:ea typeface="SimSun"/>
                        <a:cs typeface="Mangal"/>
                      </a:endParaRPr>
                    </a:p>
                  </a:txBody>
                  <a:tcPr marL="68580" marR="68580" marT="0" marB="0"/>
                </a:tc>
              </a:tr>
              <a:tr h="507947">
                <a:tc>
                  <a:txBody>
                    <a:bodyPr/>
                    <a:lstStyle/>
                    <a:p>
                      <a:pPr algn="just">
                        <a:lnSpc>
                          <a:spcPct val="115000"/>
                        </a:lnSpc>
                        <a:spcAft>
                          <a:spcPts val="0"/>
                        </a:spcAft>
                      </a:pPr>
                      <a:r>
                        <a:rPr lang="ru-RU" sz="1600" b="1" kern="100" dirty="0" smtClean="0">
                          <a:effectLst/>
                        </a:rPr>
                        <a:t>6</a:t>
                      </a:r>
                      <a:endParaRPr lang="ru-RU" sz="1600" b="1" kern="100" dirty="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dirty="0" smtClean="0">
                          <a:effectLst/>
                        </a:rPr>
                        <a:t>Наждачная бумага,</a:t>
                      </a:r>
                      <a:r>
                        <a:rPr lang="ru-RU" sz="1600" b="1" kern="100" baseline="0" dirty="0" smtClean="0">
                          <a:effectLst/>
                        </a:rPr>
                        <a:t> напильник</a:t>
                      </a:r>
                      <a:endParaRPr lang="ru-RU" sz="1600" b="1" kern="100" dirty="0">
                        <a:effectLst/>
                        <a:latin typeface="Arial"/>
                        <a:ea typeface="SimSun"/>
                        <a:cs typeface="Mangal"/>
                      </a:endParaRPr>
                    </a:p>
                  </a:txBody>
                  <a:tcPr marL="68580" marR="68580" marT="0" marB="0"/>
                </a:tc>
                <a:tc>
                  <a:txBody>
                    <a:bodyPr/>
                    <a:lstStyle/>
                    <a:p>
                      <a:pPr algn="just">
                        <a:lnSpc>
                          <a:spcPct val="115000"/>
                        </a:lnSpc>
                        <a:spcAft>
                          <a:spcPts val="0"/>
                        </a:spcAft>
                      </a:pPr>
                      <a:r>
                        <a:rPr lang="ru-RU" sz="1600" b="1" kern="100" dirty="0">
                          <a:effectLst/>
                        </a:rPr>
                        <a:t>Для полировки  дерева</a:t>
                      </a:r>
                      <a:endParaRPr lang="ru-RU" sz="1600" b="1" kern="100" dirty="0">
                        <a:effectLst/>
                        <a:latin typeface="Arial"/>
                        <a:ea typeface="SimSun"/>
                        <a:cs typeface="Mangal"/>
                      </a:endParaRPr>
                    </a:p>
                  </a:txBody>
                  <a:tcPr marL="68580" marR="68580" marT="0" marB="0"/>
                </a:tc>
              </a:tr>
            </a:tbl>
          </a:graphicData>
        </a:graphic>
      </p:graphicFrame>
      <p:sp>
        <p:nvSpPr>
          <p:cNvPr id="3" name="Заголовок 2"/>
          <p:cNvSpPr>
            <a:spLocks noGrp="1"/>
          </p:cNvSpPr>
          <p:nvPr>
            <p:ph type="title"/>
          </p:nvPr>
        </p:nvSpPr>
        <p:spPr/>
        <p:txBody>
          <a:bodyPr/>
          <a:lstStyle/>
          <a:p>
            <a:r>
              <a:rPr lang="ru-RU" b="1" u="sng" dirty="0">
                <a:solidFill>
                  <a:srgbClr val="FFFF00"/>
                </a:solidFill>
                <a:effectLst>
                  <a:outerShdw blurRad="38100" dist="38100" dir="2700000" algn="tl">
                    <a:srgbClr val="000000">
                      <a:alpha val="43137"/>
                    </a:srgbClr>
                  </a:outerShdw>
                </a:effectLst>
              </a:rPr>
              <a:t>Инструменты и оборудование</a:t>
            </a:r>
          </a:p>
        </p:txBody>
      </p:sp>
    </p:spTree>
    <p:extLst>
      <p:ext uri="{BB962C8B-B14F-4D97-AF65-F5344CB8AC3E}">
        <p14:creationId xmlns:p14="http://schemas.microsoft.com/office/powerpoint/2010/main" val="19003984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Технологическая </a:t>
            </a:r>
            <a:r>
              <a:rPr lang="ru-RU" b="1" u="sng" dirty="0" smtClean="0">
                <a:solidFill>
                  <a:srgbClr val="FFFF00"/>
                </a:solidFill>
                <a:effectLst>
                  <a:outerShdw blurRad="38100" dist="38100" dir="2700000" algn="tl">
                    <a:srgbClr val="000000">
                      <a:alpha val="43137"/>
                    </a:srgbClr>
                  </a:outerShdw>
                </a:effectLst>
              </a:rPr>
              <a:t>карта</a:t>
            </a:r>
            <a:br>
              <a:rPr lang="ru-RU" b="1" u="sng" dirty="0" smtClean="0">
                <a:solidFill>
                  <a:srgbClr val="FFFF00"/>
                </a:solidFill>
                <a:effectLst>
                  <a:outerShdw blurRad="38100" dist="38100" dir="2700000" algn="tl">
                    <a:srgbClr val="000000">
                      <a:alpha val="43137"/>
                    </a:srgbClr>
                  </a:outerShdw>
                </a:effectLst>
              </a:rPr>
            </a:br>
            <a:r>
              <a:rPr lang="ru-RU" b="1" u="sng" dirty="0" smtClean="0">
                <a:solidFill>
                  <a:srgbClr val="FFFF00"/>
                </a:solidFill>
                <a:effectLst>
                  <a:outerShdw blurRad="38100" dist="38100" dir="2700000" algn="tl">
                    <a:srgbClr val="000000">
                      <a:alpha val="43137"/>
                    </a:srgbClr>
                  </a:outerShdw>
                </a:effectLst>
              </a:rPr>
              <a:t> </a:t>
            </a:r>
            <a:r>
              <a:rPr lang="ru-RU" b="1" u="sng" dirty="0">
                <a:solidFill>
                  <a:srgbClr val="FFFF00"/>
                </a:solidFill>
                <a:effectLst>
                  <a:outerShdw blurRad="38100" dist="38100" dir="2700000" algn="tl">
                    <a:srgbClr val="000000">
                      <a:alpha val="43137"/>
                    </a:srgbClr>
                  </a:outerShdw>
                </a:effectLst>
              </a:rPr>
              <a:t>«кормушка для птиц»</a:t>
            </a:r>
            <a:endParaRPr lang="ru-RU" u="sng" dirty="0">
              <a:solidFill>
                <a:srgbClr val="FFFF00"/>
              </a:solidFill>
              <a:effectLst>
                <a:outerShdw blurRad="38100" dist="38100" dir="2700000" algn="tl">
                  <a:srgbClr val="000000">
                    <a:alpha val="43137"/>
                  </a:srgbClr>
                </a:outerShdw>
              </a:effectLst>
            </a:endParaRPr>
          </a:p>
        </p:txBody>
      </p:sp>
      <p:graphicFrame>
        <p:nvGraphicFramePr>
          <p:cNvPr id="6" name="Объект 5"/>
          <p:cNvGraphicFramePr>
            <a:graphicFrameLocks noGrp="1"/>
          </p:cNvGraphicFramePr>
          <p:nvPr>
            <p:ph idx="1"/>
            <p:extLst>
              <p:ext uri="{D42A27DB-BD31-4B8C-83A1-F6EECF244321}">
                <p14:modId xmlns:p14="http://schemas.microsoft.com/office/powerpoint/2010/main" val="3596388461"/>
              </p:ext>
            </p:extLst>
          </p:nvPr>
        </p:nvGraphicFramePr>
        <p:xfrm>
          <a:off x="179388" y="1773238"/>
          <a:ext cx="8856664" cy="4799034"/>
        </p:xfrm>
        <a:graphic>
          <a:graphicData uri="http://schemas.openxmlformats.org/drawingml/2006/table">
            <a:tbl>
              <a:tblPr firstRow="1" bandRow="1">
                <a:tableStyleId>{5C22544A-7EE6-4342-B048-85BDC9FD1C3A}</a:tableStyleId>
              </a:tblPr>
              <a:tblGrid>
                <a:gridCol w="792212"/>
                <a:gridCol w="3636120"/>
                <a:gridCol w="2214166"/>
                <a:gridCol w="2214166"/>
              </a:tblGrid>
              <a:tr h="716792">
                <a:tc>
                  <a:txBody>
                    <a:bodyPr/>
                    <a:lstStyle/>
                    <a:p>
                      <a:pPr algn="ctr"/>
                      <a:r>
                        <a:rPr lang="ru-RU" dirty="0" smtClean="0"/>
                        <a:t>№ п</a:t>
                      </a:r>
                      <a:r>
                        <a:rPr lang="en-US" dirty="0" smtClean="0"/>
                        <a:t>/</a:t>
                      </a:r>
                      <a:r>
                        <a:rPr lang="ru-RU" dirty="0" smtClean="0"/>
                        <a:t>п</a:t>
                      </a:r>
                      <a:endParaRPr lang="ru-RU" dirty="0"/>
                    </a:p>
                  </a:txBody>
                  <a:tcPr/>
                </a:tc>
                <a:tc>
                  <a:txBody>
                    <a:bodyPr/>
                    <a:lstStyle/>
                    <a:p>
                      <a:pPr algn="ctr"/>
                      <a:r>
                        <a:rPr lang="ru-RU" dirty="0" smtClean="0"/>
                        <a:t>Последовательность выполнения работ</a:t>
                      </a:r>
                      <a:endParaRPr lang="ru-RU" dirty="0"/>
                    </a:p>
                  </a:txBody>
                  <a:tcPr/>
                </a:tc>
                <a:tc>
                  <a:txBody>
                    <a:bodyPr/>
                    <a:lstStyle/>
                    <a:p>
                      <a:pPr algn="ctr"/>
                      <a:r>
                        <a:rPr lang="ru-RU" dirty="0" smtClean="0"/>
                        <a:t>Эскиз</a:t>
                      </a:r>
                      <a:endParaRPr lang="ru-RU" dirty="0"/>
                    </a:p>
                  </a:txBody>
                  <a:tcPr/>
                </a:tc>
                <a:tc>
                  <a:txBody>
                    <a:bodyPr/>
                    <a:lstStyle/>
                    <a:p>
                      <a:pPr algn="ctr"/>
                      <a:r>
                        <a:rPr lang="ru-RU" dirty="0" smtClean="0"/>
                        <a:t>Инструменты и оборудование</a:t>
                      </a:r>
                      <a:endParaRPr lang="ru-RU" dirty="0"/>
                    </a:p>
                  </a:txBody>
                  <a:tcPr/>
                </a:tc>
              </a:tr>
              <a:tr h="1380043">
                <a:tc>
                  <a:txBody>
                    <a:bodyPr/>
                    <a:lstStyle/>
                    <a:p>
                      <a:r>
                        <a:rPr lang="ru-RU" dirty="0" smtClean="0"/>
                        <a:t>1</a:t>
                      </a:r>
                      <a:endParaRPr lang="ru-RU" dirty="0"/>
                    </a:p>
                  </a:txBody>
                  <a:tcPr/>
                </a:tc>
                <a:tc>
                  <a:txBody>
                    <a:bodyPr/>
                    <a:lstStyle/>
                    <a:p>
                      <a:r>
                        <a:rPr lang="ru-RU" sz="1600" i="1" kern="1200" dirty="0" smtClean="0">
                          <a:solidFill>
                            <a:schemeClr val="dk1"/>
                          </a:solidFill>
                          <a:effectLst/>
                          <a:latin typeface="+mn-lt"/>
                          <a:ea typeface="+mn-ea"/>
                          <a:cs typeface="+mn-cs"/>
                        </a:rPr>
                        <a:t>Подготовить все необходимые материалы для изготовления изделия.</a:t>
                      </a:r>
                      <a:r>
                        <a:rPr lang="ru-RU" sz="1600" i="0" kern="1200" dirty="0" smtClean="0">
                          <a:solidFill>
                            <a:schemeClr val="dk1"/>
                          </a:solidFill>
                          <a:effectLst/>
                          <a:latin typeface="+mn-lt"/>
                          <a:ea typeface="+mn-ea"/>
                          <a:cs typeface="+mn-cs"/>
                        </a:rPr>
                        <a:t> Сосновую </a:t>
                      </a:r>
                      <a:r>
                        <a:rPr lang="ru-RU" sz="1600" i="1" kern="1200" dirty="0" smtClean="0">
                          <a:solidFill>
                            <a:schemeClr val="dk1"/>
                          </a:solidFill>
                          <a:effectLst/>
                          <a:latin typeface="+mn-lt"/>
                          <a:ea typeface="+mn-ea"/>
                          <a:cs typeface="+mn-cs"/>
                        </a:rPr>
                        <a:t>доску 25 мм обстрогать рубанком</a:t>
                      </a:r>
                      <a:endParaRPr lang="ru-RU" sz="1600" dirty="0"/>
                    </a:p>
                  </a:txBody>
                  <a:tcPr/>
                </a:tc>
                <a:tc>
                  <a:txBody>
                    <a:bodyPr/>
                    <a:lstStyle/>
                    <a:p>
                      <a:endParaRPr lang="ru-RU" dirty="0"/>
                    </a:p>
                  </a:txBody>
                  <a:tcPr/>
                </a:tc>
                <a:tc>
                  <a:txBody>
                    <a:bodyPr/>
                    <a:lstStyle/>
                    <a:p>
                      <a:r>
                        <a:rPr lang="ru-RU" sz="1600" i="1" kern="1200" dirty="0" smtClean="0">
                          <a:solidFill>
                            <a:schemeClr val="dk1"/>
                          </a:solidFill>
                          <a:effectLst/>
                          <a:latin typeface="+mn-lt"/>
                          <a:ea typeface="+mn-ea"/>
                          <a:cs typeface="+mn-cs"/>
                        </a:rPr>
                        <a:t>Заготовка деталей кормушки для птиц. Можно использовать как ручной рубанок, так и электрический</a:t>
                      </a:r>
                      <a:endParaRPr lang="ru-RU" sz="1600" dirty="0"/>
                    </a:p>
                  </a:txBody>
                  <a:tcPr/>
                </a:tc>
              </a:tr>
              <a:tr h="925360">
                <a:tc>
                  <a:txBody>
                    <a:bodyPr/>
                    <a:lstStyle/>
                    <a:p>
                      <a:r>
                        <a:rPr lang="ru-RU" dirty="0" smtClean="0"/>
                        <a:t>2</a:t>
                      </a:r>
                      <a:endParaRPr lang="ru-RU"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i="1" kern="1200" dirty="0" smtClean="0">
                          <a:solidFill>
                            <a:schemeClr val="dk1"/>
                          </a:solidFill>
                          <a:effectLst/>
                          <a:latin typeface="+mn-lt"/>
                          <a:ea typeface="+mn-ea"/>
                          <a:cs typeface="+mn-cs"/>
                        </a:rPr>
                        <a:t>Наносим эскиз деталей на доску</a:t>
                      </a:r>
                      <a:endParaRPr lang="ru-RU" sz="1600" kern="1200" dirty="0" smtClean="0">
                        <a:solidFill>
                          <a:schemeClr val="dk1"/>
                        </a:solidFill>
                        <a:effectLst/>
                        <a:latin typeface="+mn-lt"/>
                        <a:ea typeface="+mn-ea"/>
                        <a:cs typeface="+mn-cs"/>
                      </a:endParaRPr>
                    </a:p>
                    <a:p>
                      <a:endParaRPr lang="ru-RU" dirty="0"/>
                    </a:p>
                  </a:txBody>
                  <a:tcPr/>
                </a:tc>
                <a:tc>
                  <a:txBody>
                    <a:bodyPr/>
                    <a:lstStyle/>
                    <a:p>
                      <a:endParaRPr lang="ru-RU" dirty="0"/>
                    </a:p>
                  </a:txBody>
                  <a:tcPr/>
                </a:tc>
                <a:tc>
                  <a:txBody>
                    <a:bodyPr/>
                    <a:lstStyle/>
                    <a:p>
                      <a:r>
                        <a:rPr lang="ru-RU" sz="1600" i="1" kern="1200" dirty="0" smtClean="0">
                          <a:solidFill>
                            <a:schemeClr val="dk1"/>
                          </a:solidFill>
                          <a:effectLst/>
                          <a:latin typeface="+mn-lt"/>
                          <a:ea typeface="+mn-ea"/>
                          <a:cs typeface="+mn-cs"/>
                        </a:rPr>
                        <a:t>Используем обычный карандаш и шаблон</a:t>
                      </a:r>
                      <a:endParaRPr lang="ru-RU" sz="1600" dirty="0"/>
                    </a:p>
                  </a:txBody>
                  <a:tcPr/>
                </a:tc>
              </a:tr>
              <a:tr h="977871">
                <a:tc>
                  <a:txBody>
                    <a:bodyPr/>
                    <a:lstStyle/>
                    <a:p>
                      <a:r>
                        <a:rPr lang="ru-RU" sz="1600" dirty="0" smtClean="0"/>
                        <a:t>3</a:t>
                      </a:r>
                      <a:endParaRPr lang="ru-RU" sz="1600" dirty="0"/>
                    </a:p>
                  </a:txBody>
                  <a:tcPr/>
                </a:tc>
                <a:tc>
                  <a:txBody>
                    <a:bodyPr/>
                    <a:lstStyle/>
                    <a:p>
                      <a:r>
                        <a:rPr lang="ru-RU" sz="1600" i="1" kern="1200" dirty="0" smtClean="0">
                          <a:solidFill>
                            <a:schemeClr val="dk1"/>
                          </a:solidFill>
                          <a:effectLst/>
                          <a:latin typeface="+mn-lt"/>
                          <a:ea typeface="+mn-ea"/>
                          <a:cs typeface="+mn-cs"/>
                        </a:rPr>
                        <a:t>Лобзиком вырезаем заготовки-детали по эскизу</a:t>
                      </a:r>
                      <a:endParaRPr lang="ru-RU" sz="1600" dirty="0"/>
                    </a:p>
                  </a:txBody>
                  <a:tcPr/>
                </a:tc>
                <a:tc>
                  <a:txBody>
                    <a:bodyPr/>
                    <a:lstStyle/>
                    <a:p>
                      <a:endParaRPr lang="ru-RU" sz="1600" dirty="0"/>
                    </a:p>
                  </a:txBody>
                  <a:tcPr/>
                </a:tc>
                <a:tc>
                  <a:txBody>
                    <a:bodyPr/>
                    <a:lstStyle/>
                    <a:p>
                      <a:r>
                        <a:rPr lang="ru-RU" sz="1600" i="1" kern="1200" dirty="0" smtClean="0">
                          <a:solidFill>
                            <a:schemeClr val="dk1"/>
                          </a:solidFill>
                          <a:effectLst/>
                          <a:latin typeface="+mn-lt"/>
                          <a:ea typeface="+mn-ea"/>
                          <a:cs typeface="+mn-cs"/>
                        </a:rPr>
                        <a:t>Лобзик электрический </a:t>
                      </a:r>
                      <a:endParaRPr lang="ru-RU" sz="1600" dirty="0"/>
                    </a:p>
                  </a:txBody>
                  <a:tcPr/>
                </a:tc>
              </a:tr>
              <a:tr h="798968">
                <a:tc>
                  <a:txBody>
                    <a:bodyPr/>
                    <a:lstStyle/>
                    <a:p>
                      <a:r>
                        <a:rPr lang="ru-RU" sz="1600" dirty="0" smtClean="0"/>
                        <a:t>4.</a:t>
                      </a:r>
                      <a:endParaRPr lang="ru-RU" sz="1600" dirty="0"/>
                    </a:p>
                  </a:txBody>
                  <a:tcPr/>
                </a:tc>
                <a:tc>
                  <a:txBody>
                    <a:bodyPr/>
                    <a:lstStyle/>
                    <a:p>
                      <a:r>
                        <a:rPr lang="ru-RU" sz="1600" i="1" kern="1200" dirty="0" smtClean="0">
                          <a:solidFill>
                            <a:schemeClr val="dk1"/>
                          </a:solidFill>
                          <a:effectLst/>
                          <a:latin typeface="+mn-lt"/>
                          <a:ea typeface="+mn-ea"/>
                          <a:cs typeface="+mn-cs"/>
                        </a:rPr>
                        <a:t>Отпилить фанеру 150 х340мм 2 заготовки для  крыши кормушки</a:t>
                      </a:r>
                      <a:endParaRPr lang="ru-RU" sz="1600" dirty="0"/>
                    </a:p>
                  </a:txBody>
                  <a:tcPr/>
                </a:tc>
                <a:tc>
                  <a:txBody>
                    <a:bodyPr/>
                    <a:lstStyle/>
                    <a:p>
                      <a:endParaRPr lang="ru-RU" sz="1600" dirty="0"/>
                    </a:p>
                  </a:txBody>
                  <a:tcPr/>
                </a:tc>
                <a:tc>
                  <a:txBody>
                    <a:bodyPr/>
                    <a:lstStyle/>
                    <a:p>
                      <a:r>
                        <a:rPr lang="ru-RU" sz="1600" i="1" kern="1200" dirty="0" smtClean="0">
                          <a:solidFill>
                            <a:schemeClr val="dk1"/>
                          </a:solidFill>
                          <a:effectLst/>
                          <a:latin typeface="+mn-lt"/>
                          <a:ea typeface="+mn-ea"/>
                          <a:cs typeface="+mn-cs"/>
                        </a:rPr>
                        <a:t>Лобзик электрический</a:t>
                      </a:r>
                      <a:endParaRPr lang="ru-RU" sz="1600" dirty="0"/>
                    </a:p>
                  </a:txBody>
                  <a:tcPr/>
                </a:tc>
              </a:tr>
            </a:tbl>
          </a:graphicData>
        </a:graphic>
      </p:graphicFrame>
      <p:pic>
        <p:nvPicPr>
          <p:cNvPr id="8" name="Рисунок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155735" y="2507107"/>
            <a:ext cx="1080120" cy="1080120"/>
          </a:xfrm>
          <a:prstGeom prst="rect">
            <a:avLst/>
          </a:prstGeom>
        </p:spPr>
      </p:pic>
      <p:pic>
        <p:nvPicPr>
          <p:cNvPr id="5" name="Рисунок 4" descr="ne8nk6MfjuA.jpg"/>
          <p:cNvPicPr/>
          <p:nvPr/>
        </p:nvPicPr>
        <p:blipFill>
          <a:blip r:embed="rId3" cstate="print"/>
          <a:stretch>
            <a:fillRect/>
          </a:stretch>
        </p:blipFill>
        <p:spPr>
          <a:xfrm>
            <a:off x="4929190" y="3857628"/>
            <a:ext cx="1500198" cy="714381"/>
          </a:xfrm>
          <a:prstGeom prst="rect">
            <a:avLst/>
          </a:prstGeom>
        </p:spPr>
      </p:pic>
      <p:pic>
        <p:nvPicPr>
          <p:cNvPr id="7" name="Рисунок 6" descr="a1Spc47ghSI.jpg"/>
          <p:cNvPicPr/>
          <p:nvPr/>
        </p:nvPicPr>
        <p:blipFill>
          <a:blip r:embed="rId4" cstate="print"/>
          <a:stretch>
            <a:fillRect/>
          </a:stretch>
        </p:blipFill>
        <p:spPr>
          <a:xfrm>
            <a:off x="5073621" y="4941168"/>
            <a:ext cx="1321137" cy="642942"/>
          </a:xfrm>
          <a:prstGeom prst="rect">
            <a:avLst/>
          </a:prstGeom>
        </p:spPr>
      </p:pic>
      <p:pic>
        <p:nvPicPr>
          <p:cNvPr id="9" name="Рисунок 8" descr="j_fVTUx3Zis.png"/>
          <p:cNvPicPr/>
          <p:nvPr/>
        </p:nvPicPr>
        <p:blipFill>
          <a:blip r:embed="rId5" cstate="print"/>
          <a:stretch>
            <a:fillRect/>
          </a:stretch>
        </p:blipFill>
        <p:spPr>
          <a:xfrm>
            <a:off x="5130671" y="5786454"/>
            <a:ext cx="1207036" cy="642942"/>
          </a:xfrm>
          <a:prstGeom prst="rect">
            <a:avLst/>
          </a:prstGeom>
        </p:spPr>
      </p:pic>
    </p:spTree>
    <p:extLst>
      <p:ext uri="{BB962C8B-B14F-4D97-AF65-F5344CB8AC3E}">
        <p14:creationId xmlns:p14="http://schemas.microsoft.com/office/powerpoint/2010/main" val="41679970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65081933"/>
              </p:ext>
            </p:extLst>
          </p:nvPr>
        </p:nvGraphicFramePr>
        <p:xfrm>
          <a:off x="323528" y="1772816"/>
          <a:ext cx="8640960" cy="5112568"/>
        </p:xfrm>
        <a:graphic>
          <a:graphicData uri="http://schemas.openxmlformats.org/drawingml/2006/table">
            <a:tbl>
              <a:tblPr firstRow="1" bandRow="1">
                <a:tableStyleId>{5C22544A-7EE6-4342-B048-85BDC9FD1C3A}</a:tableStyleId>
              </a:tblPr>
              <a:tblGrid>
                <a:gridCol w="864096"/>
                <a:gridCol w="3456384"/>
                <a:gridCol w="2160240"/>
                <a:gridCol w="2160240"/>
              </a:tblGrid>
              <a:tr h="1079451">
                <a:tc>
                  <a:txBody>
                    <a:bodyPr/>
                    <a:lstStyle/>
                    <a:p>
                      <a:pPr algn="ctr"/>
                      <a:r>
                        <a:rPr lang="ru-RU" dirty="0" smtClean="0"/>
                        <a:t>№ п</a:t>
                      </a:r>
                      <a:r>
                        <a:rPr lang="en-US" dirty="0" smtClean="0"/>
                        <a:t>/</a:t>
                      </a:r>
                      <a:r>
                        <a:rPr lang="ru-RU" dirty="0" smtClean="0"/>
                        <a:t>п</a:t>
                      </a:r>
                      <a:endParaRPr lang="ru-RU" dirty="0"/>
                    </a:p>
                  </a:txBody>
                  <a:tcPr/>
                </a:tc>
                <a:tc>
                  <a:txBody>
                    <a:bodyPr/>
                    <a:lstStyle/>
                    <a:p>
                      <a:pPr algn="ctr"/>
                      <a:r>
                        <a:rPr lang="ru-RU" dirty="0" smtClean="0"/>
                        <a:t>Последовательность выполнения работ</a:t>
                      </a:r>
                      <a:endParaRPr lang="ru-RU" dirty="0"/>
                    </a:p>
                  </a:txBody>
                  <a:tcPr/>
                </a:tc>
                <a:tc>
                  <a:txBody>
                    <a:bodyPr/>
                    <a:lstStyle/>
                    <a:p>
                      <a:pPr algn="ctr"/>
                      <a:r>
                        <a:rPr lang="ru-RU" dirty="0" smtClean="0"/>
                        <a:t>Эскиз</a:t>
                      </a:r>
                      <a:endParaRPr lang="ru-RU" dirty="0"/>
                    </a:p>
                  </a:txBody>
                  <a:tcPr/>
                </a:tc>
                <a:tc>
                  <a:txBody>
                    <a:bodyPr/>
                    <a:lstStyle/>
                    <a:p>
                      <a:pPr algn="ctr"/>
                      <a:r>
                        <a:rPr lang="ru-RU" dirty="0" smtClean="0"/>
                        <a:t>Инструменты и оборудование</a:t>
                      </a:r>
                      <a:endParaRPr lang="ru-RU" dirty="0"/>
                    </a:p>
                  </a:txBody>
                  <a:tcPr/>
                </a:tc>
              </a:tr>
              <a:tr h="976646">
                <a:tc>
                  <a:txBody>
                    <a:bodyPr/>
                    <a:lstStyle/>
                    <a:p>
                      <a:r>
                        <a:rPr lang="ru-RU" sz="1600" i="1" dirty="0" smtClean="0"/>
                        <a:t>5</a:t>
                      </a:r>
                      <a:endParaRPr lang="ru-RU" sz="1600" i="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i="1" kern="1200" dirty="0" smtClean="0">
                          <a:solidFill>
                            <a:schemeClr val="dk1"/>
                          </a:solidFill>
                          <a:effectLst/>
                          <a:latin typeface="+mn-lt"/>
                          <a:ea typeface="+mn-ea"/>
                          <a:cs typeface="+mn-cs"/>
                        </a:rPr>
                        <a:t>Обработать заготовки</a:t>
                      </a:r>
                    </a:p>
                    <a:p>
                      <a:endParaRPr lang="ru-RU" sz="1600" i="1" dirty="0"/>
                    </a:p>
                  </a:txBody>
                  <a:tcPr/>
                </a:tc>
                <a:tc>
                  <a:txBody>
                    <a:bodyPr/>
                    <a:lstStyle/>
                    <a:p>
                      <a:endParaRPr lang="ru-RU" sz="1600" i="1" dirty="0"/>
                    </a:p>
                  </a:txBody>
                  <a:tcPr/>
                </a:tc>
                <a:tc>
                  <a:txBody>
                    <a:bodyPr/>
                    <a:lstStyle/>
                    <a:p>
                      <a:r>
                        <a:rPr lang="ru-RU" sz="1600" i="1" dirty="0" smtClean="0"/>
                        <a:t>Наждачная бумага,</a:t>
                      </a:r>
                      <a:r>
                        <a:rPr lang="ru-RU" sz="1600" i="1" baseline="0" dirty="0" smtClean="0"/>
                        <a:t> напильник, рашпиль</a:t>
                      </a:r>
                      <a:endParaRPr lang="ru-RU" sz="1600" i="1" dirty="0"/>
                    </a:p>
                  </a:txBody>
                  <a:tcPr/>
                </a:tc>
              </a:tr>
              <a:tr h="1304338">
                <a:tc>
                  <a:txBody>
                    <a:bodyPr/>
                    <a:lstStyle/>
                    <a:p>
                      <a:r>
                        <a:rPr lang="ru-RU" sz="1600" i="1" dirty="0" smtClean="0"/>
                        <a:t>6</a:t>
                      </a:r>
                      <a:endParaRPr lang="ru-RU" sz="1600" i="1" dirty="0"/>
                    </a:p>
                  </a:txBody>
                  <a:tcPr/>
                </a:tc>
                <a:tc>
                  <a:txBody>
                    <a:bodyPr/>
                    <a:lstStyle/>
                    <a:p>
                      <a:r>
                        <a:rPr lang="ru-RU" sz="1600" i="1" dirty="0" smtClean="0"/>
                        <a:t>Покрасить заготовки в русской народной росписи</a:t>
                      </a:r>
                      <a:endParaRPr lang="ru-RU" sz="1600" i="1" dirty="0"/>
                    </a:p>
                  </a:txBody>
                  <a:tcPr/>
                </a:tc>
                <a:tc>
                  <a:txBody>
                    <a:bodyPr/>
                    <a:lstStyle/>
                    <a:p>
                      <a:endParaRPr lang="ru-RU" sz="1600" i="1" dirty="0"/>
                    </a:p>
                  </a:txBody>
                  <a:tcPr/>
                </a:tc>
                <a:tc>
                  <a:txBody>
                    <a:bodyPr/>
                    <a:lstStyle/>
                    <a:p>
                      <a:r>
                        <a:rPr lang="ru-RU" sz="1600" i="1" dirty="0" smtClean="0"/>
                        <a:t>Гуашь, кисточки</a:t>
                      </a:r>
                      <a:endParaRPr lang="ru-RU" sz="1600" i="1" dirty="0"/>
                    </a:p>
                  </a:txBody>
                  <a:tcPr/>
                </a:tc>
              </a:tr>
              <a:tr h="888037">
                <a:tc>
                  <a:txBody>
                    <a:bodyPr/>
                    <a:lstStyle/>
                    <a:p>
                      <a:r>
                        <a:rPr lang="ru-RU" sz="1600" i="1" dirty="0" smtClean="0"/>
                        <a:t>7</a:t>
                      </a:r>
                      <a:endParaRPr lang="ru-RU" sz="1600" i="1"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600" i="1" kern="1200" dirty="0" smtClean="0">
                          <a:solidFill>
                            <a:schemeClr val="dk1"/>
                          </a:solidFill>
                          <a:effectLst/>
                          <a:latin typeface="+mn-lt"/>
                          <a:ea typeface="+mn-ea"/>
                          <a:cs typeface="+mn-cs"/>
                        </a:rPr>
                        <a:t>Сборка изделия</a:t>
                      </a:r>
                    </a:p>
                    <a:p>
                      <a:endParaRPr lang="ru-RU" sz="1600" i="1" dirty="0"/>
                    </a:p>
                  </a:txBody>
                  <a:tcPr/>
                </a:tc>
                <a:tc>
                  <a:txBody>
                    <a:bodyPr/>
                    <a:lstStyle/>
                    <a:p>
                      <a:endParaRPr lang="ru-RU" sz="1600" i="1" dirty="0"/>
                    </a:p>
                  </a:txBody>
                  <a:tcPr/>
                </a:tc>
                <a:tc>
                  <a:txBody>
                    <a:bodyPr/>
                    <a:lstStyle/>
                    <a:p>
                      <a:r>
                        <a:rPr lang="ru-RU" sz="1600" i="1" kern="1200" dirty="0" err="1" smtClean="0">
                          <a:solidFill>
                            <a:schemeClr val="dk1"/>
                          </a:solidFill>
                          <a:effectLst/>
                          <a:latin typeface="+mn-lt"/>
                          <a:ea typeface="+mn-ea"/>
                          <a:cs typeface="+mn-cs"/>
                        </a:rPr>
                        <a:t>Шуруповерт</a:t>
                      </a:r>
                      <a:r>
                        <a:rPr lang="ru-RU" sz="1600" i="1" kern="1200" dirty="0" smtClean="0">
                          <a:solidFill>
                            <a:schemeClr val="dk1"/>
                          </a:solidFill>
                          <a:effectLst/>
                          <a:latin typeface="+mn-lt"/>
                          <a:ea typeface="+mn-ea"/>
                          <a:cs typeface="+mn-cs"/>
                        </a:rPr>
                        <a:t>, </a:t>
                      </a:r>
                      <a:r>
                        <a:rPr lang="ru-RU" sz="1600" i="1" kern="1200" dirty="0" err="1" smtClean="0">
                          <a:solidFill>
                            <a:schemeClr val="dk1"/>
                          </a:solidFill>
                          <a:effectLst/>
                          <a:latin typeface="+mn-lt"/>
                          <a:ea typeface="+mn-ea"/>
                          <a:cs typeface="+mn-cs"/>
                        </a:rPr>
                        <a:t>саморезы</a:t>
                      </a:r>
                      <a:r>
                        <a:rPr lang="ru-RU" sz="1600" i="1" kern="1200" dirty="0" smtClean="0">
                          <a:solidFill>
                            <a:schemeClr val="dk1"/>
                          </a:solidFill>
                          <a:effectLst/>
                          <a:latin typeface="+mn-lt"/>
                          <a:ea typeface="+mn-ea"/>
                          <a:cs typeface="+mn-cs"/>
                        </a:rPr>
                        <a:t>, сверло</a:t>
                      </a:r>
                      <a:endParaRPr lang="ru-RU" sz="1600" i="1" dirty="0"/>
                    </a:p>
                  </a:txBody>
                  <a:tcPr/>
                </a:tc>
              </a:tr>
              <a:tr h="864096">
                <a:tc>
                  <a:txBody>
                    <a:bodyPr/>
                    <a:lstStyle/>
                    <a:p>
                      <a:r>
                        <a:rPr lang="ru-RU" sz="1600" i="1" dirty="0" smtClean="0"/>
                        <a:t>8</a:t>
                      </a:r>
                      <a:endParaRPr lang="ru-RU" sz="1600" i="1" dirty="0"/>
                    </a:p>
                  </a:txBody>
                  <a:tcPr/>
                </a:tc>
                <a:tc>
                  <a:txBody>
                    <a:bodyPr/>
                    <a:lstStyle/>
                    <a:p>
                      <a:r>
                        <a:rPr lang="ru-RU" sz="1600" i="1" dirty="0" smtClean="0"/>
                        <a:t>Покрываем лаком</a:t>
                      </a:r>
                      <a:endParaRPr lang="ru-RU" sz="1600" i="1" dirty="0"/>
                    </a:p>
                  </a:txBody>
                  <a:tcPr/>
                </a:tc>
                <a:tc>
                  <a:txBody>
                    <a:bodyPr/>
                    <a:lstStyle/>
                    <a:p>
                      <a:endParaRPr lang="ru-RU" sz="1600" i="1" dirty="0"/>
                    </a:p>
                  </a:txBody>
                  <a:tcPr/>
                </a:tc>
                <a:tc>
                  <a:txBody>
                    <a:bodyPr/>
                    <a:lstStyle/>
                    <a:p>
                      <a:r>
                        <a:rPr lang="ru-RU" sz="1600" i="1" dirty="0" smtClean="0"/>
                        <a:t>Лак, кисточка</a:t>
                      </a:r>
                      <a:endParaRPr lang="ru-RU" sz="1600" i="1" dirty="0"/>
                    </a:p>
                  </a:txBody>
                  <a:tcPr/>
                </a:tc>
              </a:tr>
            </a:tbl>
          </a:graphicData>
        </a:graphic>
      </p:graphicFrame>
      <p:sp>
        <p:nvSpPr>
          <p:cNvPr id="3" name="Заголовок 2"/>
          <p:cNvSpPr>
            <a:spLocks noGrp="1"/>
          </p:cNvSpPr>
          <p:nvPr>
            <p:ph type="title"/>
          </p:nvPr>
        </p:nvSpPr>
        <p:spPr/>
        <p:txBody>
          <a:bodyPr>
            <a:normAutofit fontScale="90000"/>
          </a:bodyPr>
          <a:lstStyle/>
          <a:p>
            <a:r>
              <a:rPr lang="ru-RU" b="1" u="sng" dirty="0">
                <a:solidFill>
                  <a:srgbClr val="FFFF00"/>
                </a:solidFill>
                <a:effectLst>
                  <a:outerShdw blurRad="38100" dist="38100" dir="2700000" algn="tl">
                    <a:srgbClr val="000000">
                      <a:alpha val="43137"/>
                    </a:srgbClr>
                  </a:outerShdw>
                </a:effectLst>
              </a:rPr>
              <a:t>Технологическая карта</a:t>
            </a:r>
            <a:br>
              <a:rPr lang="ru-RU" b="1" u="sng" dirty="0">
                <a:solidFill>
                  <a:srgbClr val="FFFF00"/>
                </a:solidFill>
                <a:effectLst>
                  <a:outerShdw blurRad="38100" dist="38100" dir="2700000" algn="tl">
                    <a:srgbClr val="000000">
                      <a:alpha val="43137"/>
                    </a:srgbClr>
                  </a:outerShdw>
                </a:effectLst>
              </a:rPr>
            </a:br>
            <a:r>
              <a:rPr lang="ru-RU" b="1" u="sng" dirty="0">
                <a:solidFill>
                  <a:srgbClr val="FFFF00"/>
                </a:solidFill>
                <a:effectLst>
                  <a:outerShdw blurRad="38100" dist="38100" dir="2700000" algn="tl">
                    <a:srgbClr val="000000">
                      <a:alpha val="43137"/>
                    </a:srgbClr>
                  </a:outerShdw>
                </a:effectLst>
              </a:rPr>
              <a:t> «кормушка для птиц»</a:t>
            </a:r>
            <a:endParaRPr lang="ru-RU" dirty="0"/>
          </a:p>
        </p:txBody>
      </p:sp>
      <p:pic>
        <p:nvPicPr>
          <p:cNvPr id="5" name="Рисунок 4" descr="UizGO4HyCTk.jpg"/>
          <p:cNvPicPr/>
          <p:nvPr/>
        </p:nvPicPr>
        <p:blipFill>
          <a:blip r:embed="rId2" cstate="print"/>
          <a:stretch>
            <a:fillRect/>
          </a:stretch>
        </p:blipFill>
        <p:spPr>
          <a:xfrm>
            <a:off x="4953744" y="3970018"/>
            <a:ext cx="1495638" cy="1071570"/>
          </a:xfrm>
          <a:prstGeom prst="rect">
            <a:avLst/>
          </a:prstGeom>
        </p:spPr>
      </p:pic>
      <p:pic>
        <p:nvPicPr>
          <p:cNvPr id="2" name="Рисунок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33790" y="5078134"/>
            <a:ext cx="735546" cy="980728"/>
          </a:xfrm>
          <a:prstGeom prst="rect">
            <a:avLst/>
          </a:prstGeom>
        </p:spPr>
      </p:pic>
      <p:pic>
        <p:nvPicPr>
          <p:cNvPr id="6" name="Рисунок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33790" y="2852935"/>
            <a:ext cx="729050" cy="972067"/>
          </a:xfrm>
          <a:prstGeom prst="rect">
            <a:avLst/>
          </a:prstGeom>
        </p:spPr>
      </p:pic>
      <p:pic>
        <p:nvPicPr>
          <p:cNvPr id="7" name="Рисунок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405411" y="6058862"/>
            <a:ext cx="592304" cy="789739"/>
          </a:xfrm>
          <a:prstGeom prst="rect">
            <a:avLst/>
          </a:prstGeom>
        </p:spPr>
      </p:pic>
    </p:spTree>
    <p:extLst>
      <p:ext uri="{BB962C8B-B14F-4D97-AF65-F5344CB8AC3E}">
        <p14:creationId xmlns:p14="http://schemas.microsoft.com/office/powerpoint/2010/main" val="35444471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240</TotalTime>
  <Words>772</Words>
  <Application>Microsoft Office PowerPoint</Application>
  <PresentationFormat>Экран (4:3)</PresentationFormat>
  <Paragraphs>158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Волна</vt:lpstr>
      <vt:lpstr>КОРМУШКА ДЛЯ ПТИЦ В РУССКОЙ НАРОДНОЙ РОСПИСИ</vt:lpstr>
      <vt:lpstr>Цели и задачи</vt:lpstr>
      <vt:lpstr>Гипотеза</vt:lpstr>
      <vt:lpstr>Практическая значимость и Актуальность проблемы</vt:lpstr>
      <vt:lpstr>Выявление основных параметров и ограничений. </vt:lpstr>
      <vt:lpstr>Этапы работы</vt:lpstr>
      <vt:lpstr>Инструменты и оборудование</vt:lpstr>
      <vt:lpstr>Технологическая карта  «кормушка для птиц»</vt:lpstr>
      <vt:lpstr>Технологическая карта  «кормушка для птиц»</vt:lpstr>
      <vt:lpstr>Экологическое обоснование материала</vt:lpstr>
      <vt:lpstr>Экономические расчеты изделия</vt:lpstr>
      <vt:lpstr>Экономические расчеты изделия</vt:lpstr>
      <vt:lpstr>Анализ полученного результата. Выводы.</vt:lpstr>
      <vt:lpstr>Заключение</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КОРМУШКА ДЛЯ ПТИЦ В РУССКОЙ НАРОДНОЙ РОСПИСИ</dc:title>
  <dc:creator>School26</dc:creator>
  <cp:lastModifiedBy>School26</cp:lastModifiedBy>
  <cp:revision>16</cp:revision>
  <dcterms:created xsi:type="dcterms:W3CDTF">2019-12-09T02:28:58Z</dcterms:created>
  <dcterms:modified xsi:type="dcterms:W3CDTF">2019-12-10T07:05:27Z</dcterms:modified>
</cp:coreProperties>
</file>