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F7F577-2F4C-4747-8216-7A5C8621CF8C}" type="datetimeFigureOut">
              <a:rPr lang="ru-RU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F87EE-B589-4ACC-AD2F-97A70706CD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82C34-41C9-47BF-AB5C-E656062FD65F}" type="datetimeFigureOut">
              <a:rPr lang="ru-RU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06589-0348-4DD1-A61A-C0833DFBBB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2A2BA6-077E-4F9C-BDA9-A8D6CE52775D}" type="datetimeFigureOut">
              <a:rPr lang="ru-RU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DCE8F-F72E-4C5E-A083-10AFCF1D82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3C1F2-C5EA-4CFD-A550-FD7DE553D84B}" type="datetimeFigureOut">
              <a:rPr lang="ru-RU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5366C-EC59-4D85-8A75-DADB3DE25A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42CC5-7DF0-41A5-82F0-8E36C6F9F530}" type="datetimeFigureOut">
              <a:rPr lang="ru-RU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89873-59DD-4725-A36D-9959A8FD52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45416-2388-4A5A-9E87-99300ABB6058}" type="datetimeFigureOut">
              <a:rPr lang="ru-RU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4A7F7-D23A-4FA4-9A7B-39CC62808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98C1E-4693-40A5-8A2B-43149EFB9900}" type="datetimeFigureOut">
              <a:rPr lang="ru-RU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1E673-429C-4F0C-97BD-4F07C38742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97156-64BC-4421-AD6D-C73B4B6798CB}" type="datetimeFigureOut">
              <a:rPr lang="ru-RU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E61AC-DE55-427F-A54F-04E5466EE8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50E00-1291-424E-9E15-A8018FECB807}" type="datetimeFigureOut">
              <a:rPr lang="ru-RU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D317A-5D7A-4BC5-9D27-18C532B38F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E2C0F-CAEE-4542-9515-B61C0C323084}" type="datetimeFigureOut">
              <a:rPr lang="ru-RU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0415A-DD10-4227-A3AC-D50EEA0BC3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FED6B-7C38-401E-8CB6-287C8DF85132}" type="datetimeFigureOut">
              <a:rPr lang="ru-RU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9800CB-FEB2-446F-8649-0A3AEFBE19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237C58-A4E2-484F-ABAC-971A36BBB6FB}" type="datetimeFigureOut">
              <a:rPr lang="ru-RU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E401170-478D-4194-B762-7BA255FE4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362950" cy="135413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err="1" smtClean="0">
                <a:latin typeface="Monotype Corsiva" pitchFamily="66" charset="0"/>
              </a:rPr>
              <a:t>Стартап</a:t>
            </a:r>
            <a:r>
              <a:rPr lang="ru-RU" b="1" dirty="0" smtClean="0">
                <a:latin typeface="Monotype Corsiva" pitchFamily="66" charset="0"/>
              </a:rPr>
              <a:t/>
            </a:r>
            <a:br>
              <a:rPr lang="ru-RU" b="1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«Ресторан молекулярной кухни»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5689600" cy="70643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Monotype Corsiva" pitchFamily="66" charset="0"/>
              </a:rPr>
              <a:t>Концепция идеи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000625"/>
          </a:xfrm>
        </p:spPr>
        <p:txBody>
          <a:bodyPr/>
          <a:lstStyle/>
          <a:p>
            <a:pPr algn="ctr"/>
            <a:r>
              <a:rPr lang="ru-RU" sz="4400" smtClean="0">
                <a:latin typeface="Monotype Corsiva" pitchFamily="66" charset="0"/>
              </a:rPr>
              <a:t> </a:t>
            </a:r>
            <a:r>
              <a:rPr lang="ru-RU" sz="4400" b="1" smtClean="0">
                <a:solidFill>
                  <a:srgbClr val="FF0000"/>
                </a:solidFill>
                <a:latin typeface="Monotype Corsiva" pitchFamily="66" charset="0"/>
              </a:rPr>
              <a:t>Новый ресторан?!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68538" y="1989138"/>
            <a:ext cx="5040312" cy="863600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Monotype Corsiva" pitchFamily="66" charset="0"/>
              </a:rPr>
              <a:t>Как привлечь клиентов?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79388" y="2997200"/>
            <a:ext cx="4176712" cy="1079500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Monotype Corsiva" pitchFamily="66" charset="0"/>
              </a:rPr>
              <a:t>Гастрономическое удивление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43438" y="2997200"/>
            <a:ext cx="4176712" cy="1079500"/>
          </a:xfrm>
          <a:prstGeom prst="rect">
            <a:avLst/>
          </a:prstGeom>
          <a:ln w="5715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Monotype Corsiva" pitchFamily="66" charset="0"/>
              </a:rPr>
              <a:t>100% натуральные продукты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14342" name="Рисунок 11" descr="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292600"/>
            <a:ext cx="410527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Рисунок 12" descr="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4292600"/>
            <a:ext cx="4679950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388" y="1773238"/>
            <a:ext cx="2663825" cy="460851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atin typeface="Monotype Corsiva" pitchFamily="66" charset="0"/>
              </a:rPr>
              <a:t>Глазунья?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dirty="0"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atin typeface="Monotype Corsiva" pitchFamily="66" charset="0"/>
              </a:rPr>
              <a:t>Нет.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atin typeface="Monotype Corsiva" pitchFamily="66" charset="0"/>
              </a:rPr>
              <a:t>Десерт!</a:t>
            </a:r>
            <a:endParaRPr lang="ru-RU" sz="4400" b="1" dirty="0">
              <a:latin typeface="Monotype Corsiva" pitchFamily="66" charset="0"/>
            </a:endParaRPr>
          </a:p>
        </p:txBody>
      </p:sp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1143000"/>
          </a:xfrm>
          <a:ln w="57150">
            <a:solidFill>
              <a:srgbClr val="00B050"/>
            </a:solidFill>
            <a:prstDash val="sysDot"/>
            <a:bevel/>
          </a:ln>
        </p:spPr>
        <p:txBody>
          <a:bodyPr/>
          <a:lstStyle/>
          <a:p>
            <a:r>
              <a:rPr lang="ru-RU" b="1" smtClean="0">
                <a:latin typeface="Monotype Corsiva" pitchFamily="66" charset="0"/>
              </a:rPr>
              <a:t>Наша цель не столько накормить, сколько удивить!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1628775"/>
            <a:ext cx="8640762" cy="4997450"/>
          </a:xfrm>
        </p:spPr>
        <p:txBody>
          <a:bodyPr/>
          <a:lstStyle/>
          <a:p>
            <a:r>
              <a:rPr lang="ru-RU" smtClean="0"/>
              <a:t>Апельсиновые спагетти</a:t>
            </a:r>
          </a:p>
        </p:txBody>
      </p:sp>
      <p:pic>
        <p:nvPicPr>
          <p:cNvPr id="4" name="Рисунок 3" descr="спагетти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5050" y="2492375"/>
            <a:ext cx="6838950" cy="389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десерт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1700213"/>
            <a:ext cx="5715000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хлеб.jpe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1700213"/>
            <a:ext cx="4824412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нутый угол 8"/>
          <p:cNvSpPr/>
          <p:nvPr/>
        </p:nvSpPr>
        <p:spPr>
          <a:xfrm>
            <a:off x="5076825" y="2565400"/>
            <a:ext cx="3706813" cy="2879725"/>
          </a:xfrm>
          <a:prstGeom prst="foldedCorner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solidFill>
                  <a:srgbClr val="002060"/>
                </a:solidFill>
                <a:latin typeface="Monotype Corsiva" pitchFamily="66" charset="0"/>
              </a:rPr>
              <a:t>Жидкий хлеб удивит любого гурмана!</a:t>
            </a:r>
            <a:endParaRPr lang="ru-RU" sz="4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863600"/>
          </a:xfrm>
        </p:spPr>
        <p:txBody>
          <a:bodyPr/>
          <a:lstStyle/>
          <a:p>
            <a:pPr algn="r"/>
            <a:r>
              <a:rPr lang="ru-RU" b="1" smtClean="0">
                <a:latin typeface="Monotype Corsiva" pitchFamily="66" charset="0"/>
              </a:rPr>
              <a:t>Технологии приготовления блюд</a:t>
            </a:r>
          </a:p>
        </p:txBody>
      </p:sp>
      <p:pic>
        <p:nvPicPr>
          <p:cNvPr id="16386" name="Содержимое 3" descr="эсумизация.jpg"/>
          <p:cNvPicPr>
            <a:picLocks noGrp="1" noChangeAspect="1"/>
          </p:cNvPicPr>
          <p:nvPr>
            <p:ph idx="1"/>
          </p:nvPr>
        </p:nvPicPr>
        <p:blipFill>
          <a:blip r:embed="rId2"/>
          <a:srcRect t="-4773" r="29678"/>
          <a:stretch>
            <a:fillRect/>
          </a:stretch>
        </p:blipFill>
        <p:spPr>
          <a:xfrm>
            <a:off x="179388" y="1844675"/>
            <a:ext cx="4679950" cy="4741863"/>
          </a:xfrm>
        </p:spPr>
      </p:pic>
      <p:sp>
        <p:nvSpPr>
          <p:cNvPr id="5" name="Загнутый угол 4"/>
          <p:cNvSpPr/>
          <p:nvPr/>
        </p:nvSpPr>
        <p:spPr>
          <a:xfrm>
            <a:off x="179388" y="1052513"/>
            <a:ext cx="4679950" cy="914400"/>
          </a:xfrm>
          <a:prstGeom prst="foldedCorne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err="1">
                <a:latin typeface="Monotype Corsiva" pitchFamily="66" charset="0"/>
              </a:rPr>
              <a:t>Эспумизация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5183188" y="3573463"/>
            <a:ext cx="3960812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Monotype Corsiva" pitchFamily="66" charset="0"/>
              </a:rPr>
              <a:t>При добавлении </a:t>
            </a:r>
            <a:r>
              <a:rPr lang="ru-RU" sz="3600" b="1">
                <a:solidFill>
                  <a:srgbClr val="FF0000"/>
                </a:solidFill>
                <a:latin typeface="Monotype Corsiva" pitchFamily="66" charset="0"/>
              </a:rPr>
              <a:t>соевого лецетина </a:t>
            </a:r>
            <a:r>
              <a:rPr lang="ru-RU" sz="3600">
                <a:latin typeface="Monotype Corsiva" pitchFamily="66" charset="0"/>
              </a:rPr>
              <a:t>любой продукт можно превратить в пену!</a:t>
            </a:r>
          </a:p>
        </p:txBody>
      </p:sp>
      <p:pic>
        <p:nvPicPr>
          <p:cNvPr id="16389" name="Рисунок 6" descr="эспумиз 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1052513"/>
            <a:ext cx="41402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Monotype Corsiva" pitchFamily="66" charset="0"/>
              </a:rPr>
              <a:t>Технологии приготовления блюд</a:t>
            </a:r>
            <a:endParaRPr lang="ru-RU" dirty="0"/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 algn="r"/>
            <a:r>
              <a:rPr lang="ru-RU" sz="4400" b="1" smtClean="0">
                <a:solidFill>
                  <a:srgbClr val="FF0000"/>
                </a:solidFill>
                <a:latin typeface="Monotype Corsiva" pitchFamily="66" charset="0"/>
              </a:rPr>
              <a:t>Желефикация и сферификация</a:t>
            </a:r>
          </a:p>
        </p:txBody>
      </p:sp>
      <p:pic>
        <p:nvPicPr>
          <p:cNvPr id="17411" name="Рисунок 6" descr="сферы 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060575"/>
            <a:ext cx="4765675" cy="331311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17412" name="TextBox 7"/>
          <p:cNvSpPr txBox="1">
            <a:spLocks noChangeArrowheads="1"/>
          </p:cNvSpPr>
          <p:nvPr/>
        </p:nvSpPr>
        <p:spPr bwMode="auto">
          <a:xfrm>
            <a:off x="323850" y="5445125"/>
            <a:ext cx="46085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Monotype Corsiva" pitchFamily="66" charset="0"/>
              </a:rPr>
              <a:t>Клубничные сферы с молотым перцем</a:t>
            </a:r>
          </a:p>
        </p:txBody>
      </p:sp>
      <p:sp>
        <p:nvSpPr>
          <p:cNvPr id="9" name="Загнутый угол 8"/>
          <p:cNvSpPr/>
          <p:nvPr/>
        </p:nvSpPr>
        <p:spPr>
          <a:xfrm>
            <a:off x="5219700" y="2060575"/>
            <a:ext cx="3744913" cy="4464050"/>
          </a:xfrm>
          <a:prstGeom prst="foldedCorne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  <a:latin typeface="Monotype Corsiva" pitchFamily="66" charset="0"/>
                <a:ea typeface="Gulim" pitchFamily="34" charset="-127"/>
              </a:rPr>
              <a:t>-Агар-агар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  <a:latin typeface="Monotype Corsiva" pitchFamily="66" charset="0"/>
                <a:ea typeface="Gulim" pitchFamily="34" charset="-127"/>
              </a:rPr>
              <a:t>-</a:t>
            </a:r>
            <a:r>
              <a:rPr lang="ru-RU" sz="4000" b="1" dirty="0" err="1">
                <a:solidFill>
                  <a:srgbClr val="FF0000"/>
                </a:solidFill>
                <a:latin typeface="Monotype Corsiva" pitchFamily="66" charset="0"/>
                <a:ea typeface="Gulim" pitchFamily="34" charset="-127"/>
              </a:rPr>
              <a:t>Альгинаты</a:t>
            </a:r>
            <a:endParaRPr lang="ru-RU" sz="4000" b="1" dirty="0">
              <a:solidFill>
                <a:srgbClr val="FF0000"/>
              </a:solidFill>
              <a:latin typeface="Monotype Corsiva" pitchFamily="66" charset="0"/>
              <a:ea typeface="Gulim" pitchFamily="34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  <a:latin typeface="Monotype Corsiva" pitchFamily="66" charset="0"/>
                <a:ea typeface="Gulim" pitchFamily="34" charset="-127"/>
              </a:rPr>
              <a:t>-Желатин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060"/>
                </a:solidFill>
                <a:latin typeface="Monotype Corsiva" pitchFamily="66" charset="0"/>
                <a:ea typeface="Gulim" pitchFamily="34" charset="-127"/>
              </a:rPr>
              <a:t>Вкус продуктов не изменяем!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Monotype Corsiva" pitchFamily="66" charset="0"/>
              </a:rPr>
              <a:t>Вакуумный способ приготовления блюд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18434" name="Содержимое 3" descr="вакуум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844675"/>
            <a:ext cx="5292725" cy="2879725"/>
          </a:xfrm>
        </p:spPr>
      </p:pic>
      <p:sp>
        <p:nvSpPr>
          <p:cNvPr id="5" name="Прямоугольник 4"/>
          <p:cNvSpPr/>
          <p:nvPr/>
        </p:nvSpPr>
        <p:spPr>
          <a:xfrm>
            <a:off x="5651500" y="1844675"/>
            <a:ext cx="3241675" cy="482441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Преимущества: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3200" dirty="0">
                <a:latin typeface="Monotype Corsiva" pitchFamily="66" charset="0"/>
              </a:rPr>
              <a:t> сохранение полезных свойств продуктов при низких температурах обработки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3200" dirty="0">
                <a:latin typeface="Monotype Corsiva" pitchFamily="66" charset="0"/>
              </a:rPr>
              <a:t>насыщенный вкус блюда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dirty="0">
              <a:latin typeface="Monotype Corsiva" pitchFamily="66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0825" y="5013325"/>
            <a:ext cx="5184775" cy="16557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  <a:latin typeface="Monotype Corsiva" pitchFamily="66" charset="0"/>
              </a:rPr>
              <a:t>Недостатки: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rgbClr val="002060"/>
                </a:solidFill>
                <a:latin typeface="Monotype Corsiva" pitchFamily="66" charset="0"/>
              </a:rPr>
              <a:t>блюда требуют длительного приготовления( до 2 суток)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latin typeface="Monotype Corsiva" pitchFamily="66" charset="0"/>
              </a:rPr>
              <a:t>Финансирование </a:t>
            </a:r>
            <a:r>
              <a:rPr lang="ru-RU" b="1" dirty="0" err="1" smtClean="0">
                <a:latin typeface="Monotype Corsiva" pitchFamily="66" charset="0"/>
              </a:rPr>
              <a:t>стартапа</a:t>
            </a:r>
            <a:endParaRPr lang="ru-RU" b="1" dirty="0">
              <a:latin typeface="Monotype Corsiva" pitchFamily="66" charset="0"/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468313" y="1341438"/>
            <a:ext cx="8229600" cy="4856162"/>
          </a:xfrm>
        </p:spPr>
        <p:txBody>
          <a:bodyPr/>
          <a:lstStyle/>
          <a:p>
            <a:pPr algn="ctr"/>
            <a:r>
              <a:rPr lang="ru-RU" sz="4400" b="1" smtClean="0">
                <a:solidFill>
                  <a:srgbClr val="FF0000"/>
                </a:solidFill>
                <a:latin typeface="Monotype Corsiva" pitchFamily="66" charset="0"/>
              </a:rPr>
              <a:t>Самофинансирование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95850" y="3860800"/>
            <a:ext cx="4068763" cy="1081088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atin typeface="Monotype Corsiva" pitchFamily="66" charset="0"/>
              </a:rPr>
              <a:t>Кредит</a:t>
            </a:r>
            <a:endParaRPr lang="ru-RU" sz="4400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95850" y="2349500"/>
            <a:ext cx="3997325" cy="1223963"/>
          </a:xfrm>
          <a:prstGeom prst="rect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Monotype Corsiva" pitchFamily="66" charset="0"/>
              </a:rPr>
              <a:t>Поиск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err="1">
                <a:latin typeface="Monotype Corsiva" pitchFamily="66" charset="0"/>
              </a:rPr>
              <a:t>бизнес-партнеров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0825" y="2349500"/>
            <a:ext cx="4249738" cy="1150938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Monotype Corsiva" pitchFamily="66" charset="0"/>
              </a:rPr>
              <a:t>Профессиональное образование</a:t>
            </a:r>
            <a:endParaRPr lang="ru-RU" sz="4000" dirty="0"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850" y="3789363"/>
            <a:ext cx="4248150" cy="1223962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atin typeface="Monotype Corsiva" pitchFamily="66" charset="0"/>
              </a:rPr>
              <a:t>Работа в крупном ресторане</a:t>
            </a:r>
            <a:endParaRPr lang="ru-RU" sz="4400" dirty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850" y="5300663"/>
            <a:ext cx="4248150" cy="1223962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>
                <a:latin typeface="Monotype Corsiva" pitchFamily="66" charset="0"/>
              </a:rPr>
              <a:t>Собственные накопления</a:t>
            </a:r>
            <a:endParaRPr lang="ru-RU" sz="4400" dirty="0">
              <a:latin typeface="Monotype Corsiva" pitchFamily="66" charset="0"/>
            </a:endParaRPr>
          </a:p>
        </p:txBody>
      </p:sp>
      <p:grpSp>
        <p:nvGrpSpPr>
          <p:cNvPr id="9" name="Стрелка вниз 8"/>
          <p:cNvGrpSpPr>
            <a:grpSpLocks/>
          </p:cNvGrpSpPr>
          <p:nvPr/>
        </p:nvGrpSpPr>
        <p:grpSpPr bwMode="auto">
          <a:xfrm>
            <a:off x="2640013" y="1878013"/>
            <a:ext cx="401637" cy="474662"/>
            <a:chOff x="1663" y="1183"/>
            <a:chExt cx="253" cy="299"/>
          </a:xfrm>
        </p:grpSpPr>
        <p:pic>
          <p:nvPicPr>
            <p:cNvPr id="19464" name="Стрелка вниз 8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63" y="1183"/>
              <a:ext cx="253" cy="299"/>
            </a:xfrm>
            <a:prstGeom prst="rect">
              <a:avLst/>
            </a:prstGeom>
            <a:noFill/>
          </p:spPr>
        </p:pic>
        <p:sp>
          <p:nvSpPr>
            <p:cNvPr id="19465" name="Text Box 9"/>
            <p:cNvSpPr txBox="1">
              <a:spLocks noChangeArrowheads="1"/>
            </p:cNvSpPr>
            <p:nvPr/>
          </p:nvSpPr>
          <p:spPr bwMode="auto">
            <a:xfrm>
              <a:off x="1746" y="1207"/>
              <a:ext cx="91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10" name="Стрелка вниз 9"/>
          <p:cNvGrpSpPr>
            <a:grpSpLocks/>
          </p:cNvGrpSpPr>
          <p:nvPr/>
        </p:nvGrpSpPr>
        <p:grpSpPr bwMode="auto">
          <a:xfrm>
            <a:off x="2713038" y="3395663"/>
            <a:ext cx="401637" cy="469900"/>
            <a:chOff x="1709" y="2139"/>
            <a:chExt cx="253" cy="296"/>
          </a:xfrm>
        </p:grpSpPr>
        <p:pic>
          <p:nvPicPr>
            <p:cNvPr id="19467" name="Стрелка вниз 9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709" y="2139"/>
              <a:ext cx="253" cy="296"/>
            </a:xfrm>
            <a:prstGeom prst="rect">
              <a:avLst/>
            </a:prstGeom>
            <a:noFill/>
          </p:spPr>
        </p:pic>
        <p:sp>
          <p:nvSpPr>
            <p:cNvPr id="19468" name="Text Box 12"/>
            <p:cNvSpPr txBox="1">
              <a:spLocks noChangeArrowheads="1"/>
            </p:cNvSpPr>
            <p:nvPr/>
          </p:nvSpPr>
          <p:spPr bwMode="auto">
            <a:xfrm>
              <a:off x="1791" y="2160"/>
              <a:ext cx="91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11" name="Стрелка вниз 10"/>
          <p:cNvGrpSpPr>
            <a:grpSpLocks/>
          </p:cNvGrpSpPr>
          <p:nvPr/>
        </p:nvGrpSpPr>
        <p:grpSpPr bwMode="auto">
          <a:xfrm>
            <a:off x="2852738" y="4906963"/>
            <a:ext cx="407987" cy="469900"/>
            <a:chOff x="1797" y="3091"/>
            <a:chExt cx="257" cy="296"/>
          </a:xfrm>
        </p:grpSpPr>
        <p:pic>
          <p:nvPicPr>
            <p:cNvPr id="19470" name="Стрелка вниз 10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797" y="3091"/>
              <a:ext cx="257" cy="296"/>
            </a:xfrm>
            <a:prstGeom prst="rect">
              <a:avLst/>
            </a:prstGeom>
            <a:noFill/>
          </p:spPr>
        </p:pic>
        <p:sp>
          <p:nvSpPr>
            <p:cNvPr id="19471" name="Text Box 15"/>
            <p:cNvSpPr txBox="1">
              <a:spLocks noChangeArrowheads="1"/>
            </p:cNvSpPr>
            <p:nvPr/>
          </p:nvSpPr>
          <p:spPr bwMode="auto">
            <a:xfrm>
              <a:off x="1882" y="3113"/>
              <a:ext cx="91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12" name="Стрелка вниз 11"/>
          <p:cNvGrpSpPr>
            <a:grpSpLocks/>
          </p:cNvGrpSpPr>
          <p:nvPr/>
        </p:nvGrpSpPr>
        <p:grpSpPr bwMode="auto">
          <a:xfrm>
            <a:off x="6381750" y="1878013"/>
            <a:ext cx="403225" cy="474662"/>
            <a:chOff x="4020" y="1183"/>
            <a:chExt cx="254" cy="299"/>
          </a:xfrm>
        </p:grpSpPr>
        <p:pic>
          <p:nvPicPr>
            <p:cNvPr id="19473" name="Стрелка вниз 11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020" y="1183"/>
              <a:ext cx="254" cy="299"/>
            </a:xfrm>
            <a:prstGeom prst="rect">
              <a:avLst/>
            </a:prstGeom>
            <a:noFill/>
          </p:spPr>
        </p:pic>
        <p:sp>
          <p:nvSpPr>
            <p:cNvPr id="19474" name="Text Box 18"/>
            <p:cNvSpPr txBox="1">
              <a:spLocks noChangeArrowheads="1"/>
            </p:cNvSpPr>
            <p:nvPr/>
          </p:nvSpPr>
          <p:spPr bwMode="auto">
            <a:xfrm>
              <a:off x="4105" y="1207"/>
              <a:ext cx="90" cy="1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13" name="Стрелка вниз 12"/>
          <p:cNvGrpSpPr>
            <a:grpSpLocks/>
          </p:cNvGrpSpPr>
          <p:nvPr/>
        </p:nvGrpSpPr>
        <p:grpSpPr bwMode="auto">
          <a:xfrm>
            <a:off x="6529388" y="3535363"/>
            <a:ext cx="401637" cy="469900"/>
            <a:chOff x="4113" y="2227"/>
            <a:chExt cx="253" cy="296"/>
          </a:xfrm>
        </p:grpSpPr>
        <p:pic>
          <p:nvPicPr>
            <p:cNvPr id="19476" name="Стрелка вниз 1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113" y="2227"/>
              <a:ext cx="253" cy="296"/>
            </a:xfrm>
            <a:prstGeom prst="rect">
              <a:avLst/>
            </a:prstGeom>
            <a:noFill/>
          </p:spPr>
        </p:pic>
        <p:sp>
          <p:nvSpPr>
            <p:cNvPr id="19477" name="Text Box 21"/>
            <p:cNvSpPr txBox="1">
              <a:spLocks noChangeArrowheads="1"/>
            </p:cNvSpPr>
            <p:nvPr/>
          </p:nvSpPr>
          <p:spPr bwMode="auto">
            <a:xfrm>
              <a:off x="4195" y="2251"/>
              <a:ext cx="91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grpSp>
        <p:nvGrpSpPr>
          <p:cNvPr id="14" name="Двойная стрелка влево/вверх 13"/>
          <p:cNvGrpSpPr>
            <a:grpSpLocks/>
          </p:cNvGrpSpPr>
          <p:nvPr/>
        </p:nvGrpSpPr>
        <p:grpSpPr bwMode="auto">
          <a:xfrm>
            <a:off x="5157788" y="5048250"/>
            <a:ext cx="2638425" cy="1693863"/>
            <a:chOff x="3249" y="3180"/>
            <a:chExt cx="1662" cy="1067"/>
          </a:xfrm>
        </p:grpSpPr>
        <p:pic>
          <p:nvPicPr>
            <p:cNvPr id="19479" name="Двойная стрелка влево/вверх 13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249" y="3180"/>
              <a:ext cx="1662" cy="1067"/>
            </a:xfrm>
            <a:prstGeom prst="rect">
              <a:avLst/>
            </a:prstGeom>
            <a:noFill/>
          </p:spPr>
        </p:pic>
        <p:sp>
          <p:nvSpPr>
            <p:cNvPr id="19480" name="Text Box 24"/>
            <p:cNvSpPr txBox="1">
              <a:spLocks noChangeArrowheads="1"/>
            </p:cNvSpPr>
            <p:nvPr/>
          </p:nvSpPr>
          <p:spPr bwMode="auto">
            <a:xfrm>
              <a:off x="3399" y="3841"/>
              <a:ext cx="1227" cy="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ru-RU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103</Words>
  <Application>Microsoft Office PowerPoint</Application>
  <PresentationFormat>Экран (4:3)</PresentationFormat>
  <Paragraphs>37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Calibri</vt:lpstr>
      <vt:lpstr>Arial</vt:lpstr>
      <vt:lpstr>Monotype Corsiva</vt:lpstr>
      <vt:lpstr>Gulim</vt:lpstr>
      <vt:lpstr>Тема Office</vt:lpstr>
      <vt:lpstr>Стартап «Ресторан молекулярной кухни»</vt:lpstr>
      <vt:lpstr>Концепция идеи</vt:lpstr>
      <vt:lpstr>Наша цель не столько накормить, сколько удивить!</vt:lpstr>
      <vt:lpstr>Технологии приготовления блюд</vt:lpstr>
      <vt:lpstr>Технологии приготовления блюд</vt:lpstr>
      <vt:lpstr>Вакуумный способ приготовления блюд</vt:lpstr>
      <vt:lpstr>Финансирование стартапа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Стартап «Ресторан молекулярной кухни»</dc:title>
  <dc:creator>Пользователь</dc:creator>
  <cp:lastModifiedBy>Lisenok</cp:lastModifiedBy>
  <cp:revision>18</cp:revision>
  <dcterms:created xsi:type="dcterms:W3CDTF">2019-05-10T11:55:50Z</dcterms:created>
  <dcterms:modified xsi:type="dcterms:W3CDTF">2019-12-25T17:28:39Z</dcterms:modified>
</cp:coreProperties>
</file>