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58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E8E1"/>
    <a:srgbClr val="F1FCFE"/>
    <a:srgbClr val="DBF6FE"/>
    <a:srgbClr val="6BC5C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-94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7E2CD1-F3BF-4B47-93D8-4924D20691F9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419183-38C1-4957-8A87-4277756152A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E3664-D965-44F8-B81D-5AB10737E400}" type="datetime1">
              <a:rPr lang="en-US" smtClean="0"/>
              <a:t>12/25/2019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Шакурина Мария Борисовна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43914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D98AA-B717-499C-9543-4D314E981185}" type="datetime1">
              <a:rPr lang="en-US" smtClean="0"/>
              <a:t>12/25/2019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Шакурина Мария Борисовна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F3E7-55C0-45F5-98FA-4577C5B8EC15}" type="datetime1">
              <a:rPr lang="en-US" smtClean="0"/>
              <a:t>12/25/2019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Шакурина Мария Борисовна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13302-39BD-4F6D-B169-EA80C45C1B23}" type="datetime1">
              <a:rPr lang="en-US" smtClean="0"/>
              <a:t>12/25/2019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Шакурина Мария Борисовна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0A70C-0BB6-42C1-87D7-6D94398DF3B7}" type="datetime1">
              <a:rPr lang="en-US" smtClean="0"/>
              <a:t>12/25/2019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Шакурина Мария Борисовна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A469-F5B6-4465-8694-B62BFE681E01}" type="datetime1">
              <a:rPr lang="en-US" smtClean="0"/>
              <a:t>12/25/2019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Шакурина Мария Борисовна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A5D7-685A-416E-877F-F970D6921C9A}" type="datetime1">
              <a:rPr lang="en-US" smtClean="0"/>
              <a:t>12/25/2019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Шакурина Мария Борисовна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C002A-B4AE-46BA-857D-F234752EA57D}" type="datetime1">
              <a:rPr lang="en-US" smtClean="0"/>
              <a:t>12/25/2019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Шакурина Мария Борисовна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F9CB8-7FF7-4934-AD2E-FFFA50F32D93}" type="datetime1">
              <a:rPr lang="en-US" smtClean="0"/>
              <a:t>12/25/2019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Шакурина Мария Борисовна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EBC66-3B3C-40B3-B270-B12261BF18BF}" type="datetime1">
              <a:rPr lang="en-US" smtClean="0"/>
              <a:t>12/25/2019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Шакурина Мария Борисовна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EC1D6-D1AB-42D1-A0A7-0FBD2C557925}" type="datetime1">
              <a:rPr lang="en-US" smtClean="0"/>
              <a:t>12/25/2019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Шакурина Мария Борисовна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4F585-FBAF-4C2C-ABF7-906F7C2ABA83}" type="datetime1">
              <a:rPr lang="en-US" smtClean="0"/>
              <a:t>12/25/2019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Шакурина Мария Борисовна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osmetod.ru/centr/novosti-stolichnogo-obrazovaniya/moskovskie-uchitelya-razrabotavshie-elektronnye-stsenarii-urokov-poluchat-granty-v-razmere-100-tysyach-rublej.html" TargetMode="External"/><Relationship Id="rId2" Type="http://schemas.openxmlformats.org/officeDocument/2006/relationships/hyperlink" Target="http://pedagog.mosedu.r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nevnik.mos.ru/widgets/news/edit/17318" TargetMode="External"/><Relationship Id="rId2" Type="http://schemas.openxmlformats.org/officeDocument/2006/relationships/hyperlink" Target="http://ugmoscow.ru/congress2019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konkurs.mosobr.tv/prosto" TargetMode="External"/><Relationship Id="rId4" Type="http://schemas.openxmlformats.org/officeDocument/2006/relationships/hyperlink" Target="https://mosmetod.ru/centr/konkursy/moskovskij-uchitel/metapredmetnaya-olimpiada-moskovskij-uchitel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skagency.ru/materials/2488781" TargetMode="External"/><Relationship Id="rId2" Type="http://schemas.openxmlformats.org/officeDocument/2006/relationships/hyperlink" Target="https://mosmetod.ru/centr/anonsy/itogi-pervogo-etapa-gorodskogo-konkursa-kontent-marafon-podvedut-na-selektore-chas-zavucha-24-noyabrya-v-12-00-onlajn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slideshare.net/tm_dogm/ss-51754201" TargetMode="External"/><Relationship Id="rId4" Type="http://schemas.openxmlformats.org/officeDocument/2006/relationships/hyperlink" Target="http://mgk.olimpiada.ru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crkpo.ru/news/19833-konkurs-interaktivnykh-uchebnykh-modulej-rost-2.html" TargetMode="External"/><Relationship Id="rId2" Type="http://schemas.openxmlformats.org/officeDocument/2006/relationships/hyperlink" Target="http://www.enap.info/announcements/konkurs-pedagogicheskogo-masterstva-praktikum-yazykovoj-i-sociokulturnoj-adaptacii-obuchayushhixsya-iz-semej-inostrannyx-grazhdan-i-trudovyx-migrantov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crkpo.ru/news/19412-konkurs-dlya-pedagogov-realizuyushchikh-inklyuzivnoe-obuchenie.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goprof.ru/?page_id=5147" TargetMode="External"/><Relationship Id="rId2" Type="http://schemas.openxmlformats.org/officeDocument/2006/relationships/hyperlink" Target="https://worldskills.ru/final/naczionalnyij-final/juniorskills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orldskills.ru/final/naczionalnyij-final/sorevnovaniya.html" TargetMode="External"/><Relationship Id="rId4" Type="http://schemas.openxmlformats.org/officeDocument/2006/relationships/hyperlink" Target="https://abilympicspro.ru/konkurs/tseli-i-zadachi-1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po.rudn.ru/news/v-rudn-sostoyalsya-forum-pedagogov-g-moskvy/" TargetMode="External"/><Relationship Id="rId2" Type="http://schemas.openxmlformats.org/officeDocument/2006/relationships/hyperlink" Target="http://konkurs.temocenter.ru/index.php?el=2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cko.ru/articles/789" TargetMode="External"/><Relationship Id="rId4" Type="http://schemas.openxmlformats.org/officeDocument/2006/relationships/hyperlink" Target="http://itteachers.ru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mcko.ru/diagnostic_requests/new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97177" y="1927128"/>
            <a:ext cx="6334401" cy="23876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+mn-lt"/>
              </a:rPr>
              <a:t>Обзор профессиональных конкурсов от ГАК</a:t>
            </a:r>
            <a:endParaRPr lang="en-US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6996" y="4514368"/>
            <a:ext cx="4992624" cy="1655762"/>
          </a:xfrm>
        </p:spPr>
        <p:txBody>
          <a:bodyPr/>
          <a:lstStyle/>
          <a:p>
            <a:r>
              <a:rPr lang="ru-RU" b="1" dirty="0" smtClean="0"/>
              <a:t>(решение ГАК от 26.09.2018)</a:t>
            </a:r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Шакурина Мария Борисовна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9943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121" y="325668"/>
            <a:ext cx="8778240" cy="896209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+mn-lt"/>
              </a:rPr>
              <a:t>Всего 20 конкурсов, результативное участие в которых (победитель, финалист, призер) учитывается при проведении аттестации педагогических работников на первую и высшую квалификационные категории</a:t>
            </a:r>
            <a:endParaRPr lang="en-US" sz="2000" dirty="0">
              <a:latin typeface="+mn-lt"/>
            </a:endParaRPr>
          </a:p>
        </p:txBody>
      </p:sp>
      <p:grpSp>
        <p:nvGrpSpPr>
          <p:cNvPr id="86" name="Group 7"/>
          <p:cNvGrpSpPr>
            <a:grpSpLocks/>
          </p:cNvGrpSpPr>
          <p:nvPr/>
        </p:nvGrpSpPr>
        <p:grpSpPr bwMode="auto">
          <a:xfrm>
            <a:off x="391928" y="1508820"/>
            <a:ext cx="5750080" cy="1408114"/>
            <a:chOff x="1248" y="2030"/>
            <a:chExt cx="4082" cy="887"/>
          </a:xfrm>
        </p:grpSpPr>
        <p:sp>
          <p:nvSpPr>
            <p:cNvPr id="87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89" name="Text Box 10"/>
            <p:cNvSpPr txBox="1">
              <a:spLocks noChangeArrowheads="1"/>
            </p:cNvSpPr>
            <p:nvPr/>
          </p:nvSpPr>
          <p:spPr bwMode="gray">
            <a:xfrm>
              <a:off x="1763" y="2083"/>
              <a:ext cx="3567" cy="834"/>
            </a:xfrm>
            <a:prstGeom prst="rect">
              <a:avLst/>
            </a:prstGeom>
            <a:ln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r>
                <a:rPr lang="ru-RU" sz="1600" dirty="0" smtClean="0"/>
                <a:t>Городской профессиональный конкурс педагогического мастерства и общественного признания  «Педагог года Москвы» по номинациям: «Учитель года», «Воспитатель года», «Педагог-психолог года», «Педагог дополнительного образования» (Финалисты конкурса)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90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91" name="Group 12"/>
          <p:cNvGrpSpPr>
            <a:grpSpLocks/>
          </p:cNvGrpSpPr>
          <p:nvPr/>
        </p:nvGrpSpPr>
        <p:grpSpPr bwMode="auto">
          <a:xfrm>
            <a:off x="314289" y="3226911"/>
            <a:ext cx="7575552" cy="876300"/>
            <a:chOff x="1248" y="2640"/>
            <a:chExt cx="4772" cy="552"/>
          </a:xfrm>
        </p:grpSpPr>
        <p:sp>
          <p:nvSpPr>
            <p:cNvPr id="92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94" name="Text Box 15"/>
            <p:cNvSpPr txBox="1">
              <a:spLocks noChangeArrowheads="1"/>
            </p:cNvSpPr>
            <p:nvPr/>
          </p:nvSpPr>
          <p:spPr bwMode="gray">
            <a:xfrm>
              <a:off x="1763" y="2649"/>
              <a:ext cx="4257" cy="543"/>
            </a:xfrm>
            <a:prstGeom prst="rect">
              <a:avLst/>
            </a:prstGeom>
            <a:ln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ru-RU" sz="1600" dirty="0" smtClean="0"/>
                <a:t>Городской конкурс профессионального мастерства «Московские мастера» </a:t>
              </a:r>
            </a:p>
            <a:p>
              <a:r>
                <a:rPr lang="ru-RU" sz="1600" dirty="0" smtClean="0"/>
                <a:t>по профессиям  «Воспитатель дошкольного отделения»,</a:t>
              </a:r>
            </a:p>
            <a:p>
              <a:r>
                <a:rPr lang="ru-RU" sz="1600" dirty="0" smtClean="0"/>
                <a:t> «Мастер производственного обучения»  (Победители )</a:t>
              </a:r>
            </a:p>
          </p:txBody>
        </p:sp>
        <p:sp>
          <p:nvSpPr>
            <p:cNvPr id="95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96" name="Group 17"/>
          <p:cNvGrpSpPr>
            <a:grpSpLocks/>
          </p:cNvGrpSpPr>
          <p:nvPr/>
        </p:nvGrpSpPr>
        <p:grpSpPr bwMode="auto">
          <a:xfrm>
            <a:off x="486817" y="4565447"/>
            <a:ext cx="7337426" cy="795338"/>
            <a:chOff x="1248" y="3230"/>
            <a:chExt cx="4622" cy="501"/>
          </a:xfrm>
        </p:grpSpPr>
        <p:sp>
          <p:nvSpPr>
            <p:cNvPr id="97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99" name="Text Box 20"/>
            <p:cNvSpPr txBox="1">
              <a:spLocks noChangeArrowheads="1"/>
            </p:cNvSpPr>
            <p:nvPr/>
          </p:nvSpPr>
          <p:spPr bwMode="gray">
            <a:xfrm>
              <a:off x="1768" y="3246"/>
              <a:ext cx="4102" cy="485"/>
            </a:xfrm>
            <a:prstGeom prst="rect">
              <a:avLst/>
            </a:prstGeom>
            <a:ln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ru-RU" sz="1600" dirty="0" smtClean="0"/>
                <a:t>Конкурс на соискание Гранта Городского методического центра за вклад</a:t>
              </a:r>
            </a:p>
            <a:p>
              <a:r>
                <a:rPr lang="ru-RU" sz="1600" dirty="0" smtClean="0"/>
                <a:t> в реализацию проекта «Московская электронная школа»</a:t>
              </a:r>
            </a:p>
            <a:p>
              <a:r>
                <a:rPr lang="ru-RU" sz="1200" dirty="0" smtClean="0">
                  <a:solidFill>
                    <a:srgbClr val="000000"/>
                  </a:solidFill>
                </a:rPr>
                <a:t>(</a:t>
              </a:r>
              <a:r>
                <a:rPr lang="ru-RU" sz="1200" dirty="0" smtClean="0"/>
                <a:t>Получатели Гранта за вклад в реализацию проекта «Московская электронная школа»)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100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3</a:t>
              </a:r>
            </a:p>
          </p:txBody>
        </p:sp>
      </p:grpSp>
      <p:sp>
        <p:nvSpPr>
          <p:cNvPr id="28" name="Text Box 15"/>
          <p:cNvSpPr txBox="1">
            <a:spLocks noChangeArrowheads="1"/>
          </p:cNvSpPr>
          <p:nvPr/>
        </p:nvSpPr>
        <p:spPr bwMode="gray">
          <a:xfrm>
            <a:off x="6242074" y="2014002"/>
            <a:ext cx="2489977" cy="338554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dirty="0" smtClean="0">
                <a:hlinkClick r:id="rId2"/>
              </a:rPr>
              <a:t>http://pedagog.mosedu.ru/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9" name="Text Box 15"/>
          <p:cNvSpPr txBox="1">
            <a:spLocks noChangeArrowheads="1"/>
          </p:cNvSpPr>
          <p:nvPr/>
        </p:nvSpPr>
        <p:spPr bwMode="gray">
          <a:xfrm>
            <a:off x="1449713" y="5384220"/>
            <a:ext cx="5908990" cy="430887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100" dirty="0" smtClean="0">
                <a:hlinkClick r:id="rId3"/>
              </a:rPr>
              <a:t>https://mosmetod.ru/centr/novosti-stolichnogo-obrazovaniya/moskovskie-uchitelya-razrabotavshie</a:t>
            </a:r>
            <a:endParaRPr lang="ru-RU" sz="1100" dirty="0" smtClean="0">
              <a:hlinkClick r:id="rId3"/>
            </a:endParaRPr>
          </a:p>
          <a:p>
            <a:r>
              <a:rPr lang="en-US" sz="1100" dirty="0" smtClean="0">
                <a:hlinkClick r:id="rId3"/>
              </a:rPr>
              <a:t>-elektronnye-stsenarii-urokov-poluchat-granty-v-razmere-100-tysyach-rublej.html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Шакурина Мария Борисовна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9166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762863" y="935161"/>
            <a:ext cx="7443788" cy="762000"/>
            <a:chOff x="1248" y="1440"/>
            <a:chExt cx="4689" cy="480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gray">
            <a:xfrm>
              <a:off x="1843" y="1455"/>
              <a:ext cx="4094" cy="465"/>
            </a:xfrm>
            <a:prstGeom prst="rect">
              <a:avLst/>
            </a:prstGeom>
            <a:ln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ru-RU" sz="2400" dirty="0" smtClean="0"/>
                <a:t>Съезд учителей Москвы </a:t>
              </a:r>
            </a:p>
            <a:p>
              <a:r>
                <a:rPr lang="ru-RU" dirty="0" smtClean="0"/>
                <a:t>(Педагоги-мастера, представляющие авторские мастер-классы )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4</a:t>
              </a:r>
            </a:p>
          </p:txBody>
        </p:sp>
      </p:grpSp>
      <p:grpSp>
        <p:nvGrpSpPr>
          <p:cNvPr id="9" name="Group 22"/>
          <p:cNvGrpSpPr>
            <a:grpSpLocks/>
          </p:cNvGrpSpPr>
          <p:nvPr/>
        </p:nvGrpSpPr>
        <p:grpSpPr bwMode="auto">
          <a:xfrm>
            <a:off x="581707" y="2416687"/>
            <a:ext cx="7924800" cy="701675"/>
            <a:chOff x="1248" y="3230"/>
            <a:chExt cx="4992" cy="442"/>
          </a:xfrm>
        </p:grpSpPr>
        <p:sp>
          <p:nvSpPr>
            <p:cNvPr id="10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2" name="Text Box 25"/>
            <p:cNvSpPr txBox="1">
              <a:spLocks noChangeArrowheads="1"/>
            </p:cNvSpPr>
            <p:nvPr/>
          </p:nvSpPr>
          <p:spPr bwMode="gray">
            <a:xfrm>
              <a:off x="1783" y="3245"/>
              <a:ext cx="4457" cy="427"/>
            </a:xfrm>
            <a:prstGeom prst="rect">
              <a:avLst/>
            </a:prstGeom>
            <a:ln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ru-RU" sz="2400" dirty="0" err="1" smtClean="0"/>
                <a:t>Метапредметная</a:t>
              </a:r>
              <a:r>
                <a:rPr lang="ru-RU" sz="2400" dirty="0" smtClean="0"/>
                <a:t> олимпиада «Московский учитель»</a:t>
              </a:r>
            </a:p>
            <a:p>
              <a:r>
                <a:rPr lang="ru-RU" sz="1400" dirty="0" smtClean="0"/>
                <a:t>(Призёры и победители) </a:t>
              </a:r>
              <a:endParaRPr lang="en-US" sz="1400" dirty="0">
                <a:solidFill>
                  <a:srgbClr val="000000"/>
                </a:solidFill>
              </a:endParaRPr>
            </a:p>
          </p:txBody>
        </p:sp>
        <p:sp>
          <p:nvSpPr>
            <p:cNvPr id="13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5</a:t>
              </a:r>
            </a:p>
          </p:txBody>
        </p:sp>
      </p:grpSp>
      <p:sp>
        <p:nvSpPr>
          <p:cNvPr id="15" name="Text Box 25"/>
          <p:cNvSpPr txBox="1">
            <a:spLocks noChangeArrowheads="1"/>
          </p:cNvSpPr>
          <p:nvPr/>
        </p:nvSpPr>
        <p:spPr bwMode="gray">
          <a:xfrm>
            <a:off x="2463703" y="1755868"/>
            <a:ext cx="4521174" cy="461665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400" dirty="0" smtClean="0">
                <a:hlinkClick r:id="rId2"/>
              </a:rPr>
              <a:t>http://ugmoscow.ru/congress2019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3245" y="3243531"/>
            <a:ext cx="3925019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https://dnevnik.mos.ru/widgets/news/edit/17318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753155" y="3183147"/>
            <a:ext cx="4088920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hlinkClick r:id="rId4"/>
              </a:rPr>
              <a:t>https://mosmetod.ru/centr/konkursy/moskovskij-uchitel/metapredmetnaya-olimpiada-moskovskij-uchitel.html</a:t>
            </a:r>
            <a:endParaRPr lang="ru-RU" dirty="0"/>
          </a:p>
        </p:txBody>
      </p:sp>
      <p:grpSp>
        <p:nvGrpSpPr>
          <p:cNvPr id="18" name="Group 2"/>
          <p:cNvGrpSpPr>
            <a:grpSpLocks/>
          </p:cNvGrpSpPr>
          <p:nvPr/>
        </p:nvGrpSpPr>
        <p:grpSpPr bwMode="auto">
          <a:xfrm>
            <a:off x="389051" y="4667524"/>
            <a:ext cx="5105400" cy="762000"/>
            <a:chOff x="1248" y="1440"/>
            <a:chExt cx="3216" cy="480"/>
          </a:xfrm>
        </p:grpSpPr>
        <p:sp>
          <p:nvSpPr>
            <p:cNvPr id="19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1" name="Text Box 5"/>
            <p:cNvSpPr txBox="1">
              <a:spLocks noChangeArrowheads="1"/>
            </p:cNvSpPr>
            <p:nvPr/>
          </p:nvSpPr>
          <p:spPr bwMode="gray">
            <a:xfrm>
              <a:off x="1843" y="1455"/>
              <a:ext cx="2548" cy="465"/>
            </a:xfrm>
            <a:prstGeom prst="rect">
              <a:avLst/>
            </a:prstGeom>
            <a:ln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ru-RU" sz="2400" dirty="0" smtClean="0"/>
                <a:t>Конкурс «Просто о сложном»</a:t>
              </a:r>
            </a:p>
            <a:p>
              <a:r>
                <a:rPr lang="ru-RU" dirty="0" smtClean="0"/>
                <a:t>(Победители)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22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rgbClr val="FFFFFF"/>
                  </a:solidFill>
                </a:rPr>
                <a:t>6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5572663" y="4770407"/>
            <a:ext cx="3459193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hlinkClick r:id="rId5"/>
              </a:rPr>
              <a:t>http://konkurs.mosobr.tv/prosto</a:t>
            </a:r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Шакурина Мария Борисовна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863" y="935161"/>
            <a:ext cx="5105403" cy="854075"/>
            <a:chOff x="1248" y="1440"/>
            <a:chExt cx="3216" cy="538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gray">
            <a:xfrm>
              <a:off x="1843" y="1455"/>
              <a:ext cx="2490" cy="523"/>
            </a:xfrm>
            <a:prstGeom prst="rect">
              <a:avLst/>
            </a:prstGeom>
            <a:ln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ru-RU" sz="2400" dirty="0" smtClean="0"/>
                <a:t>Конкурс «</a:t>
              </a:r>
              <a:r>
                <a:rPr lang="ru-RU" sz="2400" dirty="0" err="1" smtClean="0"/>
                <a:t>Контент-марафон</a:t>
              </a:r>
              <a:r>
                <a:rPr lang="ru-RU" sz="2400" dirty="0" smtClean="0"/>
                <a:t>»</a:t>
              </a:r>
            </a:p>
            <a:p>
              <a:r>
                <a:rPr lang="ru-RU" sz="2400" dirty="0" smtClean="0"/>
                <a:t>(Победители)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rgbClr val="FFFFFF"/>
                  </a:solidFill>
                </a:rPr>
                <a:t>7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624840" y="2753123"/>
            <a:ext cx="5740400" cy="854076"/>
            <a:chOff x="1248" y="3230"/>
            <a:chExt cx="3616" cy="538"/>
          </a:xfrm>
        </p:grpSpPr>
        <p:sp>
          <p:nvSpPr>
            <p:cNvPr id="10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2" name="Text Box 25"/>
            <p:cNvSpPr txBox="1">
              <a:spLocks noChangeArrowheads="1"/>
            </p:cNvSpPr>
            <p:nvPr/>
          </p:nvSpPr>
          <p:spPr bwMode="gray">
            <a:xfrm>
              <a:off x="1783" y="3245"/>
              <a:ext cx="3081" cy="523"/>
            </a:xfrm>
            <a:prstGeom prst="rect">
              <a:avLst/>
            </a:prstGeom>
            <a:ln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ru-RU" sz="1600" dirty="0" smtClean="0"/>
                <a:t>Конкурс контрольно-измерительных материалов для </a:t>
              </a:r>
            </a:p>
            <a:p>
              <a:r>
                <a:rPr lang="ru-RU" sz="1600" dirty="0" smtClean="0"/>
                <a:t>независимой оценки качества образования</a:t>
              </a:r>
            </a:p>
            <a:p>
              <a:r>
                <a:rPr lang="ru-RU" sz="1600" dirty="0" smtClean="0">
                  <a:solidFill>
                    <a:srgbClr val="000000"/>
                  </a:solidFill>
                </a:rPr>
                <a:t>(победители)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13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rgbClr val="FFFFFF"/>
                  </a:solidFill>
                </a:rPr>
                <a:t>8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15" name="Text Box 25"/>
          <p:cNvSpPr txBox="1">
            <a:spLocks noChangeArrowheads="1"/>
          </p:cNvSpPr>
          <p:nvPr/>
        </p:nvSpPr>
        <p:spPr bwMode="gray">
          <a:xfrm>
            <a:off x="1725149" y="1808622"/>
            <a:ext cx="5596981" cy="461665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200" dirty="0" smtClean="0">
                <a:hlinkClick r:id="rId2"/>
              </a:rPr>
              <a:t>https://mosmetod.ru/centr/anonsy/itogi-pervogo-etapa-gorodskogo-konkursa-kontent</a:t>
            </a:r>
            <a:endParaRPr lang="ru-RU" sz="1200" dirty="0" smtClean="0">
              <a:hlinkClick r:id="rId2"/>
            </a:endParaRPr>
          </a:p>
          <a:p>
            <a:r>
              <a:rPr lang="en-US" sz="1200" dirty="0" smtClean="0">
                <a:hlinkClick r:id="rId2"/>
              </a:rPr>
              <a:t>-marafon-podvedut-na-selektore-chas-zavucha-24-noyabrya-v-12-00-onlajn.html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51828" y="3648974"/>
            <a:ext cx="4666890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https://www.mskagency.ru/materials/2488781</a:t>
            </a:r>
            <a:endParaRPr lang="ru-RU" dirty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23556" y="4451867"/>
            <a:ext cx="7797800" cy="854076"/>
            <a:chOff x="1248" y="1440"/>
            <a:chExt cx="4912" cy="538"/>
          </a:xfrm>
        </p:grpSpPr>
        <p:sp>
          <p:nvSpPr>
            <p:cNvPr id="19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1" name="Text Box 5"/>
            <p:cNvSpPr txBox="1">
              <a:spLocks noChangeArrowheads="1"/>
            </p:cNvSpPr>
            <p:nvPr/>
          </p:nvSpPr>
          <p:spPr bwMode="gray">
            <a:xfrm>
              <a:off x="1843" y="1455"/>
              <a:ext cx="4317" cy="523"/>
            </a:xfrm>
            <a:prstGeom prst="rect">
              <a:avLst/>
            </a:prstGeom>
            <a:ln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ru-RU" sz="1600" dirty="0" smtClean="0"/>
                <a:t>Московский городской конкурс проектно-исследовательских </a:t>
              </a:r>
            </a:p>
            <a:p>
              <a:r>
                <a:rPr lang="ru-RU" sz="1600" dirty="0" smtClean="0"/>
                <a:t>работ по курсу «ОРКСЭ» и </a:t>
              </a:r>
              <a:r>
                <a:rPr lang="ru-RU" sz="1600" dirty="0" err="1" smtClean="0"/>
                <a:t>медийных</a:t>
              </a:r>
              <a:r>
                <a:rPr lang="ru-RU" sz="1600" dirty="0" smtClean="0"/>
                <a:t> проектов для учителей и обучающихся</a:t>
              </a:r>
            </a:p>
            <a:p>
              <a:r>
                <a:rPr lang="ru-RU" sz="1600" dirty="0" smtClean="0"/>
                <a:t>(финалисты)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22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rgbClr val="FFFFFF"/>
                  </a:solidFill>
                </a:rPr>
                <a:t>9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3946749" y="5318847"/>
            <a:ext cx="2540315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hlinkClick r:id="rId4"/>
              </a:rPr>
              <a:t>http://mgk.olimpiada.ru/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5796951" y="948906"/>
            <a:ext cx="3114136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>
                <a:hlinkClick r:id="rId5"/>
              </a:rPr>
              <a:t>https://www.slideshare.net/tm_dogm/ss-51754201</a:t>
            </a:r>
            <a:endParaRPr lang="ru-RU" sz="1400" dirty="0"/>
          </a:p>
        </p:txBody>
      </p:sp>
      <p:sp>
        <p:nvSpPr>
          <p:cNvPr id="25" name="Нижний колонтитул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Шакурина Мария Борисовна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83301" y="840273"/>
            <a:ext cx="5240340" cy="608013"/>
            <a:chOff x="1248" y="1440"/>
            <a:chExt cx="3301" cy="383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gray">
            <a:xfrm>
              <a:off x="1843" y="1455"/>
              <a:ext cx="2706" cy="368"/>
            </a:xfrm>
            <a:prstGeom prst="rect">
              <a:avLst/>
            </a:prstGeom>
            <a:ln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ru-RU" sz="1600" dirty="0" smtClean="0"/>
                <a:t>Интерактивный конкурс педагогического </a:t>
              </a:r>
            </a:p>
            <a:p>
              <a:r>
                <a:rPr lang="ru-RU" sz="1600" dirty="0" smtClean="0"/>
                <a:t>мастерства «Образование для всех и каждого»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31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rgbClr val="FFFFFF"/>
                  </a:solidFill>
                </a:rPr>
                <a:t>10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573082" y="2373565"/>
            <a:ext cx="8140700" cy="854077"/>
            <a:chOff x="1248" y="3230"/>
            <a:chExt cx="5128" cy="538"/>
          </a:xfrm>
        </p:grpSpPr>
        <p:sp>
          <p:nvSpPr>
            <p:cNvPr id="10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2" name="Text Box 25"/>
            <p:cNvSpPr txBox="1">
              <a:spLocks noChangeArrowheads="1"/>
            </p:cNvSpPr>
            <p:nvPr/>
          </p:nvSpPr>
          <p:spPr bwMode="gray">
            <a:xfrm>
              <a:off x="1783" y="3245"/>
              <a:ext cx="4593" cy="523"/>
            </a:xfrm>
            <a:prstGeom prst="rect">
              <a:avLst/>
            </a:prstGeom>
            <a:ln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ru-RU" sz="1600" dirty="0" smtClean="0"/>
                <a:t>IV конкурс педагогического мастерства «Практикум языковой и </a:t>
              </a:r>
              <a:r>
                <a:rPr lang="ru-RU" sz="1600" dirty="0" err="1" smtClean="0"/>
                <a:t>социокультурной</a:t>
              </a:r>
              <a:endParaRPr lang="ru-RU" sz="1600" dirty="0" smtClean="0"/>
            </a:p>
            <a:p>
              <a:r>
                <a:rPr lang="ru-RU" sz="1600" dirty="0" smtClean="0"/>
                <a:t>адаптации обучающихся из семей иностранных граждан и трудовых мигрантов»</a:t>
              </a:r>
            </a:p>
            <a:p>
              <a:r>
                <a:rPr lang="ru-RU" sz="1600" dirty="0" smtClean="0">
                  <a:solidFill>
                    <a:srgbClr val="000000"/>
                  </a:solidFill>
                </a:rPr>
                <a:t>(финалисты)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13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31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rgbClr val="FFFFFF"/>
                  </a:solidFill>
                </a:rPr>
                <a:t>11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735238" y="3096885"/>
            <a:ext cx="4666890" cy="107721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>
                <a:hlinkClick r:id="rId2"/>
              </a:rPr>
              <a:t>http://www.enap.info/announcements/konkurs-pedagogicheskogo-masterstva-praktikum-yazykovoj-i-sociokulturnoj-adaptacii-obuchayushhixsya-iz-semej-inostrannyx-grazhdan-i-trudovyx-migrantov/</a:t>
            </a:r>
            <a:endParaRPr lang="ru-RU" sz="1600" dirty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23556" y="4451870"/>
            <a:ext cx="7005641" cy="608014"/>
            <a:chOff x="1248" y="1440"/>
            <a:chExt cx="4413" cy="383"/>
          </a:xfrm>
        </p:grpSpPr>
        <p:sp>
          <p:nvSpPr>
            <p:cNvPr id="19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1" name="Text Box 5"/>
            <p:cNvSpPr txBox="1">
              <a:spLocks noChangeArrowheads="1"/>
            </p:cNvSpPr>
            <p:nvPr/>
          </p:nvSpPr>
          <p:spPr bwMode="gray">
            <a:xfrm>
              <a:off x="1843" y="1455"/>
              <a:ext cx="3818" cy="368"/>
            </a:xfrm>
            <a:prstGeom prst="rect">
              <a:avLst/>
            </a:prstGeom>
            <a:ln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ru-RU" sz="1600" dirty="0" smtClean="0"/>
                <a:t>Конкурс интерактивных учебных </a:t>
              </a:r>
              <a:r>
                <a:rPr lang="ru-RU" sz="1600" dirty="0" err="1" smtClean="0"/>
                <a:t>межпредметных</a:t>
              </a:r>
              <a:r>
                <a:rPr lang="ru-RU" sz="1600" dirty="0" smtClean="0"/>
                <a:t> модулей «РОСТ»</a:t>
              </a:r>
            </a:p>
            <a:p>
              <a:r>
                <a:rPr lang="ru-RU" sz="1600" dirty="0" smtClean="0">
                  <a:solidFill>
                    <a:srgbClr val="000000"/>
                  </a:solidFill>
                </a:rPr>
                <a:t>(финалисты)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22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31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rgbClr val="FFFFFF"/>
                  </a:solidFill>
                </a:rPr>
                <a:t>12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2147978" y="5163571"/>
            <a:ext cx="4572000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https://mcrkpo.ru/news/19833-konkurs-interaktivnykh-uchebnykh-modulej-rost-2.html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5745192" y="1043797"/>
            <a:ext cx="3114136" cy="95410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>
                <a:hlinkClick r:id="rId4"/>
              </a:rPr>
              <a:t>https://mcrkpo.ru/news/19412-konkurs-dlya-pedagogov-realizuyushchikh-inklyuzivnoe-obuchenie.html</a:t>
            </a:r>
            <a:endParaRPr lang="ru-RU" sz="1400" dirty="0"/>
          </a:p>
        </p:txBody>
      </p:sp>
      <p:sp>
        <p:nvSpPr>
          <p:cNvPr id="25" name="Нижний колонтитул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Шакурина Мария Борисовна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83301" y="840273"/>
            <a:ext cx="5959478" cy="608013"/>
            <a:chOff x="1248" y="1440"/>
            <a:chExt cx="3754" cy="383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gray">
            <a:xfrm>
              <a:off x="1843" y="1455"/>
              <a:ext cx="3159" cy="368"/>
            </a:xfrm>
            <a:prstGeom prst="rect">
              <a:avLst/>
            </a:prstGeom>
            <a:ln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ru-RU" sz="1600" dirty="0" smtClean="0"/>
                <a:t>Городской этап конкурса «Лучший профсоюзный урок»</a:t>
              </a:r>
            </a:p>
            <a:p>
              <a:r>
                <a:rPr lang="ru-RU" sz="1600" dirty="0" smtClean="0">
                  <a:solidFill>
                    <a:srgbClr val="000000"/>
                  </a:solidFill>
                </a:rPr>
                <a:t>(победители)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31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rgbClr val="FFFFFF"/>
                  </a:solidFill>
                </a:rPr>
                <a:t>13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573082" y="2373562"/>
            <a:ext cx="8005763" cy="555626"/>
            <a:chOff x="1248" y="3230"/>
            <a:chExt cx="5043" cy="350"/>
          </a:xfrm>
        </p:grpSpPr>
        <p:sp>
          <p:nvSpPr>
            <p:cNvPr id="10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2" name="Text Box 25"/>
            <p:cNvSpPr txBox="1">
              <a:spLocks noChangeArrowheads="1"/>
            </p:cNvSpPr>
            <p:nvPr/>
          </p:nvSpPr>
          <p:spPr bwMode="gray">
            <a:xfrm>
              <a:off x="1783" y="3245"/>
              <a:ext cx="4508" cy="213"/>
            </a:xfrm>
            <a:prstGeom prst="rect">
              <a:avLst/>
            </a:prstGeom>
            <a:ln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ru-RU" sz="1600" dirty="0" smtClean="0"/>
                <a:t>Национальный (Международный) профессиональный чемпионат «</a:t>
              </a:r>
              <a:r>
                <a:rPr lang="ru-RU" sz="1600" dirty="0" err="1" smtClean="0"/>
                <a:t>WorldSkills</a:t>
              </a:r>
              <a:r>
                <a:rPr lang="ru-RU" sz="1600" dirty="0" smtClean="0"/>
                <a:t>» 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13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31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rgbClr val="FFFFFF"/>
                  </a:solidFill>
                </a:rPr>
                <a:t>14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639881" y="3589227"/>
            <a:ext cx="5105400" cy="555626"/>
            <a:chOff x="1248" y="1440"/>
            <a:chExt cx="3216" cy="350"/>
          </a:xfrm>
        </p:grpSpPr>
        <p:sp>
          <p:nvSpPr>
            <p:cNvPr id="19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1" name="Text Box 5"/>
            <p:cNvSpPr txBox="1">
              <a:spLocks noChangeArrowheads="1"/>
            </p:cNvSpPr>
            <p:nvPr/>
          </p:nvSpPr>
          <p:spPr bwMode="gray">
            <a:xfrm>
              <a:off x="1843" y="1455"/>
              <a:ext cx="2210" cy="213"/>
            </a:xfrm>
            <a:prstGeom prst="rect">
              <a:avLst/>
            </a:prstGeom>
            <a:ln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ru-RU" sz="1600" dirty="0" smtClean="0"/>
                <a:t>Национальный чемпионат </a:t>
              </a:r>
              <a:r>
                <a:rPr lang="en-US" sz="1600" dirty="0" err="1" smtClean="0"/>
                <a:t>JuniorSkills</a:t>
              </a:r>
              <a:r>
                <a:rPr lang="en-US" sz="1600" dirty="0" smtClean="0"/>
                <a:t> 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22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31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rgbClr val="FFFFFF"/>
                  </a:solidFill>
                </a:rPr>
                <a:t>15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2743200" y="4119775"/>
            <a:ext cx="6012611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https://worldskills.ru/final/naczionalnyij-final/juniorskills.html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3976778" y="1449239"/>
            <a:ext cx="2803585" cy="30777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>
                <a:hlinkClick r:id="rId3"/>
              </a:rPr>
              <a:t>https://mgoprof.ru/?page_id=5147</a:t>
            </a:r>
            <a:endParaRPr lang="ru-RU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2268747" y="5262113"/>
            <a:ext cx="4917058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hlinkClick r:id="rId4"/>
              </a:rPr>
              <a:t>https://abilympicspro.ru/konkurs/tseli-i-zadachi-1/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2346385" y="2803585"/>
            <a:ext cx="6314536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hlinkClick r:id="rId5"/>
              </a:rPr>
              <a:t>https://worldskills.ru/final/naczionalnyij-final/sorevnovaniya.html</a:t>
            </a:r>
            <a:endParaRPr lang="ru-RU" dirty="0"/>
          </a:p>
        </p:txBody>
      </p:sp>
      <p:grpSp>
        <p:nvGrpSpPr>
          <p:cNvPr id="27" name="Group 2"/>
          <p:cNvGrpSpPr>
            <a:grpSpLocks/>
          </p:cNvGrpSpPr>
          <p:nvPr/>
        </p:nvGrpSpPr>
        <p:grpSpPr bwMode="auto">
          <a:xfrm>
            <a:off x="653594" y="4768170"/>
            <a:ext cx="7191375" cy="555626"/>
            <a:chOff x="1248" y="1440"/>
            <a:chExt cx="4530" cy="350"/>
          </a:xfrm>
        </p:grpSpPr>
        <p:sp>
          <p:nvSpPr>
            <p:cNvPr id="28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30" name="Text Box 5"/>
            <p:cNvSpPr txBox="1">
              <a:spLocks noChangeArrowheads="1"/>
            </p:cNvSpPr>
            <p:nvPr/>
          </p:nvSpPr>
          <p:spPr bwMode="gray">
            <a:xfrm>
              <a:off x="1843" y="1455"/>
              <a:ext cx="3935" cy="213"/>
            </a:xfrm>
            <a:prstGeom prst="rect">
              <a:avLst/>
            </a:prstGeom>
            <a:ln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ru-RU" sz="1600" dirty="0" smtClean="0"/>
                <a:t>Национальный (Международный) чемпионат </a:t>
              </a:r>
              <a:r>
                <a:rPr lang="en-US" sz="1600" dirty="0" err="1" smtClean="0"/>
                <a:t>Abilympics</a:t>
              </a:r>
              <a:r>
                <a:rPr lang="en-US" sz="1600" dirty="0" smtClean="0"/>
                <a:t> International</a:t>
              </a:r>
              <a:endParaRPr lang="ru-RU" sz="1600" dirty="0"/>
            </a:p>
          </p:txBody>
        </p:sp>
        <p:sp>
          <p:nvSpPr>
            <p:cNvPr id="31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31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rgbClr val="FFFFFF"/>
                  </a:solidFill>
                </a:rPr>
                <a:t>16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32" name="Нижний колонтитул 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Шакурина Мария Борисовна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83301" y="840273"/>
            <a:ext cx="6619880" cy="608013"/>
            <a:chOff x="1248" y="1440"/>
            <a:chExt cx="4170" cy="383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gray">
            <a:xfrm>
              <a:off x="1843" y="1455"/>
              <a:ext cx="3575" cy="368"/>
            </a:xfrm>
            <a:prstGeom prst="rect">
              <a:avLst/>
            </a:prstGeom>
            <a:ln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ru-RU" sz="1600" dirty="0" smtClean="0"/>
                <a:t>Форум педагогического актива города Москвы</a:t>
              </a:r>
            </a:p>
            <a:p>
              <a:r>
                <a:rPr lang="ru-RU" sz="1600" dirty="0" smtClean="0">
                  <a:solidFill>
                    <a:srgbClr val="000000"/>
                  </a:solidFill>
                </a:rPr>
                <a:t>(</a:t>
              </a:r>
              <a:r>
                <a:rPr lang="ru-RU" sz="1600" dirty="0" smtClean="0"/>
                <a:t>Педагоги-мастера, представляющие авторские </a:t>
              </a:r>
              <a:r>
                <a:rPr lang="ru-RU" sz="1600" dirty="0" err="1" smtClean="0"/>
                <a:t>мастерклассы</a:t>
              </a:r>
              <a:r>
                <a:rPr lang="ru-RU" sz="1600" dirty="0" smtClean="0"/>
                <a:t>)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31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rgbClr val="FFFFFF"/>
                  </a:solidFill>
                </a:rPr>
                <a:t>17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573082" y="2373565"/>
            <a:ext cx="6524626" cy="608014"/>
            <a:chOff x="1248" y="3230"/>
            <a:chExt cx="4110" cy="383"/>
          </a:xfrm>
        </p:grpSpPr>
        <p:sp>
          <p:nvSpPr>
            <p:cNvPr id="10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2" name="Text Box 25"/>
            <p:cNvSpPr txBox="1">
              <a:spLocks noChangeArrowheads="1"/>
            </p:cNvSpPr>
            <p:nvPr/>
          </p:nvSpPr>
          <p:spPr bwMode="gray">
            <a:xfrm>
              <a:off x="1783" y="3245"/>
              <a:ext cx="3575" cy="368"/>
            </a:xfrm>
            <a:prstGeom prst="rect">
              <a:avLst/>
            </a:prstGeom>
            <a:ln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ru-RU" sz="1600" dirty="0" smtClean="0"/>
                <a:t>Фестиваль методических идей</a:t>
              </a:r>
            </a:p>
            <a:p>
              <a:r>
                <a:rPr lang="ru-RU" sz="1600" dirty="0" smtClean="0">
                  <a:solidFill>
                    <a:srgbClr val="000000"/>
                  </a:solidFill>
                </a:rPr>
                <a:t>(</a:t>
              </a:r>
              <a:r>
                <a:rPr lang="ru-RU" sz="1600" dirty="0" smtClean="0"/>
                <a:t>Педагоги-мастера, представляющие авторские </a:t>
              </a:r>
              <a:r>
                <a:rPr lang="ru-RU" sz="1600" dirty="0" err="1" smtClean="0"/>
                <a:t>мастерклассы</a:t>
              </a:r>
              <a:r>
                <a:rPr lang="ru-RU" sz="1600" dirty="0" smtClean="0"/>
                <a:t>)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13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31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rgbClr val="FFFFFF"/>
                  </a:solidFill>
                </a:rPr>
                <a:t>18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639881" y="3589229"/>
            <a:ext cx="5438775" cy="608014"/>
            <a:chOff x="1248" y="1440"/>
            <a:chExt cx="3426" cy="383"/>
          </a:xfrm>
        </p:grpSpPr>
        <p:sp>
          <p:nvSpPr>
            <p:cNvPr id="19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1" name="Text Box 5"/>
            <p:cNvSpPr txBox="1">
              <a:spLocks noChangeArrowheads="1"/>
            </p:cNvSpPr>
            <p:nvPr/>
          </p:nvSpPr>
          <p:spPr bwMode="gray">
            <a:xfrm>
              <a:off x="1843" y="1455"/>
              <a:ext cx="2831" cy="368"/>
            </a:xfrm>
            <a:prstGeom prst="rect">
              <a:avLst/>
            </a:prstGeom>
            <a:ln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ru-RU" sz="1600" dirty="0" smtClean="0"/>
                <a:t>Олимпиада «Современный московский учитель»</a:t>
              </a:r>
            </a:p>
            <a:p>
              <a:r>
                <a:rPr lang="ru-RU" sz="1600" dirty="0" smtClean="0">
                  <a:solidFill>
                    <a:srgbClr val="000000"/>
                  </a:solidFill>
                </a:rPr>
                <a:t>(победители)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22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31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rgbClr val="FFFFFF"/>
                  </a:solidFill>
                </a:rPr>
                <a:t>19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4157932" y="4076642"/>
            <a:ext cx="4477109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http://konkurs.temocenter.ru/index.php?el=2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3976778" y="1449239"/>
            <a:ext cx="4123426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>
                <a:hlinkClick r:id="rId3"/>
              </a:rPr>
              <a:t>https://www.dpo.rudn.ru/news/v-rudn-sostoyalsya-forum-pedagogov-g-moskvy/</a:t>
            </a:r>
            <a:endParaRPr lang="ru-RU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2372264" y="5434641"/>
            <a:ext cx="2191110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hlinkClick r:id="rId4"/>
              </a:rPr>
              <a:t>http://itteachers.ru/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5624422" y="3019244"/>
            <a:ext cx="2907103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hlinkClick r:id="rId5"/>
              </a:rPr>
              <a:t>https://mcko.ru/articles/789</a:t>
            </a:r>
            <a:endParaRPr lang="ru-RU" dirty="0"/>
          </a:p>
        </p:txBody>
      </p:sp>
      <p:grpSp>
        <p:nvGrpSpPr>
          <p:cNvPr id="9" name="Group 2"/>
          <p:cNvGrpSpPr>
            <a:grpSpLocks/>
          </p:cNvGrpSpPr>
          <p:nvPr/>
        </p:nvGrpSpPr>
        <p:grpSpPr bwMode="auto">
          <a:xfrm>
            <a:off x="653594" y="4768172"/>
            <a:ext cx="6800850" cy="608014"/>
            <a:chOff x="1248" y="1440"/>
            <a:chExt cx="4284" cy="383"/>
          </a:xfrm>
        </p:grpSpPr>
        <p:sp>
          <p:nvSpPr>
            <p:cNvPr id="28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30" name="Text Box 5"/>
            <p:cNvSpPr txBox="1">
              <a:spLocks noChangeArrowheads="1"/>
            </p:cNvSpPr>
            <p:nvPr/>
          </p:nvSpPr>
          <p:spPr bwMode="gray">
            <a:xfrm>
              <a:off x="1843" y="1455"/>
              <a:ext cx="3689" cy="368"/>
            </a:xfrm>
            <a:prstGeom prst="rect">
              <a:avLst/>
            </a:prstGeom>
            <a:ln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ru-RU" sz="1600" dirty="0" smtClean="0"/>
                <a:t>Олимпиада «Новый учитель новой информатики. Перезагрузка»</a:t>
              </a:r>
            </a:p>
            <a:p>
              <a:r>
                <a:rPr lang="ru-RU" sz="1600" dirty="0" smtClean="0"/>
                <a:t>(Победители)</a:t>
              </a:r>
              <a:endParaRPr lang="ru-RU" sz="1600" dirty="0"/>
            </a:p>
          </p:txBody>
        </p:sp>
        <p:sp>
          <p:nvSpPr>
            <p:cNvPr id="31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31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rgbClr val="FFFFFF"/>
                  </a:solidFill>
                </a:rPr>
                <a:t>20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27" name="Нижний колонтитул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Шакурина Мария Борисовна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1092"/>
          <a:stretch>
            <a:fillRect/>
          </a:stretch>
        </p:blipFill>
        <p:spPr>
          <a:xfrm>
            <a:off x="1440612" y="790239"/>
            <a:ext cx="826045" cy="952500"/>
          </a:xfrm>
          <a:prstGeom prst="rect">
            <a:avLst/>
          </a:prstGeom>
        </p:spPr>
      </p:pic>
      <p:pic>
        <p:nvPicPr>
          <p:cNvPr id="9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0697"/>
          <a:stretch>
            <a:fillRect/>
          </a:stretch>
        </p:blipFill>
        <p:spPr>
          <a:xfrm>
            <a:off x="1440611" y="5523551"/>
            <a:ext cx="837324" cy="952500"/>
          </a:xfrm>
          <a:prstGeom prst="rect">
            <a:avLst/>
          </a:prstGeom>
        </p:spPr>
      </p:pic>
      <p:pic>
        <p:nvPicPr>
          <p:cNvPr id="10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0354"/>
          <a:stretch>
            <a:fillRect/>
          </a:stretch>
        </p:blipFill>
        <p:spPr>
          <a:xfrm>
            <a:off x="1431985" y="2702876"/>
            <a:ext cx="847147" cy="952500"/>
          </a:xfrm>
          <a:prstGeom prst="rect">
            <a:avLst/>
          </a:prstGeom>
        </p:spPr>
      </p:pic>
      <p:pic>
        <p:nvPicPr>
          <p:cNvPr id="11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0354"/>
          <a:stretch>
            <a:fillRect/>
          </a:stretch>
        </p:blipFill>
        <p:spPr>
          <a:xfrm>
            <a:off x="1431985" y="1789656"/>
            <a:ext cx="847147" cy="952500"/>
          </a:xfrm>
          <a:prstGeom prst="rect">
            <a:avLst/>
          </a:prstGeom>
        </p:spPr>
      </p:pic>
      <p:pic>
        <p:nvPicPr>
          <p:cNvPr id="12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0395"/>
          <a:stretch>
            <a:fillRect/>
          </a:stretch>
        </p:blipFill>
        <p:spPr>
          <a:xfrm>
            <a:off x="1440612" y="4601543"/>
            <a:ext cx="845950" cy="952500"/>
          </a:xfrm>
          <a:prstGeom prst="rect">
            <a:avLst/>
          </a:prstGeom>
        </p:spPr>
      </p:pic>
      <p:pic>
        <p:nvPicPr>
          <p:cNvPr id="13" name="Рисунок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0697"/>
          <a:stretch>
            <a:fillRect/>
          </a:stretch>
        </p:blipFill>
        <p:spPr>
          <a:xfrm>
            <a:off x="1431984" y="3707607"/>
            <a:ext cx="837324" cy="952500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2389517" y="99236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 smtClean="0"/>
              <a:t>Метапредметная</a:t>
            </a:r>
            <a:r>
              <a:rPr lang="ru-RU" dirty="0" smtClean="0"/>
              <a:t> олимпиада «Московский учитель»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440718" y="2079768"/>
            <a:ext cx="30893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Конкурс «Просто о сложном»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286000" y="2690336"/>
            <a:ext cx="66595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Московский городской конкурс проектно-исследовательских </a:t>
            </a:r>
          </a:p>
          <a:p>
            <a:r>
              <a:rPr lang="ru-RU" dirty="0" smtClean="0"/>
              <a:t>работ по курсу «ОРКСЭ» и </a:t>
            </a:r>
            <a:r>
              <a:rPr lang="ru-RU" dirty="0" err="1" smtClean="0"/>
              <a:t>медийных</a:t>
            </a:r>
            <a:r>
              <a:rPr lang="ru-RU" dirty="0" smtClean="0"/>
              <a:t> проектов для учителей и обучающихся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277373" y="3829976"/>
            <a:ext cx="61420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Интерактивный конкурс педагогического </a:t>
            </a:r>
          </a:p>
          <a:p>
            <a:r>
              <a:rPr lang="ru-RU" dirty="0" smtClean="0"/>
              <a:t>мастерства «Образование для всех и каждого»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285999" y="4917382"/>
            <a:ext cx="57193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Форум педагогического актива города Москвы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2363637" y="5805903"/>
            <a:ext cx="61075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Олимпиада «Современный московский учитель»</a:t>
            </a:r>
          </a:p>
        </p:txBody>
      </p:sp>
      <p:sp>
        <p:nvSpPr>
          <p:cNvPr id="15" name="Нижний колонтитул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Шакурина Мария Борисовна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4662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https://mcko.ru/diagnostic_requests/new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Диагностика от мцко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Шакурина Мария Борисовна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176</TotalTime>
  <Words>494</Words>
  <Application>Microsoft Office PowerPoint</Application>
  <PresentationFormat>Экран (4:3)</PresentationFormat>
  <Paragraphs>107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Обзор профессиональных конкурсов от ГАК</vt:lpstr>
      <vt:lpstr>Всего 20 конкурсов, результативное участие в которых (победитель, финалист, призер) учитывается при проведении аттестации педагогических работников на первую и высшую квалификационные категории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Дмитрий</cp:lastModifiedBy>
  <cp:revision>29</cp:revision>
  <dcterms:created xsi:type="dcterms:W3CDTF">2018-09-04T12:10:47Z</dcterms:created>
  <dcterms:modified xsi:type="dcterms:W3CDTF">2019-12-25T01:19:28Z</dcterms:modified>
</cp:coreProperties>
</file>