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61" r:id="rId4"/>
    <p:sldId id="258" r:id="rId5"/>
    <p:sldId id="263" r:id="rId6"/>
    <p:sldId id="259" r:id="rId7"/>
    <p:sldId id="260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62" d="100"/>
          <a:sy n="62" d="100"/>
        </p:scale>
        <p:origin x="-1384" y="-13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09442" y="3307355"/>
            <a:ext cx="7117180" cy="1470025"/>
          </a:xfrm>
        </p:spPr>
        <p:txBody>
          <a:bodyPr anchor="b"/>
          <a:lstStyle>
            <a:lvl1pPr>
              <a:defRPr sz="40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009442" y="4777380"/>
            <a:ext cx="7117180" cy="86142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3" y="1807361"/>
            <a:ext cx="7123080" cy="405143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59561" y="675723"/>
            <a:ext cx="1472962" cy="518532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09442" y="675723"/>
            <a:ext cx="5467557" cy="518532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3308581"/>
            <a:ext cx="7117178" cy="1468800"/>
          </a:xfrm>
        </p:spPr>
        <p:txBody>
          <a:bodyPr anchor="b"/>
          <a:lstStyle>
            <a:lvl1pPr algn="r">
              <a:defRPr sz="3200" b="0" cap="none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4777381"/>
            <a:ext cx="7117178" cy="860400"/>
          </a:xfrm>
        </p:spPr>
        <p:txBody>
          <a:bodyPr anchor="t">
            <a:normAutofit/>
          </a:bodyPr>
          <a:lstStyle>
            <a:lvl1pPr marL="0" indent="0" algn="r">
              <a:buNone/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3" y="675724"/>
            <a:ext cx="7123080" cy="92447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09442" y="1809749"/>
            <a:ext cx="3471277" cy="405130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63281" y="1809749"/>
            <a:ext cx="3469242" cy="4051302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32894" y="1812927"/>
            <a:ext cx="3147824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09442" y="2389189"/>
            <a:ext cx="3471277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92066" y="1812927"/>
            <a:ext cx="3142488" cy="576262"/>
          </a:xfrm>
        </p:spPr>
        <p:txBody>
          <a:bodyPr anchor="b">
            <a:noAutofit/>
          </a:bodyPr>
          <a:lstStyle>
            <a:lvl1pPr marL="0" indent="0">
              <a:buNone/>
              <a:defRPr sz="24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63280" y="2389189"/>
            <a:ext cx="3471275" cy="3471861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446087"/>
            <a:ext cx="2660650" cy="1185861"/>
          </a:xfrm>
        </p:spPr>
        <p:txBody>
          <a:bodyPr anchor="b"/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52654" y="446087"/>
            <a:ext cx="4279869" cy="5414963"/>
          </a:xfrm>
        </p:spPr>
        <p:txBody>
          <a:bodyPr>
            <a:normAutofit/>
          </a:bodyPr>
          <a:lstStyle>
            <a:lvl5pPr>
              <a:defRPr/>
            </a:lvl5pPr>
            <a:lvl6pPr marL="2514600" indent="-228600">
              <a:buClr>
                <a:schemeClr val="tx2"/>
              </a:buClr>
              <a:buSzPct val="101000"/>
              <a:buFont typeface="Courier New" pitchFamily="49" charset="0"/>
              <a:buChar char="o"/>
              <a:defRPr sz="1200"/>
            </a:lvl6pPr>
            <a:lvl7pPr marL="29718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7pPr>
            <a:lvl8pPr marL="34290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8pPr>
            <a:lvl9pPr marL="3886200" indent="-228600">
              <a:buClr>
                <a:schemeClr val="tx2"/>
              </a:buClr>
              <a:buFont typeface="Courier New" pitchFamily="49" charset="0"/>
              <a:buChar char="o"/>
              <a:defRPr sz="1200" baseline="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1631949"/>
            <a:ext cx="2660650" cy="4229099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09442" y="1387058"/>
            <a:ext cx="3481387" cy="1113254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09442" y="2500312"/>
            <a:ext cx="3481387" cy="2530200"/>
          </a:xfrm>
        </p:spPr>
        <p:txBody>
          <a:bodyPr anchor="t">
            <a:normAutofit/>
          </a:bodyPr>
          <a:lstStyle>
            <a:lvl1pPr marL="0" indent="0">
              <a:buNone/>
              <a:defRPr sz="12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7" name="Group 16"/>
          <p:cNvGrpSpPr/>
          <p:nvPr/>
        </p:nvGrpSpPr>
        <p:grpSpPr>
          <a:xfrm>
            <a:off x="4718762" y="993075"/>
            <a:ext cx="1847138" cy="1530439"/>
            <a:chOff x="4718762" y="993075"/>
            <a:chExt cx="1847138" cy="1530439"/>
          </a:xfrm>
        </p:grpSpPr>
        <p:sp>
          <p:nvSpPr>
            <p:cNvPr id="32" name="Oval 31"/>
            <p:cNvSpPr/>
            <p:nvPr/>
          </p:nvSpPr>
          <p:spPr>
            <a:xfrm>
              <a:off x="5479247" y="1436861"/>
              <a:ext cx="1086653" cy="1086653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3" name="Oval 32"/>
            <p:cNvSpPr/>
            <p:nvPr/>
          </p:nvSpPr>
          <p:spPr>
            <a:xfrm>
              <a:off x="5650541" y="1411791"/>
              <a:ext cx="830365" cy="830365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Oval 28"/>
            <p:cNvSpPr/>
            <p:nvPr/>
          </p:nvSpPr>
          <p:spPr>
            <a:xfrm>
              <a:off x="5256184" y="1894454"/>
              <a:ext cx="602364" cy="602364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Oval 30"/>
            <p:cNvSpPr/>
            <p:nvPr/>
          </p:nvSpPr>
          <p:spPr>
            <a:xfrm>
              <a:off x="5424145" y="1811313"/>
              <a:ext cx="489588" cy="489588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Oval 27"/>
            <p:cNvSpPr/>
            <p:nvPr/>
          </p:nvSpPr>
          <p:spPr>
            <a:xfrm>
              <a:off x="4718762" y="2083426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Oval 29"/>
            <p:cNvSpPr/>
            <p:nvPr/>
          </p:nvSpPr>
          <p:spPr>
            <a:xfrm>
              <a:off x="6132091" y="993075"/>
              <a:ext cx="256601" cy="256601"/>
            </a:xfrm>
            <a:prstGeom prst="ellipse">
              <a:avLst/>
            </a:prstGeom>
            <a:noFill/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4" name="Oval 33"/>
            <p:cNvSpPr/>
            <p:nvPr/>
          </p:nvSpPr>
          <p:spPr>
            <a:xfrm>
              <a:off x="5059596" y="1894454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5" name="Oval 34"/>
            <p:cNvSpPr/>
            <p:nvPr/>
          </p:nvSpPr>
          <p:spPr>
            <a:xfrm>
              <a:off x="6148801" y="1060593"/>
              <a:ext cx="197439" cy="197439"/>
            </a:xfrm>
            <a:prstGeom prst="ellipse">
              <a:avLst/>
            </a:prstGeom>
            <a:solidFill>
              <a:schemeClr val="accent1"/>
            </a:solidFill>
            <a:ln>
              <a:solidFill>
                <a:schemeClr val="accent1"/>
              </a:solidFill>
            </a:ln>
            <a:effectLst/>
            <a:scene3d>
              <a:camera prst="orthographicFront">
                <a:rot lat="0" lon="0" rev="0"/>
              </a:camera>
              <a:lightRig rig="threePt" dir="tl"/>
            </a:scene3d>
            <a:sp3d extrusionH="25400"/>
          </p:spPr>
          <p:style>
            <a:lnRef idx="1">
              <a:schemeClr val="accent1"/>
            </a:lnRef>
            <a:fillRef idx="3">
              <a:schemeClr val="accent1"/>
            </a:fillRef>
            <a:effectRef idx="2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8" name="Picture Placeholder 17"/>
          <p:cNvSpPr>
            <a:spLocks noGrp="1"/>
          </p:cNvSpPr>
          <p:nvPr>
            <p:ph type="pic" sz="quarter" idx="14"/>
          </p:nvPr>
        </p:nvSpPr>
        <p:spPr>
          <a:xfrm>
            <a:off x="4876800" y="1600200"/>
            <a:ext cx="3429000" cy="3429000"/>
          </a:xfrm>
          <a:prstGeom prst="ellipse">
            <a:avLst/>
          </a:prstGeom>
          <a:ln w="76200">
            <a:solidFill>
              <a:schemeClr val="bg2">
                <a:lumMod val="75000"/>
              </a:schemeClr>
            </a:solidFill>
          </a:ln>
        </p:spPr>
        <p:txBody>
          <a:bodyPr/>
          <a:lstStyle>
            <a:lvl1pPr marL="0" indent="0" algn="ctr">
              <a:buFontTx/>
              <a:buNone/>
              <a:defRPr/>
            </a:lvl1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5" name="Group 134"/>
          <p:cNvGrpSpPr/>
          <p:nvPr/>
        </p:nvGrpSpPr>
        <p:grpSpPr>
          <a:xfrm>
            <a:off x="-9" y="-16"/>
            <a:ext cx="9252346" cy="6858038"/>
            <a:chOff x="-9" y="-16"/>
            <a:chExt cx="9252346" cy="6858038"/>
          </a:xfrm>
        </p:grpSpPr>
        <p:grpSp>
          <p:nvGrpSpPr>
            <p:cNvPr id="136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</p:grpSpPr>
          <p:grpSp>
            <p:nvGrpSpPr>
              <p:cNvPr id="224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50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1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2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3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5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6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7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8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9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6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42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3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4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5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7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8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9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0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1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8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4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5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6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7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229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solidFill>
                <a:schemeClr val="bg2">
                  <a:lumMod val="60000"/>
                  <a:lumOff val="40000"/>
                  <a:alpha val="1000"/>
                </a:schemeClr>
              </a:solidFill>
            </p:grpSpPr>
            <p:sp>
              <p:nvSpPr>
                <p:cNvPr id="23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33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137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</p:grpSpPr>
          <p:grpSp>
            <p:nvGrpSpPr>
              <p:cNvPr id="179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20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1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2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3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0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16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7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8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9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213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solidFill>
                <a:schemeClr val="bg2">
                  <a:lumMod val="60000"/>
                  <a:lumOff val="40000"/>
                  <a:alpha val="8000"/>
                </a:schemeClr>
              </a:solidFill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182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solidFill>
                <a:schemeClr val="bg2">
                  <a:lumMod val="60000"/>
                  <a:lumOff val="40000"/>
                  <a:alpha val="8000"/>
                </a:schemeClr>
              </a:solidFill>
            </p:grpSpPr>
            <p:sp>
              <p:nvSpPr>
                <p:cNvPr id="208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9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0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1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3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204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5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6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7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4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  <a:effectLst/>
            </p:grpSpPr>
            <p:sp>
              <p:nvSpPr>
                <p:cNvPr id="200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1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2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3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4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5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6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7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8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9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9000"/>
                  </a:schemeClr>
                </a:solidFill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6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92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3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4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5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6000"/>
                  </a:schemeClr>
                </a:solidFill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87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solidFill>
                <a:schemeClr val="bg2">
                  <a:lumMod val="50000"/>
                  <a:lumOff val="50000"/>
                  <a:alpha val="8000"/>
                </a:schemeClr>
              </a:solidFill>
            </p:grpSpPr>
            <p:sp>
              <p:nvSpPr>
                <p:cNvPr id="188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89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0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91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38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</p:grpSpPr>
          <p:grpSp>
            <p:nvGrpSpPr>
              <p:cNvPr id="139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21000"/>
                  </a:schemeClr>
                </a:solidFill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6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0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72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solidFill>
                  <a:schemeClr val="tx2">
                    <a:lumMod val="60000"/>
                    <a:lumOff val="40000"/>
                    <a:alpha val="10000"/>
                  </a:schemeClr>
                </a:solidFill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1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70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18000"/>
                  </a:schemeClr>
                </a:solidFill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2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solidFill>
                <a:schemeClr val="bg2">
                  <a:lumMod val="60000"/>
                  <a:lumOff val="40000"/>
                  <a:alpha val="18000"/>
                </a:schemeClr>
              </a:solidFill>
            </p:grpSpPr>
            <p:sp>
              <p:nvSpPr>
                <p:cNvPr id="163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4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5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6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3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9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0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1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62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4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5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6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7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8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5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51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2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3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4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46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solidFill>
                <a:schemeClr val="bg2">
                  <a:lumMod val="50000"/>
                  <a:lumOff val="50000"/>
                  <a:alpha val="18000"/>
                </a:schemeClr>
              </a:solidFill>
            </p:grpSpPr>
            <p:sp>
              <p:nvSpPr>
                <p:cNvPr id="147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8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49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50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solidFill>
                  <a:schemeClr val="bg2">
                    <a:lumMod val="60000"/>
                    <a:lumOff val="40000"/>
                    <a:alpha val="72000"/>
                  </a:schemeClr>
                </a:solidFill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09442" y="675724"/>
            <a:ext cx="7125113" cy="924475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09443" y="1807361"/>
            <a:ext cx="7125112" cy="405143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37344" y="595181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30.10.2018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180945" y="5951810"/>
            <a:ext cx="5256399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9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572658" y="5951810"/>
            <a:ext cx="608287" cy="3651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8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defTabSz="457200" rtl="0" eaLnBrk="1" latinLnBrk="0" hangingPunct="1">
        <a:spcBef>
          <a:spcPct val="0"/>
        </a:spcBef>
        <a:buNone/>
        <a:defRPr sz="3200" kern="120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Trebuchet M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3429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>
            <a:lumMod val="75000"/>
            <a:lumOff val="25000"/>
          </a:schemeClr>
        </a:buClr>
        <a:buFont typeface="Wingdings 2" charset="2"/>
        <a:buChar char=""/>
        <a:defRPr sz="1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gif"/><Relationship Id="rId3" Type="http://schemas.openxmlformats.org/officeDocument/2006/relationships/image" Target="../media/image5.png"/><Relationship Id="rId7" Type="http://schemas.openxmlformats.org/officeDocument/2006/relationships/image" Target="../media/image9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8.png"/><Relationship Id="rId5" Type="http://schemas.openxmlformats.org/officeDocument/2006/relationships/image" Target="../media/image7.jpeg"/><Relationship Id="rId4" Type="http://schemas.openxmlformats.org/officeDocument/2006/relationships/image" Target="../media/image6.png"/><Relationship Id="rId9" Type="http://schemas.openxmlformats.org/officeDocument/2006/relationships/image" Target="../media/image11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799693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9512" y="44624"/>
            <a:ext cx="8784976" cy="5040559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Уж прозвенел и смолк звонок. </a:t>
            </a:r>
          </a:p>
          <a:p>
            <a:pPr marL="0" indent="0" algn="ctr">
              <a:buNone/>
            </a:pPr>
            <a:r>
              <a:rPr lang="ru-RU" sz="8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Начинается урок!</a:t>
            </a:r>
            <a:endParaRPr lang="ru-RU" sz="8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030" name="Picture 6" descr="http://volchihaeduc.ucoz.ru/materials/05_2017/0_e9e45_148a6930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95937" y="1185349"/>
            <a:ext cx="5148064" cy="5672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542776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99592" y="35150"/>
            <a:ext cx="7125113" cy="924475"/>
          </a:xfrm>
        </p:spPr>
        <p:txBody>
          <a:bodyPr/>
          <a:lstStyle/>
          <a:p>
            <a:pPr algn="ctr"/>
            <a:r>
              <a:rPr lang="ru-RU" sz="4000" b="1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Что это?</a:t>
            </a:r>
            <a:endParaRPr lang="ru-RU" sz="4000" b="1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23528" y="980728"/>
            <a:ext cx="8712967" cy="4051437"/>
          </a:xfr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Утром мы во двор идём —</a:t>
            </a:r>
            <a: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Листья сыплются дождём,</a:t>
            </a:r>
            <a: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Под ногами шелестят</a:t>
            </a:r>
            <a: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/>
            </a:r>
            <a:b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i="1" dirty="0">
                <a:solidFill>
                  <a:srgbClr val="C00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летят, летят, летят…</a:t>
            </a:r>
            <a:endParaRPr lang="ru-RU" sz="5400" i="1" dirty="0">
              <a:solidFill>
                <a:srgbClr val="C00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3078" name="Picture 6" descr="https://w-dog.ru/wallpapers/12/4/512752537152573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45" y="908720"/>
            <a:ext cx="9132055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73787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30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51520" y="620688"/>
            <a:ext cx="4032448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Колючий комочек, </a:t>
            </a:r>
          </a:p>
          <a:p>
            <a:pPr algn="ctr"/>
            <a:r>
              <a:rPr lang="ru-RU" sz="6600" i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 спинке носит грибочек.</a:t>
            </a:r>
            <a:endParaRPr lang="ru-RU" sz="6600" i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2056" name="Picture 8" descr="https://arhivurokov.ru/multiurok/html/2016/12/16/s_58542e570864e/508467_1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01784" y="332656"/>
            <a:ext cx="5181600" cy="66579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4744447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2056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2056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331640" y="1916832"/>
            <a:ext cx="1584176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93151" y="56253"/>
            <a:ext cx="7125113" cy="924475"/>
          </a:xfrm>
        </p:spPr>
        <p:txBody>
          <a:bodyPr/>
          <a:lstStyle/>
          <a:p>
            <a:pPr algn="ctr"/>
            <a:r>
              <a:rPr lang="ru-RU" i="1" dirty="0" smtClean="0"/>
              <a:t>Кто в домике живет?</a:t>
            </a:r>
            <a:endParaRPr lang="ru-RU" i="1" dirty="0"/>
          </a:p>
        </p:txBody>
      </p:sp>
      <p:cxnSp>
        <p:nvCxnSpPr>
          <p:cNvPr id="6" name="Прямая соединительная линия 5"/>
          <p:cNvCxnSpPr>
            <a:stCxn id="4" idx="0"/>
          </p:cNvCxnSpPr>
          <p:nvPr/>
        </p:nvCxnSpPr>
        <p:spPr>
          <a:xfrm>
            <a:off x="2123728" y="1916832"/>
            <a:ext cx="0" cy="100811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Равнобедренный треугольник 7"/>
          <p:cNvSpPr/>
          <p:nvPr/>
        </p:nvSpPr>
        <p:spPr>
          <a:xfrm>
            <a:off x="1331640" y="980728"/>
            <a:ext cx="1584176" cy="93610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TextBox 9"/>
          <p:cNvSpPr txBox="1"/>
          <p:nvPr/>
        </p:nvSpPr>
        <p:spPr>
          <a:xfrm>
            <a:off x="1822577" y="1085835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9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475656" y="2036167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1</a:t>
            </a:r>
            <a:endParaRPr lang="ru-RU" sz="4400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2267744" y="2066945"/>
            <a:ext cx="57606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dirty="0" smtClean="0"/>
              <a:t>8</a:t>
            </a:r>
            <a:endParaRPr lang="ru-RU" sz="4000" b="1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4139952" y="1943575"/>
            <a:ext cx="1584176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14" name="Прямая соединительная линия 13"/>
          <p:cNvCxnSpPr/>
          <p:nvPr/>
        </p:nvCxnSpPr>
        <p:spPr>
          <a:xfrm>
            <a:off x="4886653" y="1943575"/>
            <a:ext cx="0" cy="100811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5" name="Равнобедренный треугольник 14"/>
          <p:cNvSpPr/>
          <p:nvPr/>
        </p:nvSpPr>
        <p:spPr>
          <a:xfrm>
            <a:off x="4135217" y="1033281"/>
            <a:ext cx="1584176" cy="93610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7" name="TextBox 16"/>
          <p:cNvSpPr txBox="1"/>
          <p:nvPr/>
        </p:nvSpPr>
        <p:spPr>
          <a:xfrm>
            <a:off x="4639273" y="1112578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9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214060" y="2042539"/>
            <a:ext cx="28329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/>
              <a:t>2</a:t>
            </a:r>
            <a:endParaRPr lang="ru-RU" sz="4400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5076056" y="2042539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7</a:t>
            </a:r>
            <a:endParaRPr lang="ru-RU" sz="4400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6696393" y="1947973"/>
            <a:ext cx="1584176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Равнобедренный треугольник 21"/>
          <p:cNvSpPr/>
          <p:nvPr/>
        </p:nvSpPr>
        <p:spPr>
          <a:xfrm>
            <a:off x="6696393" y="1009834"/>
            <a:ext cx="1584176" cy="93610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3" name="Прямая соединительная линия 22"/>
          <p:cNvCxnSpPr/>
          <p:nvPr/>
        </p:nvCxnSpPr>
        <p:spPr>
          <a:xfrm>
            <a:off x="7461507" y="1943575"/>
            <a:ext cx="0" cy="100811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4" name="TextBox 23"/>
          <p:cNvSpPr txBox="1"/>
          <p:nvPr/>
        </p:nvSpPr>
        <p:spPr>
          <a:xfrm>
            <a:off x="7200449" y="1062387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9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6745567" y="2062910"/>
            <a:ext cx="64807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7633585" y="2052737"/>
            <a:ext cx="5721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6</a:t>
            </a:r>
            <a:endParaRPr lang="ru-RU" sz="4400" b="1" dirty="0"/>
          </a:p>
        </p:txBody>
      </p:sp>
      <p:sp>
        <p:nvSpPr>
          <p:cNvPr id="27" name="Прямоугольник 26"/>
          <p:cNvSpPr/>
          <p:nvPr/>
        </p:nvSpPr>
        <p:spPr>
          <a:xfrm>
            <a:off x="1333296" y="3940835"/>
            <a:ext cx="1584176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Равнобедренный треугольник 27"/>
          <p:cNvSpPr/>
          <p:nvPr/>
        </p:nvSpPr>
        <p:spPr>
          <a:xfrm>
            <a:off x="1331640" y="3017918"/>
            <a:ext cx="1584176" cy="93610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cxnSp>
        <p:nvCxnSpPr>
          <p:cNvPr id="29" name="Прямая соединительная линия 28"/>
          <p:cNvCxnSpPr/>
          <p:nvPr/>
        </p:nvCxnSpPr>
        <p:spPr>
          <a:xfrm>
            <a:off x="2089288" y="3970350"/>
            <a:ext cx="0" cy="100811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Box 29"/>
          <p:cNvSpPr txBox="1"/>
          <p:nvPr/>
        </p:nvSpPr>
        <p:spPr>
          <a:xfrm>
            <a:off x="1837352" y="3179532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9</a:t>
            </a:r>
            <a:endParaRPr lang="ru-RU" sz="4800" b="1" dirty="0">
              <a:solidFill>
                <a:srgbClr val="FF0000"/>
              </a:solidFill>
            </a:endParaRPr>
          </a:p>
        </p:txBody>
      </p:sp>
      <p:sp>
        <p:nvSpPr>
          <p:cNvPr id="31" name="TextBox 30"/>
          <p:cNvSpPr txBox="1"/>
          <p:nvPr/>
        </p:nvSpPr>
        <p:spPr>
          <a:xfrm>
            <a:off x="1508985" y="4010529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</a:t>
            </a:r>
            <a:endParaRPr lang="ru-RU" sz="4400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2219450" y="4034971"/>
            <a:ext cx="57606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5</a:t>
            </a:r>
            <a:endParaRPr lang="ru-RU" sz="4400" b="1" dirty="0"/>
          </a:p>
        </p:txBody>
      </p:sp>
      <p:sp>
        <p:nvSpPr>
          <p:cNvPr id="33" name="Прямоугольник 32"/>
          <p:cNvSpPr/>
          <p:nvPr/>
        </p:nvSpPr>
        <p:spPr>
          <a:xfrm>
            <a:off x="4135217" y="3940835"/>
            <a:ext cx="1584176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Равнобедренный треугольник 33"/>
          <p:cNvSpPr/>
          <p:nvPr/>
        </p:nvSpPr>
        <p:spPr>
          <a:xfrm>
            <a:off x="4135217" y="3017918"/>
            <a:ext cx="1584176" cy="93610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TextBox 34"/>
          <p:cNvSpPr txBox="1"/>
          <p:nvPr/>
        </p:nvSpPr>
        <p:spPr>
          <a:xfrm>
            <a:off x="4654523" y="3111076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9</a:t>
            </a:r>
            <a:endParaRPr lang="ru-RU" sz="4800" b="1" dirty="0">
              <a:solidFill>
                <a:srgbClr val="FF0000"/>
              </a:solidFill>
            </a:endParaRPr>
          </a:p>
        </p:txBody>
      </p:sp>
      <p:cxnSp>
        <p:nvCxnSpPr>
          <p:cNvPr id="36" name="Прямая соединительная линия 35"/>
          <p:cNvCxnSpPr/>
          <p:nvPr/>
        </p:nvCxnSpPr>
        <p:spPr>
          <a:xfrm>
            <a:off x="4942555" y="3983992"/>
            <a:ext cx="0" cy="100811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7" name="TextBox 36"/>
          <p:cNvSpPr txBox="1"/>
          <p:nvPr/>
        </p:nvSpPr>
        <p:spPr>
          <a:xfrm>
            <a:off x="4317337" y="4030282"/>
            <a:ext cx="36004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5</a:t>
            </a:r>
            <a:endParaRPr lang="ru-RU" sz="4400" b="1" dirty="0"/>
          </a:p>
        </p:txBody>
      </p:sp>
      <p:sp>
        <p:nvSpPr>
          <p:cNvPr id="38" name="TextBox 37"/>
          <p:cNvSpPr txBox="1"/>
          <p:nvPr/>
        </p:nvSpPr>
        <p:spPr>
          <a:xfrm>
            <a:off x="5128557" y="4034970"/>
            <a:ext cx="432048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4</a:t>
            </a:r>
            <a:endParaRPr lang="ru-RU" sz="4400" b="1" dirty="0"/>
          </a:p>
        </p:txBody>
      </p:sp>
      <p:sp>
        <p:nvSpPr>
          <p:cNvPr id="40" name="Прямоугольник 39"/>
          <p:cNvSpPr/>
          <p:nvPr/>
        </p:nvSpPr>
        <p:spPr>
          <a:xfrm>
            <a:off x="6705643" y="4010529"/>
            <a:ext cx="1584176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Равнобедренный треугольник 40"/>
          <p:cNvSpPr/>
          <p:nvPr/>
        </p:nvSpPr>
        <p:spPr>
          <a:xfrm>
            <a:off x="6705643" y="3074425"/>
            <a:ext cx="1584176" cy="93610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TextBox 41"/>
          <p:cNvSpPr txBox="1"/>
          <p:nvPr/>
        </p:nvSpPr>
        <p:spPr>
          <a:xfrm>
            <a:off x="7173475" y="3205476"/>
            <a:ext cx="57606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9</a:t>
            </a:r>
            <a:endParaRPr lang="ru-RU" sz="4800" b="1" dirty="0">
              <a:solidFill>
                <a:srgbClr val="FF0000"/>
              </a:solidFill>
            </a:endParaRPr>
          </a:p>
        </p:txBody>
      </p:sp>
      <p:cxnSp>
        <p:nvCxnSpPr>
          <p:cNvPr id="43" name="Прямая соединительная линия 42"/>
          <p:cNvCxnSpPr/>
          <p:nvPr/>
        </p:nvCxnSpPr>
        <p:spPr>
          <a:xfrm>
            <a:off x="7501224" y="4010529"/>
            <a:ext cx="0" cy="100811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4" name="TextBox 43"/>
          <p:cNvSpPr txBox="1"/>
          <p:nvPr/>
        </p:nvSpPr>
        <p:spPr>
          <a:xfrm>
            <a:off x="6799955" y="4087926"/>
            <a:ext cx="355747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6</a:t>
            </a:r>
            <a:endParaRPr lang="ru-RU" sz="4400" b="1" dirty="0"/>
          </a:p>
        </p:txBody>
      </p:sp>
      <p:sp>
        <p:nvSpPr>
          <p:cNvPr id="45" name="TextBox 44"/>
          <p:cNvSpPr txBox="1"/>
          <p:nvPr/>
        </p:nvSpPr>
        <p:spPr>
          <a:xfrm>
            <a:off x="7646259" y="4089685"/>
            <a:ext cx="36433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3</a:t>
            </a:r>
            <a:endParaRPr lang="ru-RU" sz="4400" b="1" dirty="0"/>
          </a:p>
        </p:txBody>
      </p:sp>
      <p:sp>
        <p:nvSpPr>
          <p:cNvPr id="49" name="Прямоугольник 48"/>
          <p:cNvSpPr/>
          <p:nvPr/>
        </p:nvSpPr>
        <p:spPr>
          <a:xfrm>
            <a:off x="2778964" y="5849888"/>
            <a:ext cx="1584176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Равнобедренный треугольник 49"/>
          <p:cNvSpPr/>
          <p:nvPr/>
        </p:nvSpPr>
        <p:spPr>
          <a:xfrm>
            <a:off x="2778964" y="4925785"/>
            <a:ext cx="1584176" cy="93610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TextBox 50"/>
          <p:cNvSpPr txBox="1"/>
          <p:nvPr/>
        </p:nvSpPr>
        <p:spPr>
          <a:xfrm>
            <a:off x="3283020" y="5030108"/>
            <a:ext cx="57606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9</a:t>
            </a:r>
          </a:p>
          <a:p>
            <a:pPr algn="ctr"/>
            <a:endParaRPr lang="ru-RU" sz="4800" b="1" dirty="0">
              <a:solidFill>
                <a:srgbClr val="C00000"/>
              </a:solidFill>
            </a:endParaRPr>
          </a:p>
        </p:txBody>
      </p:sp>
      <p:cxnSp>
        <p:nvCxnSpPr>
          <p:cNvPr id="52" name="Прямая соединительная линия 51"/>
          <p:cNvCxnSpPr/>
          <p:nvPr/>
        </p:nvCxnSpPr>
        <p:spPr>
          <a:xfrm>
            <a:off x="3571052" y="5849888"/>
            <a:ext cx="0" cy="100811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3" name="TextBox 52"/>
          <p:cNvSpPr txBox="1"/>
          <p:nvPr/>
        </p:nvSpPr>
        <p:spPr>
          <a:xfrm>
            <a:off x="2915816" y="6088559"/>
            <a:ext cx="54944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7</a:t>
            </a:r>
            <a:endParaRPr lang="ru-RU" sz="4400" b="1" dirty="0"/>
          </a:p>
        </p:txBody>
      </p:sp>
      <p:sp>
        <p:nvSpPr>
          <p:cNvPr id="54" name="TextBox 53"/>
          <p:cNvSpPr txBox="1"/>
          <p:nvPr/>
        </p:nvSpPr>
        <p:spPr>
          <a:xfrm>
            <a:off x="3719562" y="6072981"/>
            <a:ext cx="546003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2</a:t>
            </a:r>
            <a:endParaRPr lang="ru-RU" sz="4400" b="1" dirty="0"/>
          </a:p>
        </p:txBody>
      </p:sp>
      <p:sp>
        <p:nvSpPr>
          <p:cNvPr id="55" name="Прямоугольник 54"/>
          <p:cNvSpPr/>
          <p:nvPr/>
        </p:nvSpPr>
        <p:spPr>
          <a:xfrm>
            <a:off x="5575819" y="5834310"/>
            <a:ext cx="1584176" cy="100811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Равнобедренный треугольник 55"/>
          <p:cNvSpPr/>
          <p:nvPr/>
        </p:nvSpPr>
        <p:spPr>
          <a:xfrm>
            <a:off x="5575819" y="4878834"/>
            <a:ext cx="1584176" cy="936104"/>
          </a:xfrm>
          <a:prstGeom prst="triangle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056764" y="5064828"/>
            <a:ext cx="622286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800" b="1" dirty="0">
                <a:solidFill>
                  <a:srgbClr val="FF0000"/>
                </a:solidFill>
              </a:rPr>
              <a:t>9</a:t>
            </a:r>
            <a:endParaRPr lang="ru-RU" sz="4800" b="1" dirty="0">
              <a:solidFill>
                <a:srgbClr val="FF0000"/>
              </a:solidFill>
            </a:endParaRPr>
          </a:p>
        </p:txBody>
      </p:sp>
      <p:cxnSp>
        <p:nvCxnSpPr>
          <p:cNvPr id="58" name="Прямая соединительная линия 57"/>
          <p:cNvCxnSpPr/>
          <p:nvPr/>
        </p:nvCxnSpPr>
        <p:spPr>
          <a:xfrm>
            <a:off x="6367907" y="5849888"/>
            <a:ext cx="0" cy="1008112"/>
          </a:xfrm>
          <a:prstGeom prst="line">
            <a:avLst/>
          </a:prstGeom>
          <a:ln w="635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9" name="TextBox 58"/>
          <p:cNvSpPr txBox="1"/>
          <p:nvPr/>
        </p:nvSpPr>
        <p:spPr>
          <a:xfrm>
            <a:off x="5689332" y="5969223"/>
            <a:ext cx="562565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8</a:t>
            </a:r>
            <a:endParaRPr lang="ru-RU" sz="4400" b="1" dirty="0"/>
          </a:p>
        </p:txBody>
      </p:sp>
      <p:sp>
        <p:nvSpPr>
          <p:cNvPr id="60" name="TextBox 59"/>
          <p:cNvSpPr txBox="1"/>
          <p:nvPr/>
        </p:nvSpPr>
        <p:spPr>
          <a:xfrm>
            <a:off x="6547927" y="5974842"/>
            <a:ext cx="504056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/>
              <a:t>1</a:t>
            </a:r>
            <a:endParaRPr lang="ru-RU" sz="4400" b="1" dirty="0"/>
          </a:p>
        </p:txBody>
      </p:sp>
      <p:pic>
        <p:nvPicPr>
          <p:cNvPr id="6150" name="Picture 6" descr="https://img0.liveinternet.ru/images/attach/c/8/102/551/102551074_large_0_8ff3b_c69b8ceb_orig.pn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910002"/>
            <a:ext cx="1386564" cy="181419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900igr.net/up/datai/261018/0020-001-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01364" y="692697"/>
            <a:ext cx="1907337" cy="16561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s://img1.liveinternet.ru/images/attach/c/11/116/439/116439967_large_Medved__14_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64378" y="1"/>
            <a:ext cx="1655365" cy="18164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6" name="Picture 12" descr="http://kladraz.ru/images/photos/c9ce8e8f8b6eceae62096b3b1cfd8989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72095" y="5386979"/>
            <a:ext cx="1006990" cy="14641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8" name="Picture 14" descr="http://laoblogger.com/images/fox-cartoon-clipart-8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87931" y="3179532"/>
            <a:ext cx="1347563" cy="23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0" name="Picture 16" descr="http://clipart-library.com/img/1143096.pn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9757" y="2913745"/>
            <a:ext cx="1555797" cy="17685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2" name="Picture 18" descr="http://www.disneyclips.com/imagesnewb5/images/thumper_happy3.gi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969" y="5235486"/>
            <a:ext cx="1312214" cy="17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4" name="Picture 20" descr="https://avatanplus.com/files/resources/original/5823643c12f9d1584a3f8aae.png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41379" y="2578624"/>
            <a:ext cx="2280502" cy="22805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690736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7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500"/>
                                        <p:tgtEl>
                                          <p:spTgt spid="4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7" dur="500"/>
                                        <p:tgtEl>
                                          <p:spTgt spid="5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rotWithShape="1">
          <a:gsLst>
            <a:gs pos="0">
              <a:schemeClr val="bg1"/>
            </a:gs>
            <a:gs pos="88000">
              <a:schemeClr val="bg2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105" name="Picture 9" descr="https://png.pngtree.com/element_origin_min_pic/16/09/14/0957d8a68e1c2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731" y="116632"/>
            <a:ext cx="2084014" cy="214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9" descr="https://png.pngtree.com/element_origin_min_pic/16/09/14/0957d8a68e1c2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22004" y="1988840"/>
            <a:ext cx="2084014" cy="214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9" descr="https://png.pngtree.com/element_origin_min_pic/16/09/14/0957d8a68e1c2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131678"/>
            <a:ext cx="2084014" cy="214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9" descr="https://png.pngtree.com/element_origin_min_pic/16/09/14/0957d8a68e1c2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5774" y="2780928"/>
            <a:ext cx="2084014" cy="214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9" descr="https://png.pngtree.com/element_origin_min_pic/16/09/14/0957d8a68e1c2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03" y="3933056"/>
            <a:ext cx="2084014" cy="214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9" descr="https://png.pngtree.com/element_origin_min_pic/16/09/14/0957d8a68e1c2d0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79712" y="4797152"/>
            <a:ext cx="2084014" cy="21484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11" descr="https://img0.liveinternet.ru/images/attach/d/0/136/221/136221780_KBK_BerryGarden__132__resultaa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8224" y="1493168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1" descr="https://img0.liveinternet.ru/images/attach/d/0/136/221/136221780_KBK_BerryGarden__132__resultaa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9788" y="2492896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1" descr="https://img0.liveinternet.ru/images/attach/d/0/136/221/136221780_KBK_BerryGarden__132__resultaa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20597" y="3890312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1" descr="https://img0.liveinternet.ru/images/attach/d/0/136/221/136221780_KBK_BerryGarden__132__resultaat.pn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4065300"/>
            <a:ext cx="2880320" cy="28803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7" name="TextBox 6"/>
          <p:cNvSpPr txBox="1"/>
          <p:nvPr/>
        </p:nvSpPr>
        <p:spPr>
          <a:xfrm>
            <a:off x="4913491" y="99789"/>
            <a:ext cx="3814212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6&gt;4</a:t>
            </a:r>
            <a:endParaRPr lang="ru-RU" sz="9600" b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648288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4" name="Picture 14" descr="http://laoblogger.com/images/fox-cartoon-clipart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16632"/>
            <a:ext cx="1347563" cy="23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14" descr="http://laoblogger.com/images/fox-cartoon-clipart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63688" y="332656"/>
            <a:ext cx="1347563" cy="23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4" descr="http://laoblogger.com/images/fox-cartoon-clipart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850" y="2514964"/>
            <a:ext cx="1347563" cy="23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://laoblogger.com/images/fox-cartoon-clipart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39064" y="2924944"/>
            <a:ext cx="1347563" cy="23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18" descr="http://www.disneyclips.com/imagesnewb5/images/thumper_happy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2200" y="332656"/>
            <a:ext cx="1312214" cy="17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18" descr="http://www.disneyclips.com/imagesnewb5/images/thumper_happy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950126"/>
            <a:ext cx="1312214" cy="17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" name="Picture 18" descr="http://www.disneyclips.com/imagesnewb5/images/thumper_happy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80312" y="1624533"/>
            <a:ext cx="1312214" cy="17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18" descr="http://www.disneyclips.com/imagesnewb5/images/thumper_happy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2343248"/>
            <a:ext cx="1312214" cy="17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18" descr="http://www.disneyclips.com/imagesnewb5/images/thumper_happy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2924944"/>
            <a:ext cx="1312214" cy="17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" name="Picture 18" descr="http://www.disneyclips.com/imagesnewb5/images/thumper_happy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76256" y="3426931"/>
            <a:ext cx="1312214" cy="17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1950316" y="5323819"/>
            <a:ext cx="4536504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9600" b="1" dirty="0" smtClean="0">
                <a:solidFill>
                  <a:srgbClr val="FF0000"/>
                </a:solidFill>
              </a:rPr>
              <a:t>5&lt;7</a:t>
            </a:r>
            <a:endParaRPr lang="ru-RU" sz="9600" b="1" dirty="0">
              <a:solidFill>
                <a:srgbClr val="FF0000"/>
              </a:solidFill>
            </a:endParaRPr>
          </a:p>
        </p:txBody>
      </p:sp>
      <p:pic>
        <p:nvPicPr>
          <p:cNvPr id="15" name="Picture 14" descr="http://laoblogger.com/images/fox-cartoon-clipart-8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80528" y="4459668"/>
            <a:ext cx="1347563" cy="2398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18" descr="http://www.disneyclips.com/imagesnewb5/images/thumper_happy3.gi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4042" y="4022865"/>
            <a:ext cx="1312214" cy="1780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36148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Spring">
  <a:themeElements>
    <a:clrScheme name="Spring">
      <a:dk1>
        <a:sysClr val="windowText" lastClr="000000"/>
      </a:dk1>
      <a:lt1>
        <a:sysClr val="window" lastClr="FFFFFF"/>
      </a:lt1>
      <a:dk2>
        <a:srgbClr val="66822D"/>
      </a:dk2>
      <a:lt2>
        <a:srgbClr val="BEEA73"/>
      </a:lt2>
      <a:accent1>
        <a:srgbClr val="C1EC76"/>
      </a:accent1>
      <a:accent2>
        <a:srgbClr val="8FE28A"/>
      </a:accent2>
      <a:accent3>
        <a:srgbClr val="F3BF45"/>
      </a:accent3>
      <a:accent4>
        <a:srgbClr val="F47E5A"/>
      </a:accent4>
      <a:accent5>
        <a:srgbClr val="F489CF"/>
      </a:accent5>
      <a:accent6>
        <a:srgbClr val="B56FF4"/>
      </a:accent6>
      <a:hlink>
        <a:srgbClr val="408080"/>
      </a:hlink>
      <a:folHlink>
        <a:srgbClr val="5EAEAE"/>
      </a:folHlink>
    </a:clrScheme>
    <a:fontScheme name="Spring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Spring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100000"/>
                <a:shade val="85000"/>
                <a:lumMod val="8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7000"/>
                <a:satMod val="100000"/>
                <a:lumMod val="110000"/>
              </a:schemeClr>
            </a:gs>
            <a:gs pos="100000">
              <a:schemeClr val="phClr">
                <a:shade val="85000"/>
                <a:lumMod val="80000"/>
              </a:schemeClr>
            </a:gs>
          </a:gsLst>
          <a:lin ang="5400000" scaled="0"/>
        </a:gradFill>
      </a:fillStyleLst>
      <a:lnStyleLst>
        <a:ln w="12700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5400000" rotWithShape="0">
              <a:srgbClr val="000000">
                <a:alpha val="45000"/>
              </a:srgbClr>
            </a:outerShdw>
          </a:effectLst>
        </a:effectStyle>
        <a:effectStyle>
          <a:effectLst>
            <a:outerShdw blurRad="88900" dist="38100" dir="5400000" algn="ctr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5400000"/>
            </a:lightRig>
          </a:scene3d>
          <a:sp3d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100000"/>
                <a:hueMod val="100000"/>
                <a:satMod val="106000"/>
                <a:lumMod val="100000"/>
              </a:schemeClr>
            </a:gs>
            <a:gs pos="88000">
              <a:schemeClr val="phClr">
                <a:tint val="90000"/>
                <a:shade val="68000"/>
                <a:hueMod val="100000"/>
                <a:satMod val="114000"/>
                <a:lumMod val="74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94000"/>
                <a:shade val="100000"/>
                <a:hueMod val="100000"/>
                <a:satMod val="118000"/>
                <a:lumMod val="100000"/>
              </a:schemeClr>
            </a:gs>
            <a:gs pos="100000">
              <a:schemeClr val="phClr">
                <a:tint val="98000"/>
                <a:shade val="68000"/>
                <a:hueMod val="100000"/>
                <a:satMod val="118000"/>
                <a:lumMod val="82000"/>
              </a:schemeClr>
            </a:gs>
          </a:gsLst>
          <a:path path="circle">
            <a:fillToRect l="50000" t="50000" r="100000" b="10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TM02455596[[fn=Весна]]</Template>
  <TotalTime>215</TotalTime>
  <Words>57</Words>
  <Application>Microsoft Office PowerPoint</Application>
  <PresentationFormat>Экран (4:3)</PresentationFormat>
  <Paragraphs>33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Spring</vt:lpstr>
      <vt:lpstr>Презентация PowerPoint</vt:lpstr>
      <vt:lpstr>Презентация PowerPoint</vt:lpstr>
      <vt:lpstr>Что это?</vt:lpstr>
      <vt:lpstr>Презентация PowerPoint</vt:lpstr>
      <vt:lpstr>Кто в домике живет?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Шелкаева Алёна</dc:creator>
  <cp:lastModifiedBy>Пользователь Windows</cp:lastModifiedBy>
  <cp:revision>18</cp:revision>
  <dcterms:created xsi:type="dcterms:W3CDTF">2018-10-30T14:40:12Z</dcterms:created>
  <dcterms:modified xsi:type="dcterms:W3CDTF">2018-10-30T18:29:07Z</dcterms:modified>
</cp:coreProperties>
</file>