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06799F8-075E-4A3A-A7F6-7FBC6576F1A4}" styleName="Стиль из темы 2 - акцент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91EBBBCC-DAD2-459C-BE2E-F6DE35CF9A28}" styleName="Темный стиль 2 - акцент 3/акцент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12.11.2019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12.11.2019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908720"/>
            <a:ext cx="8229600" cy="1143000"/>
          </a:xfrm>
        </p:spPr>
        <p:txBody>
          <a:bodyPr>
            <a:noAutofit/>
          </a:bodyPr>
          <a:lstStyle/>
          <a:p>
            <a:r>
              <a:rPr lang="en-US" sz="3600" dirty="0" smtClean="0">
                <a:solidFill>
                  <a:schemeClr val="tx1"/>
                </a:solidFill>
              </a:rPr>
              <a:t>cake, onion, milk, meat, cheese, pepper, carrot, tea, sugar, lemon</a:t>
            </a:r>
            <a:endParaRPr lang="ru-RU" sz="3600" dirty="0">
              <a:solidFill>
                <a:schemeClr val="tx1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5536" y="2492896"/>
            <a:ext cx="4040188" cy="659352"/>
          </a:xfrm>
        </p:spPr>
        <p:txBody>
          <a:bodyPr>
            <a:normAutofit/>
          </a:bodyPr>
          <a:lstStyle/>
          <a:p>
            <a:r>
              <a:rPr lang="en-US" sz="3200" dirty="0" smtClean="0"/>
              <a:t>Countable</a:t>
            </a:r>
            <a:endParaRPr lang="ru-RU" sz="3200" dirty="0"/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>
          <a:xfrm>
            <a:off x="4572000" y="2492896"/>
            <a:ext cx="4041775" cy="654843"/>
          </a:xfrm>
        </p:spPr>
        <p:txBody>
          <a:bodyPr>
            <a:normAutofit/>
          </a:bodyPr>
          <a:lstStyle/>
          <a:p>
            <a:r>
              <a:rPr lang="en-US" sz="3200" dirty="0" smtClean="0"/>
              <a:t>Uncountable</a:t>
            </a:r>
            <a:endParaRPr lang="ru-RU" sz="3200" dirty="0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57200" y="3356992"/>
            <a:ext cx="4040188" cy="3003328"/>
          </a:xfrm>
        </p:spPr>
        <p:txBody>
          <a:bodyPr>
            <a:normAutofit/>
          </a:bodyPr>
          <a:lstStyle/>
          <a:p>
            <a:r>
              <a:rPr lang="en-US" sz="2400" dirty="0" smtClean="0"/>
              <a:t>Cake</a:t>
            </a:r>
          </a:p>
          <a:p>
            <a:r>
              <a:rPr lang="en-US" sz="2400" dirty="0" smtClean="0"/>
              <a:t>Onion</a:t>
            </a:r>
          </a:p>
          <a:p>
            <a:r>
              <a:rPr lang="en-US" sz="2400" dirty="0" smtClean="0"/>
              <a:t>Pepper</a:t>
            </a:r>
          </a:p>
          <a:p>
            <a:r>
              <a:rPr lang="en-US" sz="2400" dirty="0" smtClean="0"/>
              <a:t>Carrot</a:t>
            </a:r>
          </a:p>
          <a:p>
            <a:r>
              <a:rPr lang="en-US" sz="2400" dirty="0" smtClean="0"/>
              <a:t>Lemon 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3356992"/>
            <a:ext cx="4041775" cy="3003328"/>
          </a:xfrm>
        </p:spPr>
        <p:txBody>
          <a:bodyPr>
            <a:normAutofit/>
          </a:bodyPr>
          <a:lstStyle/>
          <a:p>
            <a:r>
              <a:rPr lang="en-US" sz="2400" dirty="0" smtClean="0"/>
              <a:t>Milk</a:t>
            </a:r>
          </a:p>
          <a:p>
            <a:r>
              <a:rPr lang="en-US" sz="2400" dirty="0" smtClean="0"/>
              <a:t>Meat</a:t>
            </a:r>
          </a:p>
          <a:p>
            <a:r>
              <a:rPr lang="en-US" sz="2400" dirty="0" smtClean="0"/>
              <a:t>Cheese</a:t>
            </a:r>
          </a:p>
          <a:p>
            <a:r>
              <a:rPr lang="en-US" sz="2400" dirty="0" smtClean="0"/>
              <a:t>Tea</a:t>
            </a:r>
          </a:p>
          <a:p>
            <a:r>
              <a:rPr lang="en-US" sz="2400" dirty="0" smtClean="0"/>
              <a:t>Sugar 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7" dur="1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4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1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8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5" dur="1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2" dur="10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6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few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600" dirty="0" smtClean="0"/>
              <a:t>Немного (но достаточно)</a:t>
            </a:r>
          </a:p>
          <a:p>
            <a:r>
              <a:rPr lang="ru-RU" sz="3600" dirty="0" smtClean="0"/>
              <a:t>С </a:t>
            </a:r>
            <a:r>
              <a:rPr lang="ru-RU" sz="3600" dirty="0" err="1" smtClean="0"/>
              <a:t>исч.сущ</a:t>
            </a:r>
            <a:r>
              <a:rPr lang="ru-RU" sz="3600" dirty="0" smtClean="0"/>
              <a:t>. во мн.ч.</a:t>
            </a:r>
          </a:p>
          <a:p>
            <a:pPr>
              <a:buNone/>
            </a:pPr>
            <a:r>
              <a:rPr lang="en-US" sz="3600" dirty="0" smtClean="0"/>
              <a:t>We have </a:t>
            </a:r>
            <a:r>
              <a:rPr lang="en-US" sz="3600" u="sng" dirty="0" smtClean="0"/>
              <a:t>a few</a:t>
            </a:r>
            <a:r>
              <a:rPr lang="en-US" sz="3600" dirty="0" smtClean="0"/>
              <a:t> apples. We can make a pie.</a:t>
            </a:r>
            <a:endParaRPr lang="ru-RU" sz="36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dirty="0" smtClean="0"/>
              <a:t>A little</a:t>
            </a:r>
            <a:endParaRPr lang="ru-RU" sz="6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3600" dirty="0" smtClean="0"/>
              <a:t>Немного (но достаточно)</a:t>
            </a:r>
          </a:p>
          <a:p>
            <a:r>
              <a:rPr lang="ru-RU" sz="3600" dirty="0" smtClean="0"/>
              <a:t>С </a:t>
            </a:r>
            <a:r>
              <a:rPr lang="ru-RU" sz="3600" dirty="0" err="1" smtClean="0"/>
              <a:t>неисч.сущ</a:t>
            </a:r>
            <a:r>
              <a:rPr lang="ru-RU" sz="3600" dirty="0" smtClean="0"/>
              <a:t>. </a:t>
            </a:r>
          </a:p>
          <a:p>
            <a:pPr>
              <a:buNone/>
            </a:pPr>
            <a:r>
              <a:rPr lang="en-US" sz="3600" dirty="0" smtClean="0"/>
              <a:t>Can I have </a:t>
            </a:r>
            <a:r>
              <a:rPr lang="en-US" sz="3600" u="sng" dirty="0" smtClean="0"/>
              <a:t>a little</a:t>
            </a:r>
            <a:r>
              <a:rPr lang="en-US" sz="3600" dirty="0" smtClean="0"/>
              <a:t> milk in my tea?</a:t>
            </a:r>
            <a:endParaRPr lang="ru-RU" sz="3600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Few/Little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Почти нет (недостаточно)</a:t>
            </a:r>
          </a:p>
          <a:p>
            <a:r>
              <a:rPr lang="en-US" sz="3200" b="1" dirty="0" smtClean="0"/>
              <a:t>Few</a:t>
            </a:r>
            <a:r>
              <a:rPr lang="en-US" sz="3200" dirty="0" smtClean="0"/>
              <a:t> </a:t>
            </a:r>
            <a:r>
              <a:rPr lang="ru-RU" sz="3200" dirty="0" smtClean="0"/>
              <a:t>с </a:t>
            </a:r>
            <a:r>
              <a:rPr lang="ru-RU" sz="3200" dirty="0" err="1" smtClean="0"/>
              <a:t>исч.сущ</a:t>
            </a:r>
            <a:r>
              <a:rPr lang="ru-RU" sz="3200" dirty="0" smtClean="0"/>
              <a:t>.</a:t>
            </a:r>
            <a:endParaRPr lang="en-US" sz="3200" dirty="0" smtClean="0"/>
          </a:p>
          <a:p>
            <a:r>
              <a:rPr lang="en-US" sz="3200" b="1" dirty="0" smtClean="0"/>
              <a:t>Little</a:t>
            </a:r>
            <a:r>
              <a:rPr lang="en-US" sz="3200" dirty="0" smtClean="0"/>
              <a:t> </a:t>
            </a:r>
            <a:r>
              <a:rPr lang="ru-RU" sz="3200" dirty="0" smtClean="0"/>
              <a:t>с </a:t>
            </a:r>
            <a:r>
              <a:rPr lang="ru-RU" sz="3200" dirty="0" err="1" smtClean="0"/>
              <a:t>неисч.сущ</a:t>
            </a:r>
            <a:r>
              <a:rPr lang="ru-RU" sz="3200" dirty="0" smtClean="0"/>
              <a:t>.</a:t>
            </a:r>
          </a:p>
          <a:p>
            <a:pPr>
              <a:buNone/>
            </a:pPr>
            <a:r>
              <a:rPr lang="en-US" sz="3200" dirty="0" smtClean="0"/>
              <a:t>There are </a:t>
            </a:r>
            <a:r>
              <a:rPr lang="en-US" sz="3200" u="sng" dirty="0" smtClean="0"/>
              <a:t>few</a:t>
            </a:r>
            <a:r>
              <a:rPr lang="en-US" sz="3200" dirty="0" smtClean="0"/>
              <a:t> apples. We can’t make a pie.</a:t>
            </a:r>
          </a:p>
          <a:p>
            <a:pPr>
              <a:buNone/>
            </a:pPr>
            <a:r>
              <a:rPr lang="en-US" sz="3200" dirty="0" smtClean="0"/>
              <a:t>There is </a:t>
            </a:r>
            <a:r>
              <a:rPr lang="en-US" sz="3200" u="sng" dirty="0" smtClean="0"/>
              <a:t>little</a:t>
            </a:r>
            <a:r>
              <a:rPr lang="en-US" sz="3200" dirty="0" smtClean="0"/>
              <a:t> milk left. We can’t make a porridge.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Fill in the missing quantifiers</a:t>
            </a:r>
            <a:endParaRPr lang="ru-RU" dirty="0"/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457200" y="1935163"/>
          <a:ext cx="8219256" cy="3942108"/>
        </p:xfrm>
        <a:graphic>
          <a:graphicData uri="http://schemas.openxmlformats.org/drawingml/2006/table">
            <a:tbl>
              <a:tblPr firstRow="1" bandRow="1">
                <a:tableStyleId>{91EBBBCC-DAD2-459C-BE2E-F6DE35CF9A28}</a:tableStyleId>
              </a:tblPr>
              <a:tblGrid>
                <a:gridCol w="4109628"/>
                <a:gridCol w="4109628"/>
              </a:tblGrid>
              <a:tr h="657018"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>
                          <a:solidFill>
                            <a:schemeClr val="tx1"/>
                          </a:solidFill>
                        </a:rPr>
                        <a:t>Countable</a:t>
                      </a:r>
                      <a:endParaRPr lang="ru-RU" sz="3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>
                          <a:solidFill>
                            <a:schemeClr val="tx1"/>
                          </a:solidFill>
                        </a:rPr>
                        <a:t>Uncountable</a:t>
                      </a:r>
                      <a:endParaRPr lang="ru-RU" sz="3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657018"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/>
                        <a:t>many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3200"/>
                    </a:p>
                  </a:txBody>
                  <a:tcPr/>
                </a:tc>
              </a:tr>
              <a:tr h="657018">
                <a:tc>
                  <a:txBody>
                    <a:bodyPr/>
                    <a:lstStyle/>
                    <a:p>
                      <a:pPr algn="ctr"/>
                      <a:endParaRPr lang="ru-RU" sz="3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/>
                        <a:t>a lot of</a:t>
                      </a:r>
                      <a:endParaRPr lang="ru-RU" sz="3200" dirty="0"/>
                    </a:p>
                  </a:txBody>
                  <a:tcPr/>
                </a:tc>
              </a:tr>
              <a:tr h="657018"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/>
                        <a:t>some/a few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3200"/>
                    </a:p>
                  </a:txBody>
                  <a:tcPr/>
                </a:tc>
              </a:tr>
              <a:tr h="657018">
                <a:tc>
                  <a:txBody>
                    <a:bodyPr/>
                    <a:lstStyle/>
                    <a:p>
                      <a:pPr algn="ctr"/>
                      <a:endParaRPr lang="ru-RU" sz="3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/>
                        <a:t>little/isn’t much</a:t>
                      </a:r>
                      <a:endParaRPr lang="ru-RU" sz="3200" dirty="0"/>
                    </a:p>
                  </a:txBody>
                  <a:tcPr/>
                </a:tc>
              </a:tr>
              <a:tr h="657018">
                <a:tc>
                  <a:txBody>
                    <a:bodyPr/>
                    <a:lstStyle/>
                    <a:p>
                      <a:pPr algn="ctr"/>
                      <a:endParaRPr lang="ru-RU" sz="3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/>
                        <a:t>any/no</a:t>
                      </a:r>
                      <a:endParaRPr lang="ru-RU" sz="32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1628800"/>
            <a:ext cx="7851648" cy="1828800"/>
          </a:xfrm>
        </p:spPr>
        <p:txBody>
          <a:bodyPr/>
          <a:lstStyle/>
          <a:p>
            <a:r>
              <a:rPr lang="en-US" sz="11500" dirty="0" smtClean="0">
                <a:solidFill>
                  <a:schemeClr val="tx1">
                    <a:lumMod val="95000"/>
                  </a:schemeClr>
                </a:solidFill>
              </a:rPr>
              <a:t>Quantifiers</a:t>
            </a:r>
            <a:endParaRPr lang="ru-RU" dirty="0">
              <a:solidFill>
                <a:schemeClr val="tx1">
                  <a:lumMod val="9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55576" y="4725144"/>
            <a:ext cx="7854696" cy="1080120"/>
          </a:xfrm>
        </p:spPr>
        <p:txBody>
          <a:bodyPr>
            <a:normAutofit lnSpcReduction="10000"/>
          </a:bodyPr>
          <a:lstStyle/>
          <a:p>
            <a:pPr algn="ctr"/>
            <a:r>
              <a:rPr lang="en-US" sz="3200" dirty="0" smtClean="0"/>
              <a:t>A lot of/lots of/many/much/few/</a:t>
            </a:r>
          </a:p>
          <a:p>
            <a:pPr algn="ctr"/>
            <a:r>
              <a:rPr lang="en-US" sz="3200" dirty="0" smtClean="0"/>
              <a:t>a few/little/a little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704088"/>
            <a:ext cx="7211144" cy="1143000"/>
          </a:xfrm>
        </p:spPr>
        <p:txBody>
          <a:bodyPr/>
          <a:lstStyle/>
          <a:p>
            <a:r>
              <a:rPr lang="ru-RU" sz="6000" dirty="0" smtClean="0"/>
              <a:t>Количество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07504" y="1935163"/>
          <a:ext cx="8856984" cy="4772604"/>
        </p:xfrm>
        <a:graphic>
          <a:graphicData uri="http://schemas.openxmlformats.org/drawingml/2006/table">
            <a:tbl>
              <a:tblPr firstRow="1" bandRow="1">
                <a:tableStyleId>{306799F8-075E-4A3A-A7F6-7FBC6576F1A4}</a:tableStyleId>
              </a:tblPr>
              <a:tblGrid>
                <a:gridCol w="2560637"/>
                <a:gridCol w="3181398"/>
                <a:gridCol w="3114949"/>
              </a:tblGrid>
              <a:tr h="1096429">
                <a:tc>
                  <a:txBody>
                    <a:bodyPr/>
                    <a:lstStyle/>
                    <a:p>
                      <a:endParaRPr lang="ru-RU" sz="2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solidFill>
                            <a:schemeClr val="tx1"/>
                          </a:solidFill>
                        </a:rPr>
                        <a:t>Исчисляемые существительные</a:t>
                      </a:r>
                      <a:endParaRPr lang="ru-RU" sz="28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solidFill>
                            <a:schemeClr val="tx1"/>
                          </a:solidFill>
                        </a:rPr>
                        <a:t>Неисчисляемые существительные</a:t>
                      </a:r>
                      <a:endParaRPr lang="ru-RU" sz="28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1032302"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solidFill>
                            <a:schemeClr val="tx1"/>
                          </a:solidFill>
                        </a:rPr>
                        <a:t>Утверждение</a:t>
                      </a:r>
                      <a:endParaRPr lang="ru-RU" sz="28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2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 lot of/lots (of)/too many/(a) few</a:t>
                      </a:r>
                      <a:endParaRPr kumimoji="0" lang="ru-RU" sz="28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 lot of/lots (of)/too much/(a) little</a:t>
                      </a:r>
                      <a:endParaRPr kumimoji="0" lang="ru-RU" sz="28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1014702"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solidFill>
                            <a:schemeClr val="tx1"/>
                          </a:solidFill>
                        </a:rPr>
                        <a:t>Отрицание</a:t>
                      </a:r>
                      <a:endParaRPr lang="ru-RU" sz="28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2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(not) many</a:t>
                      </a:r>
                      <a:endParaRPr kumimoji="0" lang="ru-RU" sz="28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2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(not) much</a:t>
                      </a:r>
                      <a:endParaRPr kumimoji="0" lang="ru-RU" sz="28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1014702"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solidFill>
                            <a:schemeClr val="tx1"/>
                          </a:solidFill>
                        </a:rPr>
                        <a:t>Вопрос</a:t>
                      </a:r>
                      <a:endParaRPr lang="ru-RU" sz="28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2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(how) many</a:t>
                      </a:r>
                      <a:endParaRPr kumimoji="0" lang="ru-RU" sz="28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2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kumimoji="0" lang="en-US" sz="2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how) much</a:t>
                      </a:r>
                      <a:endParaRPr kumimoji="0" lang="ru-RU" sz="28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dirty="0" smtClean="0"/>
              <a:t>A lot of/lots of</a:t>
            </a:r>
            <a:endParaRPr lang="ru-RU" sz="5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Много</a:t>
            </a:r>
            <a:endParaRPr lang="en-US" sz="3200" dirty="0" smtClean="0"/>
          </a:p>
          <a:p>
            <a:r>
              <a:rPr lang="ru-RU" sz="3200" dirty="0" smtClean="0"/>
              <a:t>Утвердительные предложения</a:t>
            </a:r>
          </a:p>
          <a:p>
            <a:r>
              <a:rPr lang="ru-RU" sz="3200" dirty="0" smtClean="0"/>
              <a:t>С неисчисляемыми и с исчисляемыми существительными во множественном(!) числе.</a:t>
            </a:r>
          </a:p>
          <a:p>
            <a:pPr>
              <a:buNone/>
            </a:pPr>
            <a:r>
              <a:rPr lang="en-US" sz="3200" dirty="0" smtClean="0"/>
              <a:t>There is </a:t>
            </a:r>
            <a:r>
              <a:rPr lang="en-US" sz="3200" u="sng" dirty="0" smtClean="0"/>
              <a:t>a lot of </a:t>
            </a:r>
            <a:r>
              <a:rPr lang="en-US" sz="3200" dirty="0" smtClean="0"/>
              <a:t>milk in the fridge.</a:t>
            </a:r>
          </a:p>
          <a:p>
            <a:pPr>
              <a:buNone/>
            </a:pPr>
            <a:r>
              <a:rPr lang="en-US" sz="3200" dirty="0" smtClean="0"/>
              <a:t>There are </a:t>
            </a:r>
            <a:r>
              <a:rPr lang="en-US" sz="3200" u="sng" dirty="0" smtClean="0"/>
              <a:t>a lot of </a:t>
            </a:r>
            <a:r>
              <a:rPr lang="en-US" sz="3200" dirty="0" smtClean="0"/>
              <a:t>sweets in the box.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1080120"/>
          </a:xfrm>
        </p:spPr>
        <p:txBody>
          <a:bodyPr>
            <a:normAutofit/>
          </a:bodyPr>
          <a:lstStyle/>
          <a:p>
            <a:r>
              <a:rPr lang="en-US" sz="5400" dirty="0" smtClean="0"/>
              <a:t>Much/many</a:t>
            </a:r>
            <a:endParaRPr lang="ru-RU" sz="5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56792"/>
            <a:ext cx="8229600" cy="4968552"/>
          </a:xfrm>
        </p:spPr>
        <p:txBody>
          <a:bodyPr>
            <a:noAutofit/>
          </a:bodyPr>
          <a:lstStyle/>
          <a:p>
            <a:r>
              <a:rPr lang="ru-RU" sz="2800" dirty="0" smtClean="0"/>
              <a:t>Много</a:t>
            </a:r>
            <a:endParaRPr lang="en-US" sz="2800" dirty="0" smtClean="0"/>
          </a:p>
          <a:p>
            <a:r>
              <a:rPr lang="ru-RU" sz="2800" dirty="0" smtClean="0"/>
              <a:t>Отрицательные или вопросительные предложения</a:t>
            </a:r>
          </a:p>
          <a:p>
            <a:r>
              <a:rPr lang="en-US" sz="2800" dirty="0" smtClean="0"/>
              <a:t>Much</a:t>
            </a:r>
            <a:r>
              <a:rPr lang="ru-RU" sz="2800" dirty="0" smtClean="0"/>
              <a:t> – с неисчисляемыми существительными</a:t>
            </a:r>
          </a:p>
          <a:p>
            <a:r>
              <a:rPr lang="en-US" sz="2800" dirty="0" smtClean="0"/>
              <a:t>Many – </a:t>
            </a:r>
            <a:r>
              <a:rPr lang="ru-RU" sz="2800" dirty="0" smtClean="0"/>
              <a:t>с исчисляемыми во множественном числе.</a:t>
            </a:r>
          </a:p>
          <a:p>
            <a:pPr>
              <a:buNone/>
            </a:pPr>
            <a:r>
              <a:rPr lang="en-US" sz="2800" dirty="0" smtClean="0"/>
              <a:t>Is there </a:t>
            </a:r>
            <a:r>
              <a:rPr lang="en-US" sz="2800" u="sng" dirty="0" smtClean="0"/>
              <a:t>much</a:t>
            </a:r>
            <a:r>
              <a:rPr lang="en-US" sz="2800" dirty="0" smtClean="0"/>
              <a:t> water in the glass? There isn’t </a:t>
            </a:r>
            <a:r>
              <a:rPr lang="en-US" sz="2800" u="sng" dirty="0" smtClean="0"/>
              <a:t>much</a:t>
            </a:r>
            <a:r>
              <a:rPr lang="en-US" sz="2800" dirty="0" smtClean="0"/>
              <a:t> ice cream in a tub.</a:t>
            </a:r>
          </a:p>
          <a:p>
            <a:pPr>
              <a:buNone/>
            </a:pPr>
            <a:r>
              <a:rPr lang="en-US" sz="2800" dirty="0" smtClean="0"/>
              <a:t>Do you have </a:t>
            </a:r>
            <a:r>
              <a:rPr lang="en-US" sz="2800" u="sng" dirty="0" smtClean="0"/>
              <a:t>many</a:t>
            </a:r>
            <a:r>
              <a:rPr lang="en-US" sz="2800" dirty="0" smtClean="0"/>
              <a:t> apples? There aren’t </a:t>
            </a:r>
            <a:r>
              <a:rPr lang="en-US" sz="2800" u="sng" dirty="0" smtClean="0"/>
              <a:t>many</a:t>
            </a:r>
            <a:r>
              <a:rPr lang="en-US" sz="2800" dirty="0" smtClean="0"/>
              <a:t> lemons in the fridge.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600" dirty="0" smtClean="0"/>
              <a:t>How much</a:t>
            </a:r>
            <a:endParaRPr lang="ru-RU" sz="6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600" dirty="0" smtClean="0"/>
              <a:t>Сколько</a:t>
            </a:r>
          </a:p>
          <a:p>
            <a:r>
              <a:rPr lang="ru-RU" sz="3600" dirty="0" smtClean="0"/>
              <a:t>С неисчисляемыми существительными в вопросах о количестве чего-либо</a:t>
            </a:r>
          </a:p>
          <a:p>
            <a:pPr>
              <a:buNone/>
            </a:pPr>
            <a:r>
              <a:rPr lang="en-US" sz="3600" u="sng" dirty="0" smtClean="0"/>
              <a:t>How much</a:t>
            </a:r>
            <a:r>
              <a:rPr lang="en-US" sz="3600" dirty="0" smtClean="0"/>
              <a:t> juice would you like?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5400" dirty="0" smtClean="0"/>
              <a:t>How many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Сколько</a:t>
            </a:r>
          </a:p>
          <a:p>
            <a:r>
              <a:rPr lang="ru-RU" sz="3200" dirty="0" smtClean="0"/>
              <a:t>С исчисляемыми существительными в вопросах о количестве людей/предметов</a:t>
            </a:r>
          </a:p>
          <a:p>
            <a:pPr>
              <a:buNone/>
            </a:pPr>
            <a:r>
              <a:rPr lang="en-US" sz="3200" u="sng" dirty="0" smtClean="0"/>
              <a:t>How many</a:t>
            </a:r>
            <a:r>
              <a:rPr lang="en-US" sz="3200" dirty="0" smtClean="0"/>
              <a:t> cakes are there on the table?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dirty="0" smtClean="0"/>
              <a:t>Too much</a:t>
            </a:r>
            <a:endParaRPr lang="ru-RU" sz="5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Слишком много</a:t>
            </a:r>
          </a:p>
          <a:p>
            <a:r>
              <a:rPr lang="ru-RU" sz="3200" dirty="0" smtClean="0"/>
              <a:t>С </a:t>
            </a:r>
            <a:r>
              <a:rPr lang="ru-RU" sz="3200" dirty="0" err="1" smtClean="0"/>
              <a:t>неисч.сущ</a:t>
            </a:r>
            <a:r>
              <a:rPr lang="ru-RU" sz="3200" dirty="0" smtClean="0"/>
              <a:t>., чтобы показать, что чего-то больше, чем нужно</a:t>
            </a:r>
          </a:p>
          <a:p>
            <a:pPr>
              <a:buNone/>
            </a:pPr>
            <a:r>
              <a:rPr lang="en-US" sz="3200" dirty="0" smtClean="0"/>
              <a:t>The children are making </a:t>
            </a:r>
            <a:r>
              <a:rPr lang="en-US" sz="3200" u="sng" dirty="0" smtClean="0"/>
              <a:t>too much</a:t>
            </a:r>
            <a:r>
              <a:rPr lang="en-US" sz="3200" dirty="0" smtClean="0"/>
              <a:t> noise.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 smtClean="0"/>
              <a:t>Too many</a:t>
            </a:r>
            <a:endParaRPr lang="ru-RU" sz="6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600" dirty="0" smtClean="0"/>
              <a:t>Слишком много</a:t>
            </a:r>
          </a:p>
          <a:p>
            <a:r>
              <a:rPr lang="ru-RU" sz="3600" dirty="0" smtClean="0"/>
              <a:t>С </a:t>
            </a:r>
            <a:r>
              <a:rPr lang="ru-RU" sz="3600" dirty="0" err="1" smtClean="0"/>
              <a:t>исч.сущ</a:t>
            </a:r>
            <a:r>
              <a:rPr lang="ru-RU" sz="3600" dirty="0" smtClean="0"/>
              <a:t>., чтобы показать, что чего-то больше, чем нужно</a:t>
            </a:r>
          </a:p>
          <a:p>
            <a:pPr>
              <a:buNone/>
            </a:pPr>
            <a:r>
              <a:rPr lang="en-US" sz="3200" dirty="0" smtClean="0"/>
              <a:t>Don’t eat </a:t>
            </a:r>
            <a:r>
              <a:rPr lang="en-US" sz="3200" u="sng" dirty="0" smtClean="0"/>
              <a:t>too many</a:t>
            </a:r>
            <a:r>
              <a:rPr lang="en-US" sz="3200" dirty="0" smtClean="0"/>
              <a:t> sweets.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219</TotalTime>
  <Words>358</Words>
  <Application>Microsoft Office PowerPoint</Application>
  <PresentationFormat>Экран (4:3)</PresentationFormat>
  <Paragraphs>79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Поток</vt:lpstr>
      <vt:lpstr>cake, onion, milk, meat, cheese, pepper, carrot, tea, sugar, lemon</vt:lpstr>
      <vt:lpstr>Quantifiers</vt:lpstr>
      <vt:lpstr>Количество</vt:lpstr>
      <vt:lpstr>A lot of/lots of</vt:lpstr>
      <vt:lpstr>Much/many</vt:lpstr>
      <vt:lpstr>How much</vt:lpstr>
      <vt:lpstr>How many</vt:lpstr>
      <vt:lpstr>Too much</vt:lpstr>
      <vt:lpstr>Too many</vt:lpstr>
      <vt:lpstr>A few</vt:lpstr>
      <vt:lpstr>A little</vt:lpstr>
      <vt:lpstr>Few/Little</vt:lpstr>
      <vt:lpstr>Fill in the missing quantifiers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cake, onion, milk, meat, cheese, pepper, carrot, tea, sugar, lemon</dc:title>
  <dc:creator>Учитель</dc:creator>
  <cp:lastModifiedBy>Учитель</cp:lastModifiedBy>
  <cp:revision>36</cp:revision>
  <dcterms:created xsi:type="dcterms:W3CDTF">2019-11-11T08:20:27Z</dcterms:created>
  <dcterms:modified xsi:type="dcterms:W3CDTF">2019-11-12T09:50:02Z</dcterms:modified>
</cp:coreProperties>
</file>