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2" r:id="rId5"/>
    <p:sldId id="263" r:id="rId6"/>
    <p:sldId id="265" r:id="rId7"/>
    <p:sldId id="264" r:id="rId8"/>
    <p:sldId id="257" r:id="rId9"/>
    <p:sldId id="258" r:id="rId10"/>
    <p:sldId id="259" r:id="rId11"/>
    <p:sldId id="261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 по теме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3886200"/>
            <a:ext cx="8280920" cy="127099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C00000"/>
                </a:solidFill>
              </a:rPr>
              <a:t>«Масса</a:t>
            </a:r>
            <a:r>
              <a:rPr lang="ru-RU" sz="4800" dirty="0" smtClean="0">
                <a:solidFill>
                  <a:srgbClr val="C00000"/>
                </a:solidFill>
              </a:rPr>
              <a:t>, плотность, </a:t>
            </a:r>
            <a:r>
              <a:rPr lang="ru-RU" sz="4800" dirty="0" smtClean="0">
                <a:solidFill>
                  <a:srgbClr val="C00000"/>
                </a:solidFill>
              </a:rPr>
              <a:t>объем»</a:t>
            </a:r>
            <a:endParaRPr lang="ru-RU" sz="48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2120" y="573325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7 класс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9. Определите массу стальной детали объёмом 120 см</a:t>
            </a:r>
            <a:r>
              <a:rPr lang="ru-RU" sz="3200" b="1" baseline="30000" dirty="0" smtClean="0"/>
              <a:t>3. </a:t>
            </a:r>
            <a:br>
              <a:rPr lang="ru-RU" sz="3200" b="1" baseline="30000" dirty="0" smtClean="0"/>
            </a:br>
            <a:r>
              <a:rPr lang="ru-RU" sz="3200" b="1" baseline="30000" dirty="0" smtClean="0"/>
              <a:t>Ответ выразите в граммах.</a:t>
            </a:r>
            <a:endParaRPr lang="ru-RU" sz="3200" dirty="0"/>
          </a:p>
        </p:txBody>
      </p:sp>
      <p:pic>
        <p:nvPicPr>
          <p:cNvPr id="4098" name="Picture 2" descr="задача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916832"/>
            <a:ext cx="8712967" cy="439248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2780928"/>
            <a:ext cx="2232248" cy="16561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797152"/>
            <a:ext cx="1403648" cy="8640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87824" y="2708920"/>
            <a:ext cx="223224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131840" y="3573016"/>
            <a:ext cx="5688632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5085184"/>
            <a:ext cx="5688632" cy="9361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426170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/>
              <a:t>10. Брусок, масса которого 21,6 г, имеет размеры 4 х 2,5 х 0,8 см. </a:t>
            </a:r>
            <a:br>
              <a:rPr lang="ru-RU" sz="3200" b="1" dirty="0" smtClean="0"/>
            </a:br>
            <a:r>
              <a:rPr lang="ru-RU" sz="3200" b="1" dirty="0" smtClean="0"/>
              <a:t>Определить, из какого вещества он сделан.</a:t>
            </a:r>
            <a:endParaRPr lang="ru-RU" sz="3200" dirty="0"/>
          </a:p>
        </p:txBody>
      </p:sp>
      <p:pic>
        <p:nvPicPr>
          <p:cNvPr id="2050" name="Picture 2" descr="https://uchitel.pro/wp-content/uploads/2018/01/2018-06-06_10-25-13.jpg"/>
          <p:cNvPicPr>
            <a:picLocks noChangeAspect="1" noChangeArrowheads="1"/>
          </p:cNvPicPr>
          <p:nvPr/>
        </p:nvPicPr>
        <p:blipFill>
          <a:blip r:embed="rId2" cstate="print"/>
          <a:srcRect t="3846"/>
          <a:stretch>
            <a:fillRect/>
          </a:stretch>
        </p:blipFill>
        <p:spPr bwMode="auto">
          <a:xfrm>
            <a:off x="179512" y="2204864"/>
            <a:ext cx="8784977" cy="36004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708920"/>
            <a:ext cx="1440160" cy="17281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085184"/>
            <a:ext cx="144016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907704" y="2708920"/>
            <a:ext cx="6984776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907704" y="3933056"/>
            <a:ext cx="576064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51720" y="4437112"/>
            <a:ext cx="1296144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419872" y="4437112"/>
            <a:ext cx="72008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4437112"/>
            <a:ext cx="100811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2272" y="4589512"/>
            <a:ext cx="720080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2195736" y="5157192"/>
            <a:ext cx="6048672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11. Определите плотность мела, если масса его куска объемом 20 см</a:t>
            </a:r>
            <a:r>
              <a:rPr lang="ru-RU" sz="3200" b="1" baseline="30000" dirty="0" smtClean="0"/>
              <a:t>3</a:t>
            </a:r>
            <a:r>
              <a:rPr lang="ru-RU" sz="3200" b="1" dirty="0" smtClean="0"/>
              <a:t> равна 48 г. Выразите эту плотность в кг/м</a:t>
            </a:r>
            <a:r>
              <a:rPr lang="ru-RU" sz="3200" b="1" baseline="30000" dirty="0" smtClean="0"/>
              <a:t>3</a:t>
            </a:r>
            <a:r>
              <a:rPr lang="ru-RU" sz="3200" b="1" dirty="0" smtClean="0"/>
              <a:t> и в г/см</a:t>
            </a:r>
            <a:r>
              <a:rPr lang="ru-RU" sz="3200" b="1" baseline="30000" dirty="0" smtClean="0"/>
              <a:t>3</a:t>
            </a:r>
            <a:r>
              <a:rPr lang="ru-RU" sz="3200" b="1" dirty="0" smtClean="0"/>
              <a:t>.</a:t>
            </a:r>
            <a:endParaRPr lang="ru-RU" sz="3200" dirty="0"/>
          </a:p>
        </p:txBody>
      </p:sp>
      <p:pic>
        <p:nvPicPr>
          <p:cNvPr id="3074" name="Picture 2" descr="https://uchitel.pro/wp-content/uploads/2018/01/2018-06-06_10-17-32.jpg"/>
          <p:cNvPicPr>
            <a:picLocks noChangeAspect="1" noChangeArrowheads="1"/>
          </p:cNvPicPr>
          <p:nvPr/>
        </p:nvPicPr>
        <p:blipFill>
          <a:blip r:embed="rId2" cstate="print"/>
          <a:srcRect l="35246" t="1937" r="19672" b="72881"/>
          <a:stretch>
            <a:fillRect/>
          </a:stretch>
        </p:blipFill>
        <p:spPr bwMode="auto">
          <a:xfrm>
            <a:off x="3347864" y="1916832"/>
            <a:ext cx="3960440" cy="936104"/>
          </a:xfrm>
          <a:prstGeom prst="rect">
            <a:avLst/>
          </a:prstGeom>
          <a:noFill/>
        </p:spPr>
      </p:pic>
      <p:pic>
        <p:nvPicPr>
          <p:cNvPr id="4" name="Picture 2" descr="https://uchitel.pro/wp-content/uploads/2018/01/2018-06-06_10-17-32.jpg"/>
          <p:cNvPicPr>
            <a:picLocks noChangeAspect="1" noChangeArrowheads="1"/>
          </p:cNvPicPr>
          <p:nvPr/>
        </p:nvPicPr>
        <p:blipFill>
          <a:blip r:embed="rId2" cstate="print"/>
          <a:srcRect t="3390" r="67213" b="30508"/>
          <a:stretch>
            <a:fillRect/>
          </a:stretch>
        </p:blipFill>
        <p:spPr bwMode="auto">
          <a:xfrm>
            <a:off x="251520" y="1916832"/>
            <a:ext cx="2880320" cy="2808312"/>
          </a:xfrm>
          <a:prstGeom prst="rect">
            <a:avLst/>
          </a:prstGeom>
          <a:noFill/>
        </p:spPr>
      </p:pic>
      <p:pic>
        <p:nvPicPr>
          <p:cNvPr id="5" name="Picture 2" descr="https://uchitel.pro/wp-content/uploads/2018/01/2018-06-06_10-17-32.jpg"/>
          <p:cNvPicPr>
            <a:picLocks noChangeAspect="1" noChangeArrowheads="1"/>
          </p:cNvPicPr>
          <p:nvPr/>
        </p:nvPicPr>
        <p:blipFill>
          <a:blip r:embed="rId2" cstate="print"/>
          <a:srcRect l="35246" t="46407" r="35246" b="40034"/>
          <a:stretch>
            <a:fillRect/>
          </a:stretch>
        </p:blipFill>
        <p:spPr bwMode="auto">
          <a:xfrm>
            <a:off x="3275856" y="4005064"/>
            <a:ext cx="2592288" cy="576064"/>
          </a:xfrm>
          <a:prstGeom prst="rect">
            <a:avLst/>
          </a:prstGeom>
          <a:noFill/>
        </p:spPr>
      </p:pic>
      <p:pic>
        <p:nvPicPr>
          <p:cNvPr id="6" name="Picture 2" descr="https://uchitel.pro/wp-content/uploads/2018/01/2018-06-06_10-17-32.jpg"/>
          <p:cNvPicPr>
            <a:picLocks noChangeAspect="1" noChangeArrowheads="1"/>
          </p:cNvPicPr>
          <p:nvPr/>
        </p:nvPicPr>
        <p:blipFill>
          <a:blip r:embed="rId2" cstate="print"/>
          <a:srcRect l="35246" t="27119" r="22951" b="52542"/>
          <a:stretch>
            <a:fillRect/>
          </a:stretch>
        </p:blipFill>
        <p:spPr bwMode="auto">
          <a:xfrm>
            <a:off x="3419872" y="2996952"/>
            <a:ext cx="4032448" cy="1008112"/>
          </a:xfrm>
          <a:prstGeom prst="rect">
            <a:avLst/>
          </a:prstGeom>
          <a:noFill/>
        </p:spPr>
      </p:pic>
      <p:pic>
        <p:nvPicPr>
          <p:cNvPr id="7" name="Picture 2" descr="https://uchitel.pro/wp-content/uploads/2018/01/2018-06-06_10-17-32.jpg"/>
          <p:cNvPicPr>
            <a:picLocks noChangeAspect="1" noChangeArrowheads="1"/>
          </p:cNvPicPr>
          <p:nvPr/>
        </p:nvPicPr>
        <p:blipFill>
          <a:blip r:embed="rId2" cstate="print"/>
          <a:srcRect l="35246" t="59322"/>
          <a:stretch>
            <a:fillRect/>
          </a:stretch>
        </p:blipFill>
        <p:spPr bwMode="auto">
          <a:xfrm>
            <a:off x="3275856" y="4725144"/>
            <a:ext cx="5688632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570186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/>
              <a:t>Задание 1. </a:t>
            </a:r>
            <a:br>
              <a:rPr lang="ru-RU" sz="3100" b="1" dirty="0" smtClean="0"/>
            </a:br>
            <a:r>
              <a:rPr lang="ru-RU" sz="3100" dirty="0" smtClean="0"/>
              <a:t>Найти  соответствие между физическими величинами, их обозначениями  и единицами измерения.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779912" y="4077072"/>
          <a:ext cx="3060065" cy="1261872"/>
        </p:xfrm>
        <a:graphic>
          <a:graphicData uri="http://schemas.openxmlformats.org/drawingml/2006/table">
            <a:tbl>
              <a:tblPr/>
              <a:tblGrid>
                <a:gridCol w="899795"/>
                <a:gridCol w="1116429"/>
                <a:gridCol w="104384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Б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2060848"/>
          <a:ext cx="7776865" cy="1261872"/>
        </p:xfrm>
        <a:graphic>
          <a:graphicData uri="http://schemas.openxmlformats.org/drawingml/2006/table">
            <a:tbl>
              <a:tblPr/>
              <a:tblGrid>
                <a:gridCol w="3168352"/>
                <a:gridCol w="2089983"/>
                <a:gridCol w="251853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А)Масса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1)</a:t>
                      </a: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V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1)кг/м³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Б)Объем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2) </a:t>
                      </a:r>
                      <a:r>
                        <a:rPr lang="el-GR" sz="2400" dirty="0" smtClean="0">
                          <a:latin typeface="Calibri"/>
                          <a:ea typeface="Calibri"/>
                          <a:cs typeface="Times New Roman"/>
                        </a:rPr>
                        <a:t>ρ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2)кг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В)Плотность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Calibri"/>
                          <a:ea typeface="Calibri"/>
                          <a:cs typeface="Times New Roman"/>
                        </a:rPr>
                        <a:t>3)</a:t>
                      </a:r>
                      <a:r>
                        <a:rPr lang="en-US" sz="2400">
                          <a:latin typeface="Calibri"/>
                          <a:ea typeface="Calibri"/>
                          <a:cs typeface="Times New Roman"/>
                        </a:rPr>
                        <a:t>m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Calibri"/>
                          <a:cs typeface="Times New Roman"/>
                        </a:rPr>
                        <a:t>3)м³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95250" cy="171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dirty="0" smtClean="0"/>
              <a:t>Задание 2. </a:t>
            </a:r>
            <a:br>
              <a:rPr lang="ru-RU" sz="3100" dirty="0" smtClean="0"/>
            </a:br>
            <a:r>
              <a:rPr lang="ru-RU" sz="3100" dirty="0" smtClean="0"/>
              <a:t>Каким выражением определяется следующие физические величины? </a:t>
            </a: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36406" t="41953" r="31909" b="42297"/>
          <a:stretch>
            <a:fillRect/>
          </a:stretch>
        </p:blipFill>
        <p:spPr bwMode="auto">
          <a:xfrm>
            <a:off x="251520" y="1916832"/>
            <a:ext cx="849694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5616" y="4941168"/>
          <a:ext cx="3312369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152128"/>
                <a:gridCol w="115212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Б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tx1"/>
                          </a:solidFill>
                        </a:rPr>
                        <a:t>В</a:t>
                      </a:r>
                      <a:endParaRPr lang="ru-RU" sz="28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260648"/>
            <a:ext cx="8568952" cy="568863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Задание 3.</a:t>
            </a:r>
          </a:p>
          <a:p>
            <a:pPr algn="just">
              <a:buNone/>
            </a:pPr>
            <a:r>
              <a:rPr lang="ru-RU" sz="2800" dirty="0" smtClean="0"/>
              <a:t>	Шар 1 последовательно взвешивают на рычажных весах с шаром 2 и шаром 3 (рис. а и б). Для объёмов шаров справедливо соотношение  </a:t>
            </a:r>
            <a:r>
              <a:rPr lang="ru-RU" sz="2800" i="1" dirty="0" smtClean="0"/>
              <a:t>V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 = </a:t>
            </a:r>
            <a:r>
              <a:rPr lang="ru-RU" sz="2800" i="1" dirty="0" smtClean="0"/>
              <a:t>V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 &gt; </a:t>
            </a:r>
            <a:r>
              <a:rPr lang="ru-RU" sz="2800" i="1" dirty="0" smtClean="0"/>
              <a:t>V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.</a:t>
            </a:r>
          </a:p>
          <a:p>
            <a:pPr algn="just">
              <a:buNone/>
            </a:pPr>
            <a:r>
              <a:rPr lang="ru-RU" sz="2800" dirty="0" smtClean="0"/>
              <a:t>Минимальную среднюю плотность имеет(-ют) шар(-ы)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1) 1</a:t>
            </a:r>
          </a:p>
          <a:p>
            <a:pPr>
              <a:buNone/>
            </a:pPr>
            <a:r>
              <a:rPr lang="ru-RU" dirty="0" smtClean="0"/>
              <a:t>2) 2</a:t>
            </a:r>
          </a:p>
          <a:p>
            <a:pPr>
              <a:buNone/>
            </a:pPr>
            <a:r>
              <a:rPr lang="ru-RU" dirty="0" smtClean="0"/>
              <a:t>3) 3</a:t>
            </a:r>
          </a:p>
          <a:p>
            <a:pPr>
              <a:buNone/>
            </a:pPr>
            <a:r>
              <a:rPr lang="ru-RU" dirty="0" smtClean="0"/>
              <a:t>4) 2 и 3</a:t>
            </a:r>
          </a:p>
          <a:p>
            <a:endParaRPr lang="ru-RU" dirty="0"/>
          </a:p>
        </p:txBody>
      </p:sp>
      <p:pic>
        <p:nvPicPr>
          <p:cNvPr id="1026" name="Picture 2" descr="https://phys-oge.sdamgia.ru/get_file?id=94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3212976"/>
            <a:ext cx="6192688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8640"/>
            <a:ext cx="8784976" cy="21888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/>
              <a:t>Задание 4. </a:t>
            </a:r>
          </a:p>
          <a:p>
            <a:pPr>
              <a:buNone/>
            </a:pPr>
            <a:r>
              <a:rPr lang="ru-RU" sz="2800" dirty="0" smtClean="0"/>
              <a:t>	Три тела имеют одинаковый объём. Плотности веществ, из которых сделаны тела, соотносятся как </a:t>
            </a:r>
            <a:r>
              <a:rPr lang="ru-RU" sz="2800" i="1" dirty="0" smtClean="0"/>
              <a:t>ρ</a:t>
            </a:r>
            <a:r>
              <a:rPr lang="ru-RU" sz="2800" baseline="-25000" dirty="0" smtClean="0"/>
              <a:t>1</a:t>
            </a:r>
            <a:r>
              <a:rPr lang="ru-RU" sz="2800" dirty="0" smtClean="0"/>
              <a:t> &lt; </a:t>
            </a:r>
            <a:r>
              <a:rPr lang="ru-RU" sz="2800" i="1" dirty="0" smtClean="0"/>
              <a:t>ρ</a:t>
            </a:r>
            <a:r>
              <a:rPr lang="ru-RU" sz="2800" baseline="-25000" dirty="0" smtClean="0"/>
              <a:t>2</a:t>
            </a:r>
            <a:r>
              <a:rPr lang="ru-RU" sz="2800" dirty="0" smtClean="0"/>
              <a:t> &lt; </a:t>
            </a:r>
            <a:r>
              <a:rPr lang="ru-RU" sz="2800" i="1" dirty="0" smtClean="0"/>
              <a:t>ρ</a:t>
            </a:r>
            <a:r>
              <a:rPr lang="ru-RU" sz="2800" baseline="-25000" dirty="0" smtClean="0"/>
              <a:t>3</a:t>
            </a:r>
            <a:r>
              <a:rPr lang="ru-RU" sz="2800" dirty="0" smtClean="0"/>
              <a:t>. Каково соотношение между массами этих тел?</a:t>
            </a:r>
            <a:endParaRPr lang="ru-RU" sz="2800" dirty="0"/>
          </a:p>
        </p:txBody>
      </p:sp>
      <p:pic>
        <p:nvPicPr>
          <p:cNvPr id="20482" name="Picture 2" descr="https://phys-oge.sdamgia.ru/get_file?id=11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2636912"/>
            <a:ext cx="4450910" cy="1728192"/>
          </a:xfrm>
          <a:prstGeom prst="rect">
            <a:avLst/>
          </a:prstGeom>
          <a:noFill/>
        </p:spPr>
      </p:pic>
      <p:sp>
        <p:nvSpPr>
          <p:cNvPr id="20484" name="AutoShape 4" descr="https://oge.sdamgia.ru/formula/svg/64/64bf136bdd61bdfa0083fb45c3f2b09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oge.sdamgia.ru/formula/svg/64/64bf136bdd61bdfa0083fb45c3f2b09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https://oge.sdamgia.ru/formula/svg/64/64bf136bdd61bdfa0083fb45c3f2b091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9" name="Picture 9"/>
          <p:cNvPicPr>
            <a:picLocks noChangeAspect="1" noChangeArrowheads="1"/>
          </p:cNvPicPr>
          <p:nvPr/>
        </p:nvPicPr>
        <p:blipFill>
          <a:blip r:embed="rId3" cstate="print"/>
          <a:srcRect l="30299" t="14391" r="59611" b="74781"/>
          <a:stretch>
            <a:fillRect/>
          </a:stretch>
        </p:blipFill>
        <p:spPr bwMode="auto">
          <a:xfrm>
            <a:off x="395536" y="3212976"/>
            <a:ext cx="3564904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" y="44624"/>
            <a:ext cx="8964488" cy="244827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Задание 5. </a:t>
            </a:r>
            <a:br>
              <a:rPr lang="ru-RU" sz="2800" dirty="0" smtClean="0"/>
            </a:br>
            <a:r>
              <a:rPr lang="ru-RU" sz="2800" dirty="0" smtClean="0"/>
              <a:t>	Цилиндр 1 поочерёдно взвешивают с цилиндром 2 такого же объёма, а затем с цилиндром 3, имеющим меньший объём (см.рис.) Максимальную среднюю плотность имеет цилиндр</a:t>
            </a:r>
            <a:endParaRPr lang="ru-RU" sz="2800" dirty="0"/>
          </a:p>
        </p:txBody>
      </p:sp>
      <p:pic>
        <p:nvPicPr>
          <p:cNvPr id="22530" name="Picture 2" descr="https://phys-oge.sdamgia.ru/get_file?id=1403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420888"/>
            <a:ext cx="6901866" cy="316835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9512" y="2564904"/>
            <a:ext cx="1800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1) 1</a:t>
            </a:r>
          </a:p>
          <a:p>
            <a:r>
              <a:rPr lang="ru-RU" sz="3200" dirty="0" smtClean="0"/>
              <a:t>2) 2</a:t>
            </a:r>
          </a:p>
          <a:p>
            <a:r>
              <a:rPr lang="ru-RU" sz="3200" dirty="0" smtClean="0"/>
              <a:t>3) 3</a:t>
            </a:r>
          </a:p>
          <a:p>
            <a:r>
              <a:rPr lang="ru-RU" sz="3200" dirty="0" smtClean="0"/>
              <a:t>4) 1 и 3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44040" t="26009" r="29309" b="41978"/>
          <a:stretch>
            <a:fillRect/>
          </a:stretch>
        </p:blipFill>
        <p:spPr bwMode="auto">
          <a:xfrm>
            <a:off x="2267744" y="2060848"/>
            <a:ext cx="669674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9512" y="116632"/>
            <a:ext cx="871296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Задание 6.</a:t>
            </a:r>
          </a:p>
          <a:p>
            <a:r>
              <a:rPr lang="ru-RU" sz="2800" dirty="0" smtClean="0"/>
              <a:t>	На рисунке представлены четыре мензурки с разными жидкостями равной массы. В какой из мензурок находится жидкость с наибольшей плотностью?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573016"/>
            <a:ext cx="11521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1) 1</a:t>
            </a:r>
          </a:p>
          <a:p>
            <a:r>
              <a:rPr lang="ru-RU" sz="3600" dirty="0" smtClean="0"/>
              <a:t>2) 2</a:t>
            </a:r>
          </a:p>
          <a:p>
            <a:r>
              <a:rPr lang="ru-RU" sz="3600" dirty="0" smtClean="0"/>
              <a:t>3) 3</a:t>
            </a:r>
          </a:p>
          <a:p>
            <a:r>
              <a:rPr lang="ru-RU" sz="3600" dirty="0" smtClean="0"/>
              <a:t>4) 4</a:t>
            </a:r>
            <a:endParaRPr lang="ru-RU" sz="36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784976" cy="11430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7. Найдите плотность молока, если 206 г молока занимают объем 200 см</a:t>
            </a:r>
            <a:r>
              <a:rPr lang="ru-RU" sz="2800" b="1" baseline="30000" dirty="0" smtClean="0"/>
              <a:t>3</a:t>
            </a:r>
            <a:endParaRPr lang="ru-RU" sz="2800" dirty="0"/>
          </a:p>
        </p:txBody>
      </p:sp>
      <p:pic>
        <p:nvPicPr>
          <p:cNvPr id="6146" name="Picture 2" descr="задача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8352928" cy="410445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2420888"/>
            <a:ext cx="273630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4149080"/>
            <a:ext cx="129614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2420888"/>
            <a:ext cx="273630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283968" y="3645024"/>
            <a:ext cx="2304256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516216" y="3501008"/>
            <a:ext cx="2304256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283968" y="4869160"/>
            <a:ext cx="3672408" cy="6480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8. Определите объем кирпича, если его масса 5 кг?</a:t>
            </a:r>
            <a:endParaRPr lang="ru-RU" dirty="0"/>
          </a:p>
        </p:txBody>
      </p:sp>
      <p:pic>
        <p:nvPicPr>
          <p:cNvPr id="5122" name="Picture 2" descr="задача 5"/>
          <p:cNvPicPr>
            <a:picLocks noChangeAspect="1" noChangeArrowheads="1"/>
          </p:cNvPicPr>
          <p:nvPr/>
        </p:nvPicPr>
        <p:blipFill>
          <a:blip r:embed="rId2" cstate="print"/>
          <a:srcRect t="4762"/>
          <a:stretch>
            <a:fillRect/>
          </a:stretch>
        </p:blipFill>
        <p:spPr bwMode="auto">
          <a:xfrm>
            <a:off x="251520" y="1916832"/>
            <a:ext cx="8653633" cy="432048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2708920"/>
            <a:ext cx="273630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509120"/>
            <a:ext cx="1800200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995936" y="2636912"/>
            <a:ext cx="2736304" cy="11521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933056"/>
            <a:ext cx="2736304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660232" y="3789040"/>
            <a:ext cx="2232248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995936" y="5085184"/>
            <a:ext cx="3312368" cy="1080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140</Words>
  <Application>Microsoft Office PowerPoint</Application>
  <PresentationFormat>Экран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Решение зада по теме</vt:lpstr>
      <vt:lpstr>Задание 1.  Найти  соответствие между физическими величинами, их обозначениями  и единицами измерения.</vt:lpstr>
      <vt:lpstr>Задание 2.  Каким выражением определяется следующие физические величины? </vt:lpstr>
      <vt:lpstr>Слайд 4</vt:lpstr>
      <vt:lpstr>Слайд 5</vt:lpstr>
      <vt:lpstr>Задание 5.   Цилиндр 1 поочерёдно взвешивают с цилиндром 2 такого же объёма, а затем с цилиндром 3, имеющим меньший объём (см.рис.) Максимальную среднюю плотность имеет цилиндр</vt:lpstr>
      <vt:lpstr>Слайд 7</vt:lpstr>
      <vt:lpstr>7. Найдите плотность молока, если 206 г молока занимают объем 200 см3</vt:lpstr>
      <vt:lpstr>8. Определите объем кирпича, если его масса 5 кг?</vt:lpstr>
      <vt:lpstr>9. Определите массу стальной детали объёмом 120 см3.  Ответ выразите в граммах.</vt:lpstr>
      <vt:lpstr>10. Брусок, масса которого 21,6 г, имеет размеры 4 х 2,5 х 0,8 см.  Определить, из какого вещества он сделан.</vt:lpstr>
      <vt:lpstr>11. Определите плотность мела, если масса его куска объемом 20 см3 равна 48 г. Выразите эту плотность в кг/м3 и в г/см3.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Алла</dc:creator>
  <cp:lastModifiedBy>Алла</cp:lastModifiedBy>
  <cp:revision>16</cp:revision>
  <dcterms:created xsi:type="dcterms:W3CDTF">2019-11-07T16:51:09Z</dcterms:created>
  <dcterms:modified xsi:type="dcterms:W3CDTF">2019-12-25T07:55:54Z</dcterms:modified>
</cp:coreProperties>
</file>