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83" r:id="rId3"/>
    <p:sldId id="295" r:id="rId4"/>
    <p:sldId id="303" r:id="rId5"/>
    <p:sldId id="308" r:id="rId6"/>
    <p:sldId id="312" r:id="rId7"/>
    <p:sldId id="313" r:id="rId8"/>
    <p:sldId id="300" r:id="rId9"/>
    <p:sldId id="292" r:id="rId10"/>
    <p:sldId id="29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027" autoAdjust="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масса, г</c:v>
                </c:pt>
              </c:strCache>
            </c:strRef>
          </c:tx>
          <c:invertIfNegative val="0"/>
          <c:cat>
            <c:strRef>
              <c:f>Лист1!$A$2:$A$9</c:f>
              <c:strCache>
                <c:ptCount val="5"/>
                <c:pt idx="0">
                  <c:v>пищевые</c:v>
                </c:pt>
                <c:pt idx="1">
                  <c:v>бумага</c:v>
                </c:pt>
                <c:pt idx="2">
                  <c:v>пластиковые</c:v>
                </c:pt>
                <c:pt idx="3">
                  <c:v>стекло</c:v>
                </c:pt>
                <c:pt idx="4">
                  <c:v>металл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4200</c:v>
                </c:pt>
                <c:pt idx="1">
                  <c:v>2000</c:v>
                </c:pt>
                <c:pt idx="2">
                  <c:v>1100</c:v>
                </c:pt>
                <c:pt idx="3">
                  <c:v>500</c:v>
                </c:pt>
                <c:pt idx="4">
                  <c:v>400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</c:strCache>
            </c:strRef>
          </c:tx>
          <c:invertIfNegative val="0"/>
          <c:cat>
            <c:strRef>
              <c:f>Лист1!$A$2:$A$9</c:f>
              <c:strCache>
                <c:ptCount val="5"/>
                <c:pt idx="0">
                  <c:v>пищевые</c:v>
                </c:pt>
                <c:pt idx="1">
                  <c:v>бумага</c:v>
                </c:pt>
                <c:pt idx="2">
                  <c:v>пластиковые</c:v>
                </c:pt>
                <c:pt idx="3">
                  <c:v>стекло</c:v>
                </c:pt>
                <c:pt idx="4">
                  <c:v>металл</c:v>
                </c:pt>
              </c:strCache>
            </c:strRef>
          </c:cat>
          <c:val>
            <c:numRef>
              <c:f>Лист1!$C$2:$C$9</c:f>
              <c:numCache>
                <c:formatCode>General</c:formatCode>
                <c:ptCount val="8"/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07927808"/>
        <c:axId val="107929600"/>
      </c:barChart>
      <c:catAx>
        <c:axId val="107927808"/>
        <c:scaling>
          <c:orientation val="minMax"/>
        </c:scaling>
        <c:delete val="0"/>
        <c:axPos val="b"/>
        <c:majorTickMark val="out"/>
        <c:minorTickMark val="none"/>
        <c:tickLblPos val="nextTo"/>
        <c:crossAx val="107929600"/>
        <c:crosses val="autoZero"/>
        <c:auto val="1"/>
        <c:lblAlgn val="ctr"/>
        <c:lblOffset val="100"/>
        <c:noMultiLvlLbl val="0"/>
      </c:catAx>
      <c:valAx>
        <c:axId val="10792960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79278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64E1D1E-2911-4A9A-BD77-6EAD54CB33D0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E5DC1F-2205-4A00-A863-9E6F08A6478E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BA2F71A1-01BB-4BD8-8B01-636CEFA44EEF}" type="parTrans" cxnId="{ED041DE6-8940-4D57-9BDD-BFFF5C4B6A29}">
      <dgm:prSet/>
      <dgm:spPr/>
      <dgm:t>
        <a:bodyPr/>
        <a:lstStyle/>
        <a:p>
          <a:endParaRPr lang="ru-RU"/>
        </a:p>
      </dgm:t>
    </dgm:pt>
    <dgm:pt modelId="{4E04536F-A92D-4370-A3C0-FC4CF03E1063}" type="sibTrans" cxnId="{ED041DE6-8940-4D57-9BDD-BFFF5C4B6A29}">
      <dgm:prSet/>
      <dgm:spPr/>
      <dgm:t>
        <a:bodyPr/>
        <a:lstStyle/>
        <a:p>
          <a:endParaRPr lang="ru-RU"/>
        </a:p>
      </dgm:t>
    </dgm:pt>
    <dgm:pt modelId="{529A1572-02CD-41F4-A1BC-5580DF0F6BCA}">
      <dgm:prSet phldrT="[Текст]"/>
      <dgm:spPr/>
      <dgm:t>
        <a:bodyPr/>
        <a:lstStyle/>
        <a:p>
          <a:r>
            <a:rPr lang="ru-RU" dirty="0" smtClean="0"/>
            <a:t>Познакомиться с классификацией отходов и способами избавления от них</a:t>
          </a:r>
          <a:endParaRPr lang="ru-RU" dirty="0"/>
        </a:p>
      </dgm:t>
    </dgm:pt>
    <dgm:pt modelId="{8D4BCE24-4B61-4D64-BC52-46409039C54D}" type="parTrans" cxnId="{0D06F563-4AAE-4E69-871A-D8114C12EF3C}">
      <dgm:prSet/>
      <dgm:spPr/>
      <dgm:t>
        <a:bodyPr/>
        <a:lstStyle/>
        <a:p>
          <a:endParaRPr lang="ru-RU"/>
        </a:p>
      </dgm:t>
    </dgm:pt>
    <dgm:pt modelId="{973C0A06-DD13-48D9-90E0-376B65F83BFB}" type="sibTrans" cxnId="{0D06F563-4AAE-4E69-871A-D8114C12EF3C}">
      <dgm:prSet/>
      <dgm:spPr/>
      <dgm:t>
        <a:bodyPr/>
        <a:lstStyle/>
        <a:p>
          <a:endParaRPr lang="ru-RU"/>
        </a:p>
      </dgm:t>
    </dgm:pt>
    <dgm:pt modelId="{4A5717F3-9C63-4FE8-8A99-91886737FDA0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C0516781-09A4-4AA1-90BE-6DA03CC1DCC1}" type="parTrans" cxnId="{04EF950D-49CE-4D30-B3B8-DF43CB03C2E9}">
      <dgm:prSet/>
      <dgm:spPr/>
      <dgm:t>
        <a:bodyPr/>
        <a:lstStyle/>
        <a:p>
          <a:endParaRPr lang="ru-RU"/>
        </a:p>
      </dgm:t>
    </dgm:pt>
    <dgm:pt modelId="{FA280131-9A6B-4C14-881F-D5778B019C52}" type="sibTrans" cxnId="{04EF950D-49CE-4D30-B3B8-DF43CB03C2E9}">
      <dgm:prSet/>
      <dgm:spPr/>
      <dgm:t>
        <a:bodyPr/>
        <a:lstStyle/>
        <a:p>
          <a:endParaRPr lang="ru-RU"/>
        </a:p>
      </dgm:t>
    </dgm:pt>
    <dgm:pt modelId="{48F4205E-E5EF-46A0-AFC1-19390425282C}">
      <dgm:prSet phldrT="[Текст]"/>
      <dgm:spPr/>
      <dgm:t>
        <a:bodyPr/>
        <a:lstStyle/>
        <a:p>
          <a:r>
            <a:rPr lang="ru-RU" dirty="0" smtClean="0"/>
            <a:t>Провести мониторинг по определению наиболее замусоренных участков </a:t>
          </a:r>
          <a:endParaRPr lang="ru-RU" dirty="0"/>
        </a:p>
      </dgm:t>
    </dgm:pt>
    <dgm:pt modelId="{435C3C1C-B57B-4D1A-B999-FA912E129192}" type="parTrans" cxnId="{10ECDC2C-5724-4265-8FC3-FA60463D8574}">
      <dgm:prSet/>
      <dgm:spPr/>
      <dgm:t>
        <a:bodyPr/>
        <a:lstStyle/>
        <a:p>
          <a:endParaRPr lang="ru-RU"/>
        </a:p>
      </dgm:t>
    </dgm:pt>
    <dgm:pt modelId="{C383D3A2-6247-4F7B-8CD7-D9A5CAD1DA5F}" type="sibTrans" cxnId="{10ECDC2C-5724-4265-8FC3-FA60463D8574}">
      <dgm:prSet/>
      <dgm:spPr/>
      <dgm:t>
        <a:bodyPr/>
        <a:lstStyle/>
        <a:p>
          <a:endParaRPr lang="ru-RU"/>
        </a:p>
      </dgm:t>
    </dgm:pt>
    <dgm:pt modelId="{0EE7BBA8-BE64-48B4-980E-94A816C1A231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24024373-A6B8-4AD1-B63E-E6BBE67A41F9}" type="parTrans" cxnId="{8B58E233-9376-46BE-9842-2A16377C4465}">
      <dgm:prSet/>
      <dgm:spPr/>
      <dgm:t>
        <a:bodyPr/>
        <a:lstStyle/>
        <a:p>
          <a:endParaRPr lang="ru-RU"/>
        </a:p>
      </dgm:t>
    </dgm:pt>
    <dgm:pt modelId="{55B8F32B-2755-4163-A374-20A9B4935166}" type="sibTrans" cxnId="{8B58E233-9376-46BE-9842-2A16377C4465}">
      <dgm:prSet/>
      <dgm:spPr/>
      <dgm:t>
        <a:bodyPr/>
        <a:lstStyle/>
        <a:p>
          <a:endParaRPr lang="ru-RU"/>
        </a:p>
      </dgm:t>
    </dgm:pt>
    <dgm:pt modelId="{01BBEF1C-4ED6-4154-BE48-EAC217AB04AA}">
      <dgm:prSet phldrT="[Текст]"/>
      <dgm:spPr/>
      <dgm:t>
        <a:bodyPr/>
        <a:lstStyle/>
        <a:p>
          <a:r>
            <a:rPr lang="ru-RU" dirty="0" smtClean="0"/>
            <a:t>Привлечь детей и взрослых к личному участию в  решении проблемы твёрдых бытовых отходов</a:t>
          </a:r>
          <a:endParaRPr lang="ru-RU" dirty="0"/>
        </a:p>
      </dgm:t>
    </dgm:pt>
    <dgm:pt modelId="{2C57B3D0-14C4-4505-A557-926D3C8AE2D8}" type="parTrans" cxnId="{9C21B6CE-CB06-4CEA-BA3A-DAE40DD3139A}">
      <dgm:prSet/>
      <dgm:spPr/>
      <dgm:t>
        <a:bodyPr/>
        <a:lstStyle/>
        <a:p>
          <a:endParaRPr lang="ru-RU"/>
        </a:p>
      </dgm:t>
    </dgm:pt>
    <dgm:pt modelId="{9E225E56-46C4-4601-97B6-5247EDD74949}" type="sibTrans" cxnId="{9C21B6CE-CB06-4CEA-BA3A-DAE40DD3139A}">
      <dgm:prSet/>
      <dgm:spPr/>
      <dgm:t>
        <a:bodyPr/>
        <a:lstStyle/>
        <a:p>
          <a:endParaRPr lang="ru-RU"/>
        </a:p>
      </dgm:t>
    </dgm:pt>
    <dgm:pt modelId="{78147607-A1F8-4ACE-8026-DF993F962733}" type="pres">
      <dgm:prSet presAssocID="{A64E1D1E-2911-4A9A-BD77-6EAD54CB33D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50F5561-D1ED-4A42-9AB0-141F29AA2709}" type="pres">
      <dgm:prSet presAssocID="{09E5DC1F-2205-4A00-A863-9E6F08A6478E}" presName="composite" presStyleCnt="0"/>
      <dgm:spPr/>
    </dgm:pt>
    <dgm:pt modelId="{30B0DADA-A5DB-4717-9365-8258BAA35894}" type="pres">
      <dgm:prSet presAssocID="{09E5DC1F-2205-4A00-A863-9E6F08A6478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F08E1C-2715-4A60-8049-3D139773361D}" type="pres">
      <dgm:prSet presAssocID="{09E5DC1F-2205-4A00-A863-9E6F08A6478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190B39-950D-4D06-999B-8FF4B210C51C}" type="pres">
      <dgm:prSet presAssocID="{4E04536F-A92D-4370-A3C0-FC4CF03E1063}" presName="sp" presStyleCnt="0"/>
      <dgm:spPr/>
    </dgm:pt>
    <dgm:pt modelId="{676AB8F0-2C92-4ADF-A449-95708E56B822}" type="pres">
      <dgm:prSet presAssocID="{4A5717F3-9C63-4FE8-8A99-91886737FDA0}" presName="composite" presStyleCnt="0"/>
      <dgm:spPr/>
    </dgm:pt>
    <dgm:pt modelId="{8F5660F5-50D2-4ECA-BD22-794D162FDA72}" type="pres">
      <dgm:prSet presAssocID="{4A5717F3-9C63-4FE8-8A99-91886737FDA0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F5FE5F-CAC6-44E2-B26A-99C735D2914E}" type="pres">
      <dgm:prSet presAssocID="{4A5717F3-9C63-4FE8-8A99-91886737FDA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042DFD0-32D6-410D-B1A0-8EAB0D6641E4}" type="pres">
      <dgm:prSet presAssocID="{FA280131-9A6B-4C14-881F-D5778B019C52}" presName="sp" presStyleCnt="0"/>
      <dgm:spPr/>
    </dgm:pt>
    <dgm:pt modelId="{2E7DF653-F0F5-48A7-A25A-1B94B2E0A339}" type="pres">
      <dgm:prSet presAssocID="{0EE7BBA8-BE64-48B4-980E-94A816C1A231}" presName="composite" presStyleCnt="0"/>
      <dgm:spPr/>
    </dgm:pt>
    <dgm:pt modelId="{4D9EFFC2-F07C-4EA6-B99B-0E66CDDCA6A6}" type="pres">
      <dgm:prSet presAssocID="{0EE7BBA8-BE64-48B4-980E-94A816C1A231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3738B9-51B6-491E-AFE6-A20009971F27}" type="pres">
      <dgm:prSet presAssocID="{0EE7BBA8-BE64-48B4-980E-94A816C1A231}" presName="descendantText" presStyleLbl="alignAcc1" presStyleIdx="2" presStyleCnt="3" custLinFactNeighborX="1281" custLinFactNeighborY="-4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B58E233-9376-46BE-9842-2A16377C4465}" srcId="{A64E1D1E-2911-4A9A-BD77-6EAD54CB33D0}" destId="{0EE7BBA8-BE64-48B4-980E-94A816C1A231}" srcOrd="2" destOrd="0" parTransId="{24024373-A6B8-4AD1-B63E-E6BBE67A41F9}" sibTransId="{55B8F32B-2755-4163-A374-20A9B4935166}"/>
    <dgm:cxn modelId="{0D06F563-4AAE-4E69-871A-D8114C12EF3C}" srcId="{09E5DC1F-2205-4A00-A863-9E6F08A6478E}" destId="{529A1572-02CD-41F4-A1BC-5580DF0F6BCA}" srcOrd="0" destOrd="0" parTransId="{8D4BCE24-4B61-4D64-BC52-46409039C54D}" sibTransId="{973C0A06-DD13-48D9-90E0-376B65F83BFB}"/>
    <dgm:cxn modelId="{3B51CFDF-1C16-4D1B-8C25-88E9D991A07E}" type="presOf" srcId="{48F4205E-E5EF-46A0-AFC1-19390425282C}" destId="{C3F5FE5F-CAC6-44E2-B26A-99C735D2914E}" srcOrd="0" destOrd="0" presId="urn:microsoft.com/office/officeart/2005/8/layout/chevron2"/>
    <dgm:cxn modelId="{C1F0D0C1-ED8A-41DA-8005-D50957E0AEC6}" type="presOf" srcId="{09E5DC1F-2205-4A00-A863-9E6F08A6478E}" destId="{30B0DADA-A5DB-4717-9365-8258BAA35894}" srcOrd="0" destOrd="0" presId="urn:microsoft.com/office/officeart/2005/8/layout/chevron2"/>
    <dgm:cxn modelId="{ED041DE6-8940-4D57-9BDD-BFFF5C4B6A29}" srcId="{A64E1D1E-2911-4A9A-BD77-6EAD54CB33D0}" destId="{09E5DC1F-2205-4A00-A863-9E6F08A6478E}" srcOrd="0" destOrd="0" parTransId="{BA2F71A1-01BB-4BD8-8B01-636CEFA44EEF}" sibTransId="{4E04536F-A92D-4370-A3C0-FC4CF03E1063}"/>
    <dgm:cxn modelId="{9C21B6CE-CB06-4CEA-BA3A-DAE40DD3139A}" srcId="{0EE7BBA8-BE64-48B4-980E-94A816C1A231}" destId="{01BBEF1C-4ED6-4154-BE48-EAC217AB04AA}" srcOrd="0" destOrd="0" parTransId="{2C57B3D0-14C4-4505-A557-926D3C8AE2D8}" sibTransId="{9E225E56-46C4-4601-97B6-5247EDD74949}"/>
    <dgm:cxn modelId="{233D580E-9C7F-4507-9673-4C6F78C57186}" type="presOf" srcId="{529A1572-02CD-41F4-A1BC-5580DF0F6BCA}" destId="{FCF08E1C-2715-4A60-8049-3D139773361D}" srcOrd="0" destOrd="0" presId="urn:microsoft.com/office/officeart/2005/8/layout/chevron2"/>
    <dgm:cxn modelId="{E64F9754-6220-431D-BB24-96F446640BF0}" type="presOf" srcId="{4A5717F3-9C63-4FE8-8A99-91886737FDA0}" destId="{8F5660F5-50D2-4ECA-BD22-794D162FDA72}" srcOrd="0" destOrd="0" presId="urn:microsoft.com/office/officeart/2005/8/layout/chevron2"/>
    <dgm:cxn modelId="{D2D0AC8D-DA57-4D0E-B936-508724503694}" type="presOf" srcId="{A64E1D1E-2911-4A9A-BD77-6EAD54CB33D0}" destId="{78147607-A1F8-4ACE-8026-DF993F962733}" srcOrd="0" destOrd="0" presId="urn:microsoft.com/office/officeart/2005/8/layout/chevron2"/>
    <dgm:cxn modelId="{E995EA56-791C-44CE-8ACF-43B4E3B827DD}" type="presOf" srcId="{01BBEF1C-4ED6-4154-BE48-EAC217AB04AA}" destId="{573738B9-51B6-491E-AFE6-A20009971F27}" srcOrd="0" destOrd="0" presId="urn:microsoft.com/office/officeart/2005/8/layout/chevron2"/>
    <dgm:cxn modelId="{10ECDC2C-5724-4265-8FC3-FA60463D8574}" srcId="{4A5717F3-9C63-4FE8-8A99-91886737FDA0}" destId="{48F4205E-E5EF-46A0-AFC1-19390425282C}" srcOrd="0" destOrd="0" parTransId="{435C3C1C-B57B-4D1A-B999-FA912E129192}" sibTransId="{C383D3A2-6247-4F7B-8CD7-D9A5CAD1DA5F}"/>
    <dgm:cxn modelId="{04EF950D-49CE-4D30-B3B8-DF43CB03C2E9}" srcId="{A64E1D1E-2911-4A9A-BD77-6EAD54CB33D0}" destId="{4A5717F3-9C63-4FE8-8A99-91886737FDA0}" srcOrd="1" destOrd="0" parTransId="{C0516781-09A4-4AA1-90BE-6DA03CC1DCC1}" sibTransId="{FA280131-9A6B-4C14-881F-D5778B019C52}"/>
    <dgm:cxn modelId="{B39D00C7-F7A8-4C84-B94C-CDA07195316B}" type="presOf" srcId="{0EE7BBA8-BE64-48B4-980E-94A816C1A231}" destId="{4D9EFFC2-F07C-4EA6-B99B-0E66CDDCA6A6}" srcOrd="0" destOrd="0" presId="urn:microsoft.com/office/officeart/2005/8/layout/chevron2"/>
    <dgm:cxn modelId="{276EBB78-CE09-4124-8288-007FA67EC890}" type="presParOf" srcId="{78147607-A1F8-4ACE-8026-DF993F962733}" destId="{250F5561-D1ED-4A42-9AB0-141F29AA2709}" srcOrd="0" destOrd="0" presId="urn:microsoft.com/office/officeart/2005/8/layout/chevron2"/>
    <dgm:cxn modelId="{F2F53152-AC24-45AE-A94E-216510098DA0}" type="presParOf" srcId="{250F5561-D1ED-4A42-9AB0-141F29AA2709}" destId="{30B0DADA-A5DB-4717-9365-8258BAA35894}" srcOrd="0" destOrd="0" presId="urn:microsoft.com/office/officeart/2005/8/layout/chevron2"/>
    <dgm:cxn modelId="{1CAA5899-22DE-4BFC-9A2B-7323D33C5F9B}" type="presParOf" srcId="{250F5561-D1ED-4A42-9AB0-141F29AA2709}" destId="{FCF08E1C-2715-4A60-8049-3D139773361D}" srcOrd="1" destOrd="0" presId="urn:microsoft.com/office/officeart/2005/8/layout/chevron2"/>
    <dgm:cxn modelId="{97526613-ED90-411A-B83F-67F64E948637}" type="presParOf" srcId="{78147607-A1F8-4ACE-8026-DF993F962733}" destId="{BB190B39-950D-4D06-999B-8FF4B210C51C}" srcOrd="1" destOrd="0" presId="urn:microsoft.com/office/officeart/2005/8/layout/chevron2"/>
    <dgm:cxn modelId="{1EB72D68-0F64-4C0E-8F75-EBCABA0989DB}" type="presParOf" srcId="{78147607-A1F8-4ACE-8026-DF993F962733}" destId="{676AB8F0-2C92-4ADF-A449-95708E56B822}" srcOrd="2" destOrd="0" presId="urn:microsoft.com/office/officeart/2005/8/layout/chevron2"/>
    <dgm:cxn modelId="{B50205BC-F894-44BB-A73D-A8A18E3FF44D}" type="presParOf" srcId="{676AB8F0-2C92-4ADF-A449-95708E56B822}" destId="{8F5660F5-50D2-4ECA-BD22-794D162FDA72}" srcOrd="0" destOrd="0" presId="urn:microsoft.com/office/officeart/2005/8/layout/chevron2"/>
    <dgm:cxn modelId="{D6BB8E33-D3EF-4669-B527-21D2E3105F0E}" type="presParOf" srcId="{676AB8F0-2C92-4ADF-A449-95708E56B822}" destId="{C3F5FE5F-CAC6-44E2-B26A-99C735D2914E}" srcOrd="1" destOrd="0" presId="urn:microsoft.com/office/officeart/2005/8/layout/chevron2"/>
    <dgm:cxn modelId="{7A55B104-EC88-440C-8272-D37AED15070C}" type="presParOf" srcId="{78147607-A1F8-4ACE-8026-DF993F962733}" destId="{0042DFD0-32D6-410D-B1A0-8EAB0D6641E4}" srcOrd="3" destOrd="0" presId="urn:microsoft.com/office/officeart/2005/8/layout/chevron2"/>
    <dgm:cxn modelId="{4B488754-B0E5-481F-9E6F-6817CCE63C2C}" type="presParOf" srcId="{78147607-A1F8-4ACE-8026-DF993F962733}" destId="{2E7DF653-F0F5-48A7-A25A-1B94B2E0A339}" srcOrd="4" destOrd="0" presId="urn:microsoft.com/office/officeart/2005/8/layout/chevron2"/>
    <dgm:cxn modelId="{4820B221-216A-43B3-99DF-D0B8F3EC4EC0}" type="presParOf" srcId="{2E7DF653-F0F5-48A7-A25A-1B94B2E0A339}" destId="{4D9EFFC2-F07C-4EA6-B99B-0E66CDDCA6A6}" srcOrd="0" destOrd="0" presId="urn:microsoft.com/office/officeart/2005/8/layout/chevron2"/>
    <dgm:cxn modelId="{A85A314E-4701-40E8-A166-B519B1DBADB8}" type="presParOf" srcId="{2E7DF653-F0F5-48A7-A25A-1B94B2E0A339}" destId="{573738B9-51B6-491E-AFE6-A20009971F2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B0DADA-A5DB-4717-9365-8258BAA35894}">
      <dsp:nvSpPr>
        <dsp:cNvPr id="0" name=""/>
        <dsp:cNvSpPr/>
      </dsp:nvSpPr>
      <dsp:spPr>
        <a:xfrm rot="5400000">
          <a:off x="-222646" y="223826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1</a:t>
          </a:r>
          <a:endParaRPr lang="ru-RU" sz="3000" kern="1200" dirty="0"/>
        </a:p>
      </dsp:txBody>
      <dsp:txXfrm rot="-5400000">
        <a:off x="1" y="520688"/>
        <a:ext cx="1039018" cy="445294"/>
      </dsp:txXfrm>
    </dsp:sp>
    <dsp:sp modelId="{FCF08E1C-2715-4A60-8049-3D139773361D}">
      <dsp:nvSpPr>
        <dsp:cNvPr id="0" name=""/>
        <dsp:cNvSpPr/>
      </dsp:nvSpPr>
      <dsp:spPr>
        <a:xfrm rot="5400000">
          <a:off x="3085107" y="-2044909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Познакомиться с классификацией отходов и способами избавления от них</a:t>
          </a:r>
          <a:endParaRPr lang="ru-RU" sz="2100" kern="1200" dirty="0"/>
        </a:p>
      </dsp:txBody>
      <dsp:txXfrm rot="-5400000">
        <a:off x="1039018" y="48278"/>
        <a:ext cx="5009883" cy="870607"/>
      </dsp:txXfrm>
    </dsp:sp>
    <dsp:sp modelId="{8F5660F5-50D2-4ECA-BD22-794D162FDA72}">
      <dsp:nvSpPr>
        <dsp:cNvPr id="0" name=""/>
        <dsp:cNvSpPr/>
      </dsp:nvSpPr>
      <dsp:spPr>
        <a:xfrm rot="5400000">
          <a:off x="-222646" y="1512490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2</a:t>
          </a:r>
          <a:endParaRPr lang="ru-RU" sz="3000" kern="1200" dirty="0"/>
        </a:p>
      </dsp:txBody>
      <dsp:txXfrm rot="-5400000">
        <a:off x="1" y="1809352"/>
        <a:ext cx="1039018" cy="445294"/>
      </dsp:txXfrm>
    </dsp:sp>
    <dsp:sp modelId="{C3F5FE5F-CAC6-44E2-B26A-99C735D2914E}">
      <dsp:nvSpPr>
        <dsp:cNvPr id="0" name=""/>
        <dsp:cNvSpPr/>
      </dsp:nvSpPr>
      <dsp:spPr>
        <a:xfrm rot="5400000">
          <a:off x="3085107" y="-756245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Провести мониторинг по определению наиболее замусоренных участков </a:t>
          </a:r>
          <a:endParaRPr lang="ru-RU" sz="2100" kern="1200" dirty="0"/>
        </a:p>
      </dsp:txBody>
      <dsp:txXfrm rot="-5400000">
        <a:off x="1039018" y="1336942"/>
        <a:ext cx="5009883" cy="870607"/>
      </dsp:txXfrm>
    </dsp:sp>
    <dsp:sp modelId="{4D9EFFC2-F07C-4EA6-B99B-0E66CDDCA6A6}">
      <dsp:nvSpPr>
        <dsp:cNvPr id="0" name=""/>
        <dsp:cNvSpPr/>
      </dsp:nvSpPr>
      <dsp:spPr>
        <a:xfrm rot="5400000">
          <a:off x="-222646" y="2801154"/>
          <a:ext cx="1484312" cy="1039018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3</a:t>
          </a:r>
          <a:endParaRPr lang="ru-RU" sz="3000" kern="1200" dirty="0"/>
        </a:p>
      </dsp:txBody>
      <dsp:txXfrm rot="-5400000">
        <a:off x="1" y="3098016"/>
        <a:ext cx="1039018" cy="445294"/>
      </dsp:txXfrm>
    </dsp:sp>
    <dsp:sp modelId="{573738B9-51B6-491E-AFE6-A20009971F27}">
      <dsp:nvSpPr>
        <dsp:cNvPr id="0" name=""/>
        <dsp:cNvSpPr/>
      </dsp:nvSpPr>
      <dsp:spPr>
        <a:xfrm rot="5400000">
          <a:off x="3085107" y="489967"/>
          <a:ext cx="964803" cy="505698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100" kern="1200" dirty="0" smtClean="0"/>
            <a:t>Привлечь детей и взрослых к личному участию в  решении проблемы твёрдых бытовых отходов</a:t>
          </a:r>
          <a:endParaRPr lang="ru-RU" sz="2100" kern="1200" dirty="0"/>
        </a:p>
      </dsp:txBody>
      <dsp:txXfrm rot="-5400000">
        <a:off x="1039018" y="2583154"/>
        <a:ext cx="5009883" cy="8706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/>
            </a:gs>
            <a:gs pos="60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E3CE5E2-90AB-4FD2-AB38-C66EEF1F73D0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310BB86-3610-4D1C-A14E-FC36B28444B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g.tavrika.su/news/276/27697.jpg" TargetMode="External"/><Relationship Id="rId2" Type="http://schemas.openxmlformats.org/officeDocument/2006/relationships/hyperlink" Target="http://static8.depositphotos.com/1006563/1038/i/950/depositphotos_10389288-stock-photo-wooden-composter.jpg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atic.panoramio.com/photos/large/3709865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5" y="260648"/>
            <a:ext cx="8712969" cy="633670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195736" y="2420888"/>
            <a:ext cx="5272598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Бытовой мусор</a:t>
            </a:r>
          </a:p>
          <a:p>
            <a:pPr lvl="0"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 экология</a:t>
            </a:r>
          </a:p>
          <a:p>
            <a:pPr lvl="0" algn="ctr"/>
            <a:r>
              <a:rPr lang="ru-RU" sz="54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моего села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355843" y="406522"/>
            <a:ext cx="476765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МКОУ «Спасская СОШ»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414585" y="516413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479635" y="2551837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32034" y="4843026"/>
            <a:ext cx="4533491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lvl="0" algn="ctr"/>
            <a:r>
              <a:rPr lang="ru-RU" sz="2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Автор: </a:t>
            </a:r>
            <a:r>
              <a:rPr lang="ru-RU" sz="20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Павлова М</a:t>
            </a:r>
            <a:r>
              <a:rPr lang="ru-RU" sz="2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.,</a:t>
            </a:r>
            <a:endParaRPr lang="ru-RU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lvl="0" algn="ctr"/>
            <a:r>
              <a:rPr lang="ru-RU" sz="2000" b="1" cap="none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обучающаяся </a:t>
            </a:r>
            <a:r>
              <a:rPr lang="ru-RU" sz="2000" b="1" spc="50" dirty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8</a:t>
            </a:r>
            <a:r>
              <a:rPr lang="ru-RU" sz="2000" b="1" cap="none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</a:t>
            </a:r>
            <a:r>
              <a:rPr lang="ru-RU" sz="2000" b="1" cap="none" spc="50" dirty="0" err="1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кл</a:t>
            </a:r>
            <a:endParaRPr lang="ru-RU" sz="2000" b="1" cap="none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940152" y="5550912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000" spc="300" dirty="0">
                <a:ln w="11430" cmpd="sng">
                  <a:solidFill>
                    <a:srgbClr val="4E67C8">
                      <a:tint val="10000"/>
                    </a:srgbClr>
                  </a:solidFill>
                  <a:prstDash val="solid"/>
                  <a:miter lim="800000"/>
                </a:ln>
                <a:solidFill>
                  <a:prstClr val="black"/>
                </a:solidFill>
                <a:effectLst>
                  <a:glow rad="45500">
                    <a:srgbClr val="4E67C8">
                      <a:satMod val="220000"/>
                      <a:alpha val="35000"/>
                    </a:srgbClr>
                  </a:glow>
                </a:effectLst>
              </a:rPr>
              <a:t>Руководитель: </a:t>
            </a:r>
          </a:p>
          <a:p>
            <a:pPr lvl="0"/>
            <a:r>
              <a:rPr lang="ru-RU" sz="2000" spc="300" dirty="0">
                <a:ln w="11430" cmpd="sng">
                  <a:solidFill>
                    <a:srgbClr val="4E67C8">
                      <a:tint val="10000"/>
                    </a:srgbClr>
                  </a:solidFill>
                  <a:prstDash val="solid"/>
                  <a:miter lim="800000"/>
                </a:ln>
                <a:solidFill>
                  <a:prstClr val="black"/>
                </a:solidFill>
                <a:effectLst>
                  <a:glow rad="45500">
                    <a:srgbClr val="4E67C8">
                      <a:satMod val="220000"/>
                      <a:alpha val="35000"/>
                    </a:srgbClr>
                  </a:glow>
                </a:effectLst>
              </a:rPr>
              <a:t>Рязанцева Г.Н.</a:t>
            </a:r>
            <a:endParaRPr lang="ru-RU" sz="2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2377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81616"/>
            <a:ext cx="7632848" cy="1176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2"/>
              </a:rPr>
              <a:t>http://static8.depositphotos.com/1006563/1038/i/950/depositphotos_10389288-stock-photo-wooden-composter.jpg</a:t>
            </a:r>
            <a:endParaRPr lang="ru-RU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u="sng" dirty="0">
                <a:solidFill>
                  <a:srgbClr val="0000FF"/>
                </a:solidFill>
                <a:latin typeface="Calibri"/>
                <a:ea typeface="Calibri"/>
                <a:cs typeface="Times New Roman"/>
                <a:hlinkClick r:id="rId3"/>
              </a:rPr>
              <a:t>http://img.tavrika.su/news/276/27697.jpg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12319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78353327"/>
              </p:ext>
            </p:extLst>
          </p:nvPr>
        </p:nvGraphicFramePr>
        <p:xfrm>
          <a:off x="1600263" y="213285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05330" y="188640"/>
            <a:ext cx="8085867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lvl="0" algn="ctr"/>
            <a:r>
              <a:rPr lang="ru-RU" sz="2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 работы: привлечь внимание населения</a:t>
            </a:r>
          </a:p>
          <a:p>
            <a:pPr lvl="0" algn="ctr"/>
            <a:r>
              <a:rPr lang="ru-RU" sz="28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к охране окружающей среды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403648" y="1301812"/>
            <a:ext cx="1545616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Задачи: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3132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54852" y="385099"/>
            <a:ext cx="55354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Способы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утилизации </a:t>
            </a:r>
            <a:endParaRPr lang="ru-RU" sz="40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бытовых отходов </a:t>
            </a:r>
            <a:endParaRPr lang="ru-RU" sz="40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324544" y="2001670"/>
            <a:ext cx="31662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захоронение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14234" y="3254524"/>
            <a:ext cx="209865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сжигание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08207" y="2414915"/>
            <a:ext cx="384111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компостирование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5474" y="3839299"/>
            <a:ext cx="284084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сортировка 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</a:p>
          <a:p>
            <a:pPr lvl="0"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переработка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755576" y="988144"/>
            <a:ext cx="1870110" cy="14407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319796" y="1791661"/>
            <a:ext cx="648072" cy="18321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732240" y="982682"/>
            <a:ext cx="1368152" cy="1446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26653" y="1723008"/>
            <a:ext cx="64872" cy="22463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863" y="4717569"/>
            <a:ext cx="187793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5" descr="7533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295" y="5059064"/>
            <a:ext cx="226695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 descr="http://img.tavrika.su/news/276/2769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2" y="3427114"/>
            <a:ext cx="2411760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static8.depositphotos.com/1006563/1038/i/950/depositphotos_10389288-stock-photo-wooden-compost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49" y="3081567"/>
            <a:ext cx="1475656" cy="177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958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Посмотреть увеличенно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Посмотреть увеличенное изображение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3" name="Picture 5" descr="C:\Users\Школа\Downloads\нужно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84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93393725"/>
              </p:ext>
            </p:extLst>
          </p:nvPr>
        </p:nvGraphicFramePr>
        <p:xfrm>
          <a:off x="4283968" y="2636912"/>
          <a:ext cx="4572000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7971889"/>
              </p:ext>
            </p:extLst>
          </p:nvPr>
        </p:nvGraphicFramePr>
        <p:xfrm>
          <a:off x="539552" y="1628800"/>
          <a:ext cx="2520280" cy="3459057"/>
        </p:xfrm>
        <a:graphic>
          <a:graphicData uri="http://schemas.openxmlformats.org/drawingml/2006/table">
            <a:tbl>
              <a:tblPr/>
              <a:tblGrid>
                <a:gridCol w="1616783"/>
                <a:gridCol w="903497"/>
              </a:tblGrid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бытовые отходы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масса, г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пищевые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4200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бумага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пластиковые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стекло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металл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83482"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123728" y="332656"/>
            <a:ext cx="5497018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Бытовые отходы нашей семьи</a:t>
            </a:r>
          </a:p>
          <a:p>
            <a:pPr algn="ctr"/>
            <a:r>
              <a:rPr lang="ru-RU" sz="2000" b="1" dirty="0" smtClean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(за неделю)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137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04664"/>
            <a:ext cx="5924550" cy="592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1049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898786"/>
              </p:ext>
            </p:extLst>
          </p:nvPr>
        </p:nvGraphicFramePr>
        <p:xfrm>
          <a:off x="1126515" y="1412776"/>
          <a:ext cx="7080448" cy="2016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40224"/>
                <a:gridCol w="354022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Вопрос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Ответы жителей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Кто должен следить за чистотой улиц в селе?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сами жители (39%)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сельская Администрация (9%)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-    совместно жители, сельская   Администрация, ЖКХ района (52%)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Используете ли вы бытовые отходы вторично?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нет (76%)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600" dirty="0" smtClean="0"/>
                        <a:t>да (24%)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320718">
            <a:off x="3818837" y="4583462"/>
            <a:ext cx="1689589" cy="16189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012160" y="5405012"/>
            <a:ext cx="19287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изкий уровень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культуры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49916" y="287070"/>
            <a:ext cx="58336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n w="10541" cmpd="sng">
                  <a:solidFill>
                    <a:srgbClr val="4E67C8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E67C8">
                        <a:tint val="40000"/>
                        <a:satMod val="250000"/>
                      </a:srgbClr>
                    </a:gs>
                    <a:gs pos="9000">
                      <a:srgbClr val="4E67C8">
                        <a:tint val="52000"/>
                        <a:satMod val="300000"/>
                      </a:srgbClr>
                    </a:gs>
                    <a:gs pos="50000">
                      <a:srgbClr val="4E67C8">
                        <a:shade val="20000"/>
                        <a:satMod val="300000"/>
                      </a:srgbClr>
                    </a:gs>
                    <a:gs pos="79000">
                      <a:srgbClr val="4E67C8">
                        <a:tint val="52000"/>
                        <a:satMod val="300000"/>
                      </a:srgbClr>
                    </a:gs>
                    <a:gs pos="100000">
                      <a:srgbClr val="4E67C8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Социологические исследования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588006" y="5230941"/>
            <a:ext cx="15456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едостаток 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контейнеров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150" y="3809690"/>
            <a:ext cx="59725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В чём заключается главная причина </a:t>
            </a:r>
          </a:p>
          <a:p>
            <a:r>
              <a:rPr lang="ru-RU" sz="2000" b="1" dirty="0" smtClean="0">
                <a:solidFill>
                  <a:srgbClr val="00B050"/>
                </a:solidFill>
              </a:rPr>
              <a:t>замусоривания нашего села?</a:t>
            </a:r>
          </a:p>
        </p:txBody>
      </p:sp>
      <p:cxnSp>
        <p:nvCxnSpPr>
          <p:cNvPr id="10" name="Прямая со стрелкой 9"/>
          <p:cNvCxnSpPr/>
          <p:nvPr/>
        </p:nvCxnSpPr>
        <p:spPr>
          <a:xfrm flipH="1" flipV="1">
            <a:off x="5544028" y="5527177"/>
            <a:ext cx="468132" cy="3500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183921" y="5392939"/>
            <a:ext cx="578583" cy="1611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175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 descr="Описание: C:\Users\Школа\Desktop\IMG_75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5472608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61048"/>
            <a:ext cx="2414587" cy="250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819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5A62~1\AppData\Local\Temp\Rar$DI00.804\нужно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793580" y="2967335"/>
            <a:ext cx="16268621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fontAlgn="base">
              <a:lnSpc>
                <a:spcPct val="200000"/>
              </a:lnSpc>
              <a:spcAft>
                <a:spcPts val="0"/>
              </a:spcAft>
            </a:pPr>
            <a:r>
              <a:rPr lang="ru-RU" sz="5400" dirty="0">
                <a:solidFill>
                  <a:srgbClr val="8064A2"/>
                </a:solidFill>
                <a:latin typeface="Times New Roman"/>
                <a:ea typeface="Times New Roman"/>
              </a:rPr>
              <a:t> </a:t>
            </a:r>
            <a:endParaRPr lang="ru-RU" sz="5400" dirty="0">
              <a:latin typeface="Times New Roman"/>
              <a:ea typeface="Times New Roman"/>
            </a:endParaRPr>
          </a:p>
          <a:p>
            <a:pPr fontAlgn="base">
              <a:lnSpc>
                <a:spcPct val="200000"/>
              </a:lnSpc>
              <a:spcAft>
                <a:spcPts val="0"/>
              </a:spcAft>
            </a:pPr>
            <a:r>
              <a:rPr lang="ru-RU" sz="5400" dirty="0">
                <a:solidFill>
                  <a:srgbClr val="8064A2"/>
                </a:solidFill>
                <a:latin typeface="Times New Roman"/>
                <a:ea typeface="Times New Roman"/>
              </a:rPr>
              <a:t> </a:t>
            </a:r>
            <a:endParaRPr lang="ru-RU" sz="5400" dirty="0">
              <a:latin typeface="Times New Roman"/>
              <a:ea typeface="Times New Roman"/>
            </a:endParaRPr>
          </a:p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67984" y="1982777"/>
            <a:ext cx="6332182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Чтобы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окружающая среда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была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хоть немного чище,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нужно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каждому из нас </a:t>
            </a:r>
            <a:endParaRPr lang="ru-RU" sz="3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позаботиться </a:t>
            </a:r>
            <a:r>
              <a:rPr lang="ru-RU" sz="36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об этом.</a:t>
            </a:r>
          </a:p>
          <a:p>
            <a:pPr algn="ctr"/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54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60935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1111</TotalTime>
  <Words>194</Words>
  <Application>Microsoft Office PowerPoint</Application>
  <PresentationFormat>Экран (4:3)</PresentationFormat>
  <Paragraphs>63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98</cp:revision>
  <dcterms:created xsi:type="dcterms:W3CDTF">2017-04-05T19:21:38Z</dcterms:created>
  <dcterms:modified xsi:type="dcterms:W3CDTF">2019-12-25T17:25:00Z</dcterms:modified>
</cp:coreProperties>
</file>