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72" r:id="rId2"/>
  </p:sldMasterIdLst>
  <p:sldIdLst>
    <p:sldId id="298" r:id="rId3"/>
    <p:sldId id="296" r:id="rId4"/>
    <p:sldId id="258" r:id="rId5"/>
    <p:sldId id="256" r:id="rId6"/>
    <p:sldId id="260" r:id="rId7"/>
    <p:sldId id="301" r:id="rId8"/>
    <p:sldId id="299" r:id="rId9"/>
    <p:sldId id="293" r:id="rId10"/>
    <p:sldId id="290" r:id="rId11"/>
    <p:sldId id="291" r:id="rId12"/>
    <p:sldId id="292" r:id="rId13"/>
    <p:sldId id="28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C89EF96-8CEA-46FF-86C4-4CE0E7609802}" styleName="Светлый стиль 3 - акцент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6544" autoAdjust="0"/>
    <p:restoredTop sz="94660"/>
  </p:normalViewPr>
  <p:slideViewPr>
    <p:cSldViewPr>
      <p:cViewPr varScale="1">
        <p:scale>
          <a:sx n="69" d="100"/>
          <a:sy n="69" d="100"/>
        </p:scale>
        <p:origin x="1782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813311-7D5D-468F-872B-C9847F1E7F6F}" type="datetimeFigureOut">
              <a:rPr lang="ru-RU" smtClean="0"/>
              <a:pPr/>
              <a:t>25.12.2019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E936D4-39D7-493D-8BC4-4E29E62D4F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813311-7D5D-468F-872B-C9847F1E7F6F}" type="datetimeFigureOut">
              <a:rPr lang="ru-RU" smtClean="0"/>
              <a:pPr/>
              <a:t>25.12.2019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E936D4-39D7-493D-8BC4-4E29E62D4F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813311-7D5D-468F-872B-C9847F1E7F6F}" type="datetimeFigureOut">
              <a:rPr lang="ru-RU" smtClean="0"/>
              <a:pPr/>
              <a:t>25.12.2019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E936D4-39D7-493D-8BC4-4E29E62D4F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E9E4119-34A4-4C62-8061-E375B651366F}" type="datetimeFigureOut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25.12.2019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B55D2EB-A95D-4B59-A168-5EA5AF53531F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5129129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E9E4119-34A4-4C62-8061-E375B651366F}" type="datetimeFigureOut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25.12.2019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B55D2EB-A95D-4B59-A168-5EA5AF53531F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050253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E9E4119-34A4-4C62-8061-E375B651366F}" type="datetimeFigureOut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25.12.2019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B55D2EB-A95D-4B59-A168-5EA5AF53531F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9353103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E9E4119-34A4-4C62-8061-E375B651366F}" type="datetimeFigureOut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25.12.2019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B55D2EB-A95D-4B59-A168-5EA5AF53531F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1249511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E9E4119-34A4-4C62-8061-E375B651366F}" type="datetimeFigureOut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25.12.2019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B55D2EB-A95D-4B59-A168-5EA5AF53531F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5450680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E9E4119-34A4-4C62-8061-E375B651366F}" type="datetimeFigureOut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25.12.2019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B55D2EB-A95D-4B59-A168-5EA5AF53531F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1725725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E9E4119-34A4-4C62-8061-E375B651366F}" type="datetimeFigureOut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25.12.2019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B55D2EB-A95D-4B59-A168-5EA5AF53531F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1197048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E9E4119-34A4-4C62-8061-E375B651366F}" type="datetimeFigureOut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25.12.2019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B55D2EB-A95D-4B59-A168-5EA5AF53531F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920225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813311-7D5D-468F-872B-C9847F1E7F6F}" type="datetimeFigureOut">
              <a:rPr lang="ru-RU" smtClean="0"/>
              <a:pPr/>
              <a:t>25.12.2019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E936D4-39D7-493D-8BC4-4E29E62D4F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E9E4119-34A4-4C62-8061-E375B651366F}" type="datetimeFigureOut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25.12.2019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B55D2EB-A95D-4B59-A168-5EA5AF53531F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3408174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E9E4119-34A4-4C62-8061-E375B651366F}" type="datetimeFigureOut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25.12.2019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B55D2EB-A95D-4B59-A168-5EA5AF53531F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8889268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E9E4119-34A4-4C62-8061-E375B651366F}" type="datetimeFigureOut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25.12.2019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B55D2EB-A95D-4B59-A168-5EA5AF53531F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042073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813311-7D5D-468F-872B-C9847F1E7F6F}" type="datetimeFigureOut">
              <a:rPr lang="ru-RU" smtClean="0"/>
              <a:pPr/>
              <a:t>25.12.2019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E936D4-39D7-493D-8BC4-4E29E62D4F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813311-7D5D-468F-872B-C9847F1E7F6F}" type="datetimeFigureOut">
              <a:rPr lang="ru-RU" smtClean="0"/>
              <a:pPr/>
              <a:t>25.12.2019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E936D4-39D7-493D-8BC4-4E29E62D4F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813311-7D5D-468F-872B-C9847F1E7F6F}" type="datetimeFigureOut">
              <a:rPr lang="ru-RU" smtClean="0"/>
              <a:pPr/>
              <a:t>25.12.2019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E936D4-39D7-493D-8BC4-4E29E62D4F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813311-7D5D-468F-872B-C9847F1E7F6F}" type="datetimeFigureOut">
              <a:rPr lang="ru-RU" smtClean="0"/>
              <a:pPr/>
              <a:t>25.12.2019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E936D4-39D7-493D-8BC4-4E29E62D4F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813311-7D5D-468F-872B-C9847F1E7F6F}" type="datetimeFigureOut">
              <a:rPr lang="ru-RU" smtClean="0"/>
              <a:pPr/>
              <a:t>25.12.2019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E936D4-39D7-493D-8BC4-4E29E62D4F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813311-7D5D-468F-872B-C9847F1E7F6F}" type="datetimeFigureOut">
              <a:rPr lang="ru-RU" smtClean="0"/>
              <a:pPr/>
              <a:t>25.12.2019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E936D4-39D7-493D-8BC4-4E29E62D4F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813311-7D5D-468F-872B-C9847F1E7F6F}" type="datetimeFigureOut">
              <a:rPr lang="ru-RU" smtClean="0"/>
              <a:pPr/>
              <a:t>25.12.2019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E936D4-39D7-493D-8BC4-4E29E62D4F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813311-7D5D-468F-872B-C9847F1E7F6F}" type="datetimeFigureOut">
              <a:rPr lang="ru-RU" smtClean="0"/>
              <a:pPr/>
              <a:t>25.12.2019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E936D4-39D7-493D-8BC4-4E29E62D4FA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E9E4119-34A4-4C62-8061-E375B651366F}" type="datetimeFigureOut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25.12.2019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B55D2EB-A95D-4B59-A168-5EA5AF53531F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98262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13" Type="http://schemas.openxmlformats.org/officeDocument/2006/relationships/image" Target="../media/image21.png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15.png"/><Relationship Id="rId12" Type="http://schemas.openxmlformats.org/officeDocument/2006/relationships/image" Target="../media/image20.png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6" Type="http://schemas.openxmlformats.org/officeDocument/2006/relationships/image" Target="../media/image14.jpeg"/><Relationship Id="rId11" Type="http://schemas.openxmlformats.org/officeDocument/2006/relationships/image" Target="../media/image19.png"/><Relationship Id="rId5" Type="http://schemas.openxmlformats.org/officeDocument/2006/relationships/image" Target="../media/image13.jpeg"/><Relationship Id="rId10" Type="http://schemas.openxmlformats.org/officeDocument/2006/relationships/image" Target="../media/image18.png"/><Relationship Id="rId4" Type="http://schemas.openxmlformats.org/officeDocument/2006/relationships/image" Target="../media/image12.png"/><Relationship Id="rId9" Type="http://schemas.openxmlformats.org/officeDocument/2006/relationships/image" Target="../media/image17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5195" y="244403"/>
            <a:ext cx="8493609" cy="6435542"/>
          </a:xfrm>
        </p:spPr>
      </p:pic>
    </p:spTree>
    <p:extLst>
      <p:ext uri="{BB962C8B-B14F-4D97-AF65-F5344CB8AC3E}">
        <p14:creationId xmlns:p14="http://schemas.microsoft.com/office/powerpoint/2010/main" val="123207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" y="274638"/>
            <a:ext cx="8255463" cy="6021288"/>
          </a:xfrm>
        </p:spPr>
      </p:pic>
    </p:spTree>
    <p:extLst>
      <p:ext uri="{BB962C8B-B14F-4D97-AF65-F5344CB8AC3E}">
        <p14:creationId xmlns:p14="http://schemas.microsoft.com/office/powerpoint/2010/main" val="2406667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4819" y="476672"/>
            <a:ext cx="7914362" cy="5877272"/>
          </a:xfrm>
        </p:spPr>
      </p:pic>
    </p:spTree>
    <p:extLst>
      <p:ext uri="{BB962C8B-B14F-4D97-AF65-F5344CB8AC3E}">
        <p14:creationId xmlns:p14="http://schemas.microsoft.com/office/powerpoint/2010/main" val="2275335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74" name="AutoShape 38"/>
          <p:cNvSpPr>
            <a:spLocks noChangeArrowheads="1"/>
          </p:cNvSpPr>
          <p:nvPr/>
        </p:nvSpPr>
        <p:spPr bwMode="auto">
          <a:xfrm rot="510243">
            <a:off x="465138" y="1665288"/>
            <a:ext cx="2663825" cy="1504950"/>
          </a:xfrm>
          <a:prstGeom prst="cloudCallout">
            <a:avLst>
              <a:gd name="adj1" fmla="val -16060"/>
              <a:gd name="adj2" fmla="val 20745"/>
            </a:avLst>
          </a:prstGeom>
          <a:gradFill rotWithShape="1">
            <a:gsLst>
              <a:gs pos="0">
                <a:schemeClr val="accent1"/>
              </a:gs>
              <a:gs pos="100000">
                <a:schemeClr val="bg1"/>
              </a:gs>
            </a:gsLst>
            <a:path path="rect">
              <a:fillToRect l="50000" t="50000" r="50000" b="50000"/>
            </a:path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endParaRPr lang="ru-RU" altLang="ru-RU"/>
          </a:p>
        </p:txBody>
      </p:sp>
      <p:sp>
        <p:nvSpPr>
          <p:cNvPr id="14376" name="AutoShape 40"/>
          <p:cNvSpPr>
            <a:spLocks noChangeArrowheads="1"/>
          </p:cNvSpPr>
          <p:nvPr/>
        </p:nvSpPr>
        <p:spPr bwMode="auto">
          <a:xfrm rot="510243">
            <a:off x="2263775" y="4487863"/>
            <a:ext cx="3024188" cy="1612900"/>
          </a:xfrm>
          <a:prstGeom prst="cloudCallout">
            <a:avLst>
              <a:gd name="adj1" fmla="val -91597"/>
              <a:gd name="adj2" fmla="val 44644"/>
            </a:avLst>
          </a:prstGeom>
          <a:gradFill rotWithShape="1">
            <a:gsLst>
              <a:gs pos="0">
                <a:schemeClr val="accent1"/>
              </a:gs>
              <a:gs pos="100000">
                <a:schemeClr val="bg1"/>
              </a:gs>
            </a:gsLst>
            <a:path path="rect">
              <a:fillToRect l="50000" t="50000" r="50000" b="50000"/>
            </a:path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endParaRPr lang="ru-RU" altLang="ru-RU"/>
          </a:p>
        </p:txBody>
      </p:sp>
      <p:sp>
        <p:nvSpPr>
          <p:cNvPr id="14349" name="AutoShape 13"/>
          <p:cNvSpPr>
            <a:spLocks noChangeArrowheads="1"/>
          </p:cNvSpPr>
          <p:nvPr/>
        </p:nvSpPr>
        <p:spPr bwMode="auto">
          <a:xfrm>
            <a:off x="9685338" y="260350"/>
            <a:ext cx="2951162" cy="1873250"/>
          </a:xfrm>
          <a:prstGeom prst="cloudCallout">
            <a:avLst>
              <a:gd name="adj1" fmla="val -51722"/>
              <a:gd name="adj2" fmla="val 28981"/>
            </a:avLst>
          </a:prstGeom>
          <a:gradFill rotWithShape="1">
            <a:gsLst>
              <a:gs pos="0">
                <a:schemeClr val="accent1"/>
              </a:gs>
              <a:gs pos="100000">
                <a:schemeClr val="bg1"/>
              </a:gs>
            </a:gsLst>
            <a:path path="rect">
              <a:fillToRect l="50000" t="50000" r="50000" b="50000"/>
            </a:path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endParaRPr lang="ru-RU" altLang="ru-RU"/>
          </a:p>
        </p:txBody>
      </p:sp>
      <p:pic>
        <p:nvPicPr>
          <p:cNvPr id="14358" name="Picture 22" descr="j0433911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35938" y="0"/>
            <a:ext cx="1008062" cy="1008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59" name="Picture 23" descr="j0433911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19925" y="981075"/>
            <a:ext cx="1008063" cy="1008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60" name="Picture 24" descr="j0433911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95963" y="2060575"/>
            <a:ext cx="1008062" cy="1008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61" name="Picture 25" descr="j0433911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27538" y="2997200"/>
            <a:ext cx="1008062" cy="1008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62" name="Picture 26" descr="j0433911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76600" y="3860800"/>
            <a:ext cx="1008063" cy="1008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63" name="Picture 27" descr="j0433911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35150" y="4797425"/>
            <a:ext cx="1008063" cy="1008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64" name="Picture 28" descr="j0433911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288" y="5849938"/>
            <a:ext cx="1008062" cy="1008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65" name="Picture 29" descr="j0433911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4859607">
            <a:off x="8135938" y="5849938"/>
            <a:ext cx="1008062" cy="1008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66" name="Picture 30" descr="j0433911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049210">
            <a:off x="6732588" y="4941888"/>
            <a:ext cx="1008062" cy="1008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67" name="Picture 31" descr="j0433911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4205796">
            <a:off x="5364162" y="3860801"/>
            <a:ext cx="1008063" cy="1008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68" name="Picture 32" descr="j0433911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4361115">
            <a:off x="4284662" y="2924176"/>
            <a:ext cx="1008063" cy="1008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69" name="Picture 33" descr="j0433911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4181524">
            <a:off x="2916237" y="2060576"/>
            <a:ext cx="1008063" cy="1008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70" name="Picture 34" descr="j0433911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4026024">
            <a:off x="1619251" y="1125537"/>
            <a:ext cx="1008062" cy="1008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71" name="Picture 35" descr="j0433911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4625289">
            <a:off x="323851" y="188912"/>
            <a:ext cx="1008062" cy="1008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72" name="AutoShape 36"/>
          <p:cNvSpPr>
            <a:spLocks noChangeArrowheads="1"/>
          </p:cNvSpPr>
          <p:nvPr/>
        </p:nvSpPr>
        <p:spPr bwMode="auto">
          <a:xfrm>
            <a:off x="-2700338" y="4149725"/>
            <a:ext cx="2374900" cy="1800225"/>
          </a:xfrm>
          <a:prstGeom prst="cloudCallout">
            <a:avLst>
              <a:gd name="adj1" fmla="val -67648"/>
              <a:gd name="adj2" fmla="val 31833"/>
            </a:avLst>
          </a:prstGeom>
          <a:gradFill rotWithShape="1">
            <a:gsLst>
              <a:gs pos="0">
                <a:schemeClr val="accent1"/>
              </a:gs>
              <a:gs pos="100000">
                <a:schemeClr val="bg1"/>
              </a:gs>
            </a:gsLst>
            <a:path path="rect">
              <a:fillToRect l="50000" t="50000" r="50000" b="50000"/>
            </a:path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endParaRPr lang="ru-RU" altLang="ru-RU"/>
          </a:p>
        </p:txBody>
      </p:sp>
      <p:sp>
        <p:nvSpPr>
          <p:cNvPr id="14375" name="AutoShape 39"/>
          <p:cNvSpPr>
            <a:spLocks noChangeArrowheads="1"/>
          </p:cNvSpPr>
          <p:nvPr/>
        </p:nvSpPr>
        <p:spPr bwMode="auto">
          <a:xfrm rot="510243">
            <a:off x="3630613" y="230188"/>
            <a:ext cx="2736850" cy="1504950"/>
          </a:xfrm>
          <a:prstGeom prst="cloudCallout">
            <a:avLst>
              <a:gd name="adj1" fmla="val -103481"/>
              <a:gd name="adj2" fmla="val -1704"/>
            </a:avLst>
          </a:prstGeom>
          <a:gradFill rotWithShape="1">
            <a:gsLst>
              <a:gs pos="0">
                <a:schemeClr val="accent1"/>
              </a:gs>
              <a:gs pos="100000">
                <a:schemeClr val="bg1"/>
              </a:gs>
            </a:gsLst>
            <a:path path="rect">
              <a:fillToRect l="50000" t="50000" r="50000" b="50000"/>
            </a:path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endParaRPr lang="ru-RU" altLang="ru-RU"/>
          </a:p>
        </p:txBody>
      </p:sp>
      <p:sp>
        <p:nvSpPr>
          <p:cNvPr id="14377" name="AutoShape 41"/>
          <p:cNvSpPr>
            <a:spLocks noChangeArrowheads="1"/>
          </p:cNvSpPr>
          <p:nvPr/>
        </p:nvSpPr>
        <p:spPr bwMode="auto">
          <a:xfrm rot="510243">
            <a:off x="5797550" y="2738438"/>
            <a:ext cx="2376488" cy="1144587"/>
          </a:xfrm>
          <a:prstGeom prst="cloudCallout">
            <a:avLst>
              <a:gd name="adj1" fmla="val -127273"/>
              <a:gd name="adj2" fmla="val 42097"/>
            </a:avLst>
          </a:prstGeom>
          <a:gradFill rotWithShape="1">
            <a:gsLst>
              <a:gs pos="0">
                <a:schemeClr val="accent1"/>
              </a:gs>
              <a:gs pos="100000">
                <a:schemeClr val="bg1"/>
              </a:gs>
            </a:gsLst>
            <a:path path="rect">
              <a:fillToRect l="50000" t="50000" r="50000" b="50000"/>
            </a:path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endParaRPr lang="ru-RU" altLang="ru-RU"/>
          </a:p>
        </p:txBody>
      </p:sp>
      <p:sp>
        <p:nvSpPr>
          <p:cNvPr id="14350" name="Oval 14"/>
          <p:cNvSpPr>
            <a:spLocks noChangeArrowheads="1"/>
          </p:cNvSpPr>
          <p:nvPr/>
        </p:nvSpPr>
        <p:spPr bwMode="auto">
          <a:xfrm>
            <a:off x="6804025" y="476250"/>
            <a:ext cx="1657350" cy="1655763"/>
          </a:xfrm>
          <a:prstGeom prst="ellipse">
            <a:avLst/>
          </a:prstGeom>
          <a:gradFill rotWithShape="1">
            <a:gsLst>
              <a:gs pos="0">
                <a:schemeClr val="bg1"/>
              </a:gs>
              <a:gs pos="100000">
                <a:srgbClr val="FFFF66"/>
              </a:gs>
            </a:gsLst>
            <a:path path="shape">
              <a:fillToRect l="50000" t="50000" r="50000" b="50000"/>
            </a:path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ru-RU" altLang="ru-RU"/>
          </a:p>
        </p:txBody>
      </p:sp>
      <p:sp>
        <p:nvSpPr>
          <p:cNvPr id="14351" name="Oval 15"/>
          <p:cNvSpPr>
            <a:spLocks noChangeArrowheads="1"/>
          </p:cNvSpPr>
          <p:nvPr/>
        </p:nvSpPr>
        <p:spPr bwMode="auto">
          <a:xfrm>
            <a:off x="3779838" y="2420938"/>
            <a:ext cx="1728787" cy="1727200"/>
          </a:xfrm>
          <a:prstGeom prst="ellipse">
            <a:avLst/>
          </a:prstGeom>
          <a:gradFill rotWithShape="1">
            <a:gsLst>
              <a:gs pos="0">
                <a:srgbClr val="FF0066"/>
              </a:gs>
              <a:gs pos="100000">
                <a:srgbClr val="FF0000"/>
              </a:gs>
            </a:gsLst>
            <a:path path="shape">
              <a:fillToRect l="50000" t="50000" r="50000" b="50000"/>
            </a:path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ru-RU" altLang="ru-RU"/>
          </a:p>
        </p:txBody>
      </p:sp>
      <p:pic>
        <p:nvPicPr>
          <p:cNvPr id="14381" name="Picture 45" descr="мед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339388" y="260350"/>
            <a:ext cx="1619250" cy="1728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82" name="Picture 46" descr="ёж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D"/>
              </a:clrFrom>
              <a:clrTo>
                <a:srgbClr val="FFFFFD">
                  <a:alpha val="0"/>
                </a:srgbClr>
              </a:clrTo>
            </a:clrChange>
            <a:lum bright="-6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981200" y="4149725"/>
            <a:ext cx="1341437" cy="1698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84" name="AutoShape 48"/>
          <p:cNvSpPr>
            <a:spLocks noChangeArrowheads="1"/>
          </p:cNvSpPr>
          <p:nvPr/>
        </p:nvSpPr>
        <p:spPr bwMode="auto">
          <a:xfrm>
            <a:off x="2700338" y="2205038"/>
            <a:ext cx="4764087" cy="2876550"/>
          </a:xfrm>
          <a:prstGeom prst="cloudCallout">
            <a:avLst>
              <a:gd name="adj1" fmla="val -95833"/>
              <a:gd name="adj2" fmla="val 23255"/>
            </a:avLst>
          </a:prstGeom>
          <a:gradFill rotWithShape="1">
            <a:gsLst>
              <a:gs pos="0">
                <a:schemeClr val="accent1"/>
              </a:gs>
              <a:gs pos="100000">
                <a:schemeClr val="bg1"/>
              </a:gs>
            </a:gsLst>
            <a:path path="rect">
              <a:fillToRect l="50000" t="50000" r="50000" b="50000"/>
            </a:path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endParaRPr lang="ru-RU" altLang="ru-RU"/>
          </a:p>
        </p:txBody>
      </p:sp>
      <p:pic>
        <p:nvPicPr>
          <p:cNvPr id="14383" name="Picture 47" descr="ёж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D"/>
              </a:clrFrom>
              <a:clrTo>
                <a:srgbClr val="FFFFFD">
                  <a:alpha val="0"/>
                </a:srgbClr>
              </a:clrTo>
            </a:clrChange>
            <a:lum bright="-6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-483351">
            <a:off x="3492500" y="2781300"/>
            <a:ext cx="1341438" cy="1698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85" name="Picture 49" descr="мед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32363" y="2349500"/>
            <a:ext cx="1955800" cy="2087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86" name="Picture 50">
            <a:hlinkClick r:id="" action="ppaction://media"/>
          </p:cNvPr>
          <p:cNvPicPr>
            <a:picLocks noChangeAspect="1" noChangeArrowheads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2950" y="6381750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93" name="Picture 57" descr="2493def5ff67"/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-1167255">
            <a:off x="1747838" y="2579688"/>
            <a:ext cx="2162175" cy="2951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94" name="Picture 58" descr="2493def5ff67"/>
          <p:cNvPicPr>
            <a:picLocks noChangeAspect="1" noChangeArrowheads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-1167255">
            <a:off x="3135313" y="4232275"/>
            <a:ext cx="1644650" cy="2232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95" name="Picture 59" descr="2493def5ff67"/>
          <p:cNvPicPr>
            <a:picLocks noChangeAspect="1" noChangeArrowheads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368888" flipH="1">
            <a:off x="4059238" y="4233863"/>
            <a:ext cx="1714500" cy="2303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96" name="Picture 60" descr="2493def5ff67"/>
          <p:cNvPicPr>
            <a:picLocks noChangeAspect="1" noChangeArrowheads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491115">
            <a:off x="6048375" y="2660650"/>
            <a:ext cx="2476500" cy="3455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97" name="Picture 61" descr="2493def5ff67"/>
          <p:cNvPicPr>
            <a:picLocks noChangeAspect="1" noChangeArrowheads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38294">
            <a:off x="5662613" y="4437063"/>
            <a:ext cx="1265237" cy="1871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98" name="Picture 62" descr="2493def5ff67"/>
          <p:cNvPicPr>
            <a:picLocks noChangeAspect="1" noChangeArrowheads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-856815">
            <a:off x="4284663" y="1844675"/>
            <a:ext cx="1265237" cy="2028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216981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438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43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143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43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500"/>
                                        <p:tgtEl>
                                          <p:spTgt spid="143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43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7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500"/>
                                        <p:tgtEl>
                                          <p:spTgt spid="143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3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43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35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500"/>
                                        <p:tgtEl>
                                          <p:spTgt spid="1436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3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4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43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" dur="500"/>
                                        <p:tgtEl>
                                          <p:spTgt spid="1436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4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43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 nodeType="afterGroup">
                            <p:stCondLst>
                              <p:cond delay="5500"/>
                            </p:stCondLst>
                            <p:childTnLst>
                              <p:par>
                                <p:cTn id="51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" dur="500"/>
                                        <p:tgtEl>
                                          <p:spTgt spid="1436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5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4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 nodeType="afterGroup">
                            <p:stCondLst>
                              <p:cond delay="6500"/>
                            </p:stCondLst>
                            <p:childTnLst>
                              <p:par>
                                <p:cTn id="59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" dur="500"/>
                                        <p:tgtEl>
                                          <p:spTgt spid="1436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6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43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 nodeType="afterGroup">
                            <p:stCondLst>
                              <p:cond delay="7500"/>
                            </p:stCondLst>
                            <p:childTnLst>
                              <p:par>
                                <p:cTn id="67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8" dur="500"/>
                                        <p:tgtEl>
                                          <p:spTgt spid="1436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7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43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 nodeType="afterGroup">
                            <p:stCondLst>
                              <p:cond delay="8500"/>
                            </p:stCondLst>
                            <p:childTnLst>
                              <p:par>
                                <p:cTn id="75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6" dur="500"/>
                                        <p:tgtEl>
                                          <p:spTgt spid="143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 nodeType="afterGroup">
                            <p:stCondLst>
                              <p:cond delay="9000"/>
                            </p:stCondLst>
                            <p:childTnLst>
                              <p:par>
                                <p:cTn id="7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143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 nodeType="afterGroup">
                            <p:stCondLst>
                              <p:cond delay="9500"/>
                            </p:stCondLst>
                            <p:childTnLst>
                              <p:par>
                                <p:cTn id="83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4" dur="500"/>
                                        <p:tgtEl>
                                          <p:spTgt spid="143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 nodeType="afterGroup">
                            <p:stCondLst>
                              <p:cond delay="10000"/>
                            </p:stCondLst>
                            <p:childTnLst>
                              <p:par>
                                <p:cTn id="8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143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 nodeType="afterGroup">
                            <p:stCondLst>
                              <p:cond delay="10500"/>
                            </p:stCondLst>
                            <p:childTnLst>
                              <p:par>
                                <p:cTn id="91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2" dur="500"/>
                                        <p:tgtEl>
                                          <p:spTgt spid="143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 nodeType="afterGroup">
                            <p:stCondLst>
                              <p:cond delay="11000"/>
                            </p:stCondLst>
                            <p:childTnLst>
                              <p:par>
                                <p:cTn id="9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143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 nodeType="afterGroup">
                            <p:stCondLst>
                              <p:cond delay="11500"/>
                            </p:stCondLst>
                            <p:childTnLst>
                              <p:par>
                                <p:cTn id="99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0" dur="500"/>
                                        <p:tgtEl>
                                          <p:spTgt spid="143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 nodeType="afterGroup">
                            <p:stCondLst>
                              <p:cond delay="12000"/>
                            </p:stCondLst>
                            <p:childTnLst>
                              <p:par>
                                <p:cTn id="10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143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 nodeType="afterGroup">
                            <p:stCondLst>
                              <p:cond delay="12500"/>
                            </p:stCondLst>
                            <p:childTnLst>
                              <p:par>
                                <p:cTn id="107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8" dur="500"/>
                                        <p:tgtEl>
                                          <p:spTgt spid="143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 nodeType="afterGroup">
                            <p:stCondLst>
                              <p:cond delay="13000"/>
                            </p:stCondLst>
                            <p:childTnLst>
                              <p:par>
                                <p:cTn id="1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143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 nodeType="afterGroup">
                            <p:stCondLst>
                              <p:cond delay="13500"/>
                            </p:stCondLst>
                            <p:childTnLst>
                              <p:par>
                                <p:cTn id="115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6" dur="500"/>
                                        <p:tgtEl>
                                          <p:spTgt spid="143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8" presetID="10" presetClass="entr" presetSubtype="0" repeatCount="3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1000"/>
                                        <p:tgtEl>
                                          <p:spTgt spid="143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 nodeType="afterGroup">
                            <p:stCondLst>
                              <p:cond delay="16500"/>
                            </p:stCondLst>
                            <p:childTnLst>
                              <p:par>
                                <p:cTn id="122" presetID="7" presetClass="path" presetSubtype="0" repeatCount="300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-3.7037E-6 L 5E-6 0.54537 L -0.63369 0.54537 L -0.63369 -3.7037E-6 L 5E-6 -3.7037E-6 Z " pathEditMode="relative" rAng="5400000" ptsTypes="FFFFF">
                                      <p:cBhvr>
                                        <p:cTn id="123" dur="2000" fill="hold"/>
                                        <p:tgtEl>
                                          <p:spTgt spid="143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1684" y="2726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 nodeType="afterGroup">
                            <p:stCondLst>
                              <p:cond delay="22500"/>
                            </p:stCondLst>
                            <p:childTnLst>
                              <p:par>
                                <p:cTn id="125" presetID="10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6" dur="500"/>
                                        <p:tgtEl>
                                          <p:spTgt spid="143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 nodeType="afterGroup">
                            <p:stCondLst>
                              <p:cond delay="23000"/>
                            </p:stCondLst>
                            <p:childTnLst>
                              <p:par>
                                <p:cTn id="129" presetID="35" presetClass="entr" presetSubtype="0" repeatCount="3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2000"/>
                                        <p:tgtEl>
                                          <p:spTgt spid="143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2" dur="2000" fill="hold"/>
                                        <p:tgtEl>
                                          <p:spTgt spid="143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2000" fill="hold"/>
                                        <p:tgtEl>
                                          <p:spTgt spid="143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2000" fill="hold"/>
                                        <p:tgtEl>
                                          <p:spTgt spid="143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5" fill="hold" nodeType="afterGroup">
                            <p:stCondLst>
                              <p:cond delay="29000"/>
                            </p:stCondLst>
                            <p:childTnLst>
                              <p:par>
                                <p:cTn id="136" presetID="44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47239 0.33587 L -0.17396 -0.06227 C -0.11093 -0.15186 -0.01701 -0.19954 0.08056 -0.19954 C 0.19236 -0.19954 0.28177 -0.15186 0.34479 -0.06227 L 0.64584 0.33587 " pathEditMode="relative" rAng="0" ptsTypes="FffFF">
                                      <p:cBhvr>
                                        <p:cTn id="137" dur="3000" fill="hold"/>
                                        <p:tgtEl>
                                          <p:spTgt spid="143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5903" y="-2678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8" fill="hold" nodeType="afterGroup">
                            <p:stCondLst>
                              <p:cond delay="32000"/>
                            </p:stCondLst>
                            <p:childTnLst>
                              <p:par>
                                <p:cTn id="13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1" dur="5000" fill="hold"/>
                                        <p:tgtEl>
                                          <p:spTgt spid="143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2" dur="5000" fill="hold"/>
                                        <p:tgtEl>
                                          <p:spTgt spid="143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5" dur="5000" fill="hold"/>
                                        <p:tgtEl>
                                          <p:spTgt spid="143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6" dur="5000" fill="hold"/>
                                        <p:tgtEl>
                                          <p:spTgt spid="143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7" fill="hold" nodeType="afterGroup">
                            <p:stCondLst>
                              <p:cond delay="37000"/>
                            </p:stCondLst>
                            <p:childTnLst>
                              <p:par>
                                <p:cTn id="14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0" dur="5000" fill="hold"/>
                                        <p:tgtEl>
                                          <p:spTgt spid="143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1" dur="5000" fill="hold"/>
                                        <p:tgtEl>
                                          <p:spTgt spid="143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2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4" dur="5000" fill="hold"/>
                                        <p:tgtEl>
                                          <p:spTgt spid="143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5" dur="5000" fill="hold"/>
                                        <p:tgtEl>
                                          <p:spTgt spid="143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6" fill="hold" nodeType="afterGroup">
                            <p:stCondLst>
                              <p:cond delay="42000"/>
                            </p:stCondLst>
                            <p:childTnLst>
                              <p:par>
                                <p:cTn id="157" presetID="44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49 -0.02871 L 0.13264 -0.01667 C 0.15799 -0.01482 0.18681 0.00162 0.21215 0.02778 C 0.2408 0.05741 0.25886 0.08935 0.26615 0.12153 L 0.30417 0.26898 " pathEditMode="relative" rAng="2270933" ptsTypes="FffFF">
                                      <p:cBhvr>
                                        <p:cTn id="158" dur="2000" fill="hold"/>
                                        <p:tgtEl>
                                          <p:spTgt spid="1437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031" y="1032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9" fill="hold" nodeType="afterGroup">
                            <p:stCondLst>
                              <p:cond delay="44000"/>
                            </p:stCondLst>
                            <p:childTnLst>
                              <p:par>
                                <p:cTn id="160" presetID="44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2049 0.01065 L -0.03125 0.15347 C -0.04149 0.18333 -0.06441 0.2169 -0.09184 0.24305 C -0.12326 0.27338 -0.15243 0.28842 -0.17812 0.2919 L -0.29635 0.31088 " pathEditMode="relative" rAng="8679121" ptsTypes="FffFF">
                                      <p:cBhvr>
                                        <p:cTn id="161" dur="2000" fill="hold"/>
                                        <p:tgtEl>
                                          <p:spTgt spid="1437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594" y="1921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2" fill="hold" nodeType="afterGroup">
                            <p:stCondLst>
                              <p:cond delay="46000"/>
                            </p:stCondLst>
                            <p:childTnLst>
                              <p:par>
                                <p:cTn id="163" presetID="44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538 0.01343 L -0.09878 -0.025 C -0.11875 -0.03264 -0.14028 -0.05324 -0.15885 -0.08078 C -0.18003 -0.11203 -0.19184 -0.1412 -0.19566 -0.16898 L -0.21319 -0.29629 " pathEditMode="relative" rAng="2888534" ptsTypes="FffFF">
                                      <p:cBhvr>
                                        <p:cTn id="164" dur="2000" fill="hold"/>
                                        <p:tgtEl>
                                          <p:spTgt spid="1437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899" y="-12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5" fill="hold" nodeType="afterGroup">
                            <p:stCondLst>
                              <p:cond delay="48000"/>
                            </p:stCondLst>
                            <p:childTnLst>
                              <p:par>
                                <p:cTn id="166" presetID="44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-2.96296E-6 L 0.04566 -0.1199 C 0.05521 -0.14652 0.07482 -0.17268 0.09896 -0.19236 C 0.12639 -0.21481 0.15191 -0.22546 0.17361 -0.22477 L 0.27448 -0.22662 " pathEditMode="relative" rAng="-1901190" ptsTypes="FffFF">
                                      <p:cBhvr>
                                        <p:cTn id="167" dur="2000" fill="hold"/>
                                        <p:tgtEl>
                                          <p:spTgt spid="143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875" y="-1532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8" fill="hold" nodeType="afterGroup">
                            <p:stCondLst>
                              <p:cond delay="50000"/>
                            </p:stCondLst>
                            <p:childTnLst>
                              <p:par>
                                <p:cTn id="169" presetID="2" presetClass="exit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70" dur="2000"/>
                                        <p:tgtEl>
                                          <p:spTgt spid="143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1" dur="2000"/>
                                        <p:tgtEl>
                                          <p:spTgt spid="143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4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3" fill="hold" nodeType="afterGroup">
                            <p:stCondLst>
                              <p:cond delay="52000"/>
                            </p:stCondLst>
                            <p:childTnLst>
                              <p:par>
                                <p:cTn id="174" presetID="2" presetClass="exit" presetSubtype="8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75" dur="1000"/>
                                        <p:tgtEl>
                                          <p:spTgt spid="143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6" dur="1000"/>
                                        <p:tgtEl>
                                          <p:spTgt spid="143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43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8" fill="hold" nodeType="afterGroup">
                            <p:stCondLst>
                              <p:cond delay="53000"/>
                            </p:stCondLst>
                            <p:childTnLst>
                              <p:par>
                                <p:cTn id="179" presetID="2" presetClass="exit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0" dur="3000"/>
                                        <p:tgtEl>
                                          <p:spTgt spid="143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1" dur="3000"/>
                                        <p:tgtEl>
                                          <p:spTgt spid="143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14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3" fill="hold" nodeType="afterGroup">
                            <p:stCondLst>
                              <p:cond delay="56000"/>
                            </p:stCondLst>
                            <p:childTnLst>
                              <p:par>
                                <p:cTn id="184" presetID="2" presetClass="exit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5" dur="3000"/>
                                        <p:tgtEl>
                                          <p:spTgt spid="143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6" dur="3000"/>
                                        <p:tgtEl>
                                          <p:spTgt spid="143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14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8" fill="hold" nodeType="afterGroup">
                            <p:stCondLst>
                              <p:cond delay="59000"/>
                            </p:stCondLst>
                            <p:childTnLst>
                              <p:par>
                                <p:cTn id="18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1" dur="500"/>
                                        <p:tgtEl>
                                          <p:spTgt spid="143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2" fill="hold" nodeType="afterGroup">
                            <p:stCondLst>
                              <p:cond delay="59500"/>
                            </p:stCondLst>
                            <p:childTnLst>
                              <p:par>
                                <p:cTn id="19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5" dur="500"/>
                                        <p:tgtEl>
                                          <p:spTgt spid="143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8" dur="1000"/>
                                        <p:tgtEl>
                                          <p:spTgt spid="143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1" dur="1000"/>
                                        <p:tgtEl>
                                          <p:spTgt spid="143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2" fill="hold" nodeType="afterGroup">
                            <p:stCondLst>
                              <p:cond delay="60500"/>
                            </p:stCondLst>
                            <p:childTnLst>
                              <p:par>
                                <p:cTn id="203" presetID="2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5" dur="1000" fill="hold"/>
                                        <p:tgtEl>
                                          <p:spTgt spid="143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6" dur="1000" fill="hold"/>
                                        <p:tgtEl>
                                          <p:spTgt spid="143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7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9" dur="1000" fill="hold"/>
                                        <p:tgtEl>
                                          <p:spTgt spid="143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0" dur="1000" fill="hold"/>
                                        <p:tgtEl>
                                          <p:spTgt spid="143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3" dur="1000" fill="hold"/>
                                        <p:tgtEl>
                                          <p:spTgt spid="143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4" dur="1000" fill="hold"/>
                                        <p:tgtEl>
                                          <p:spTgt spid="143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5" fill="hold" nodeType="afterGroup">
                            <p:stCondLst>
                              <p:cond delay="61500"/>
                            </p:stCondLst>
                            <p:childTnLst>
                              <p:par>
                                <p:cTn id="21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8" dur="500" fill="hold"/>
                                        <p:tgtEl>
                                          <p:spTgt spid="143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9" dur="500" fill="hold"/>
                                        <p:tgtEl>
                                          <p:spTgt spid="143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0" fill="hold" nodeType="afterGroup">
                            <p:stCondLst>
                              <p:cond delay="62000"/>
                            </p:stCondLst>
                            <p:childTnLst>
                              <p:par>
                                <p:cTn id="221" presetID="2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3" dur="500" fill="hold"/>
                                        <p:tgtEl>
                                          <p:spTgt spid="143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4" dur="500" fill="hold"/>
                                        <p:tgtEl>
                                          <p:spTgt spid="143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225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4386"/>
                </p:tgtEl>
              </p:cMediaNode>
            </p:audio>
          </p:childTnLst>
        </p:cTn>
      </p:par>
    </p:tnLst>
    <p:bldLst>
      <p:bldP spid="14374" grpId="0" animBg="1"/>
      <p:bldP spid="14374" grpId="1" animBg="1"/>
      <p:bldP spid="14376" grpId="0" animBg="1"/>
      <p:bldP spid="14376" grpId="1" animBg="1"/>
      <p:bldP spid="14349" grpId="0" animBg="1"/>
      <p:bldP spid="14372" grpId="0" animBg="1"/>
      <p:bldP spid="14375" grpId="0" animBg="1"/>
      <p:bldP spid="14375" grpId="1" animBg="1"/>
      <p:bldP spid="14377" grpId="0" animBg="1"/>
      <p:bldP spid="14377" grpId="1" animBg="1"/>
      <p:bldP spid="14350" grpId="0" animBg="1"/>
      <p:bldP spid="14350" grpId="1" animBg="1"/>
      <p:bldP spid="14350" grpId="2" animBg="1"/>
      <p:bldP spid="14351" grpId="0" animBg="1"/>
      <p:bldP spid="14351" grpId="1" animBg="1"/>
      <p:bldP spid="1438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755576" y="2492896"/>
            <a:ext cx="6552728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Воздух свободно идёт через рот,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Нет препятствий разных.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Голос участвует, голос зовёт,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Звук получается …</a:t>
            </a:r>
            <a:endParaRPr kumimoji="0" lang="ru-RU" sz="3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283968" y="3933056"/>
            <a:ext cx="265476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5400" b="1" i="0" u="none" strike="noStrike" kern="1200" cap="none" spc="0" normalizeH="0" baseline="0" noProof="0" dirty="0" smtClean="0">
                <a:ln w="11430"/>
                <a:gradFill>
                  <a:gsLst>
                    <a:gs pos="0">
                      <a:srgbClr val="C0504D">
                        <a:tint val="70000"/>
                        <a:satMod val="245000"/>
                      </a:srgbClr>
                    </a:gs>
                    <a:gs pos="75000">
                      <a:srgbClr val="C0504D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C0504D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гласный</a:t>
            </a:r>
            <a:endParaRPr kumimoji="0" lang="ru-RU" sz="5400" b="1" i="0" u="none" strike="noStrike" kern="1200" cap="none" spc="0" normalizeH="0" baseline="0" noProof="0" dirty="0">
              <a:ln w="11430"/>
              <a:gradFill>
                <a:gsLst>
                  <a:gs pos="0">
                    <a:srgbClr val="C0504D">
                      <a:tint val="70000"/>
                      <a:satMod val="245000"/>
                    </a:srgbClr>
                  </a:gs>
                  <a:gs pos="75000">
                    <a:srgbClr val="C0504D">
                      <a:tint val="90000"/>
                      <a:shade val="60000"/>
                      <a:satMod val="240000"/>
                    </a:srgbClr>
                  </a:gs>
                  <a:gs pos="100000">
                    <a:srgbClr val="C0504D">
                      <a:tint val="100000"/>
                      <a:shade val="50000"/>
                      <a:satMod val="240000"/>
                    </a:srgb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092280" y="4149080"/>
            <a:ext cx="576064" cy="576064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713572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57167"/>
            <a:ext cx="8401080" cy="2500330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latin typeface="Georgia" pitchFamily="18" charset="0"/>
              </a:rPr>
              <a:t>- Сколько </a:t>
            </a:r>
            <a:r>
              <a:rPr lang="ru-RU" dirty="0">
                <a:latin typeface="Georgia" pitchFamily="18" charset="0"/>
              </a:rPr>
              <a:t>гласных звуков в нашем языке? Назовите их.</a:t>
            </a:r>
          </a:p>
          <a:p>
            <a:pPr>
              <a:buNone/>
            </a:pPr>
            <a:r>
              <a:rPr lang="ru-RU" dirty="0" smtClean="0">
                <a:latin typeface="Georgia" pitchFamily="18" charset="0"/>
              </a:rPr>
              <a:t>- Сколько </a:t>
            </a:r>
            <a:r>
              <a:rPr lang="ru-RU" dirty="0">
                <a:latin typeface="Georgia" pitchFamily="18" charset="0"/>
              </a:rPr>
              <a:t>гласных букв в нашем алфавите? Назовите их.</a:t>
            </a:r>
          </a:p>
          <a:p>
            <a:pPr>
              <a:buNone/>
            </a:pP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500038" y="2857496"/>
          <a:ext cx="8072493" cy="1280160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192882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4294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4294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4294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4294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64294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571504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571504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571504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571504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642945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Georgia" pitchFamily="18" charset="0"/>
                        </a:rPr>
                        <a:t>Гласные звуки</a:t>
                      </a:r>
                      <a:endParaRPr lang="ru-RU" dirty="0">
                        <a:latin typeface="Georg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atin typeface="Georg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atin typeface="Georg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atin typeface="Georg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atin typeface="Georg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atin typeface="Georg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atin typeface="Georg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atin typeface="Georg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atin typeface="Georg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atin typeface="Georg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latin typeface="Georgia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5276">
                <a:tc>
                  <a:txBody>
                    <a:bodyPr/>
                    <a:lstStyle/>
                    <a:p>
                      <a:r>
                        <a:rPr lang="ru-RU" b="1" dirty="0" smtClean="0">
                          <a:latin typeface="Georgia" pitchFamily="18" charset="0"/>
                        </a:rPr>
                        <a:t>Гласные буквы</a:t>
                      </a:r>
                      <a:endParaRPr lang="ru-RU" b="1" dirty="0">
                        <a:latin typeface="Georg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atin typeface="Georg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atin typeface="Georg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atin typeface="Georg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atin typeface="Georg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atin typeface="Georg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atin typeface="Georg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atin typeface="Georg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atin typeface="Georg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atin typeface="Georg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atin typeface="Georgia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2500298" y="2857496"/>
            <a:ext cx="49564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  <a:latin typeface="Georgia" pitchFamily="18" charset="0"/>
              </a:rPr>
              <a:t>А</a:t>
            </a:r>
            <a:endParaRPr lang="ru-RU" sz="3200" b="1" dirty="0">
              <a:solidFill>
                <a:srgbClr val="FF0000"/>
              </a:solidFill>
              <a:latin typeface="Georgia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143240" y="2857497"/>
            <a:ext cx="49564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  <a:latin typeface="Georgia" pitchFamily="18" charset="0"/>
              </a:rPr>
              <a:t>О</a:t>
            </a:r>
            <a:endParaRPr lang="ru-RU" sz="3200" b="1" dirty="0">
              <a:solidFill>
                <a:srgbClr val="FF0000"/>
              </a:solidFill>
              <a:latin typeface="Georgia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786182" y="2857496"/>
            <a:ext cx="5629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>
                <a:solidFill>
                  <a:srgbClr val="FF0000"/>
                </a:solidFill>
                <a:latin typeface="Georgia" pitchFamily="18" charset="0"/>
              </a:rPr>
              <a:t>И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429124" y="2857496"/>
            <a:ext cx="48282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>
                <a:solidFill>
                  <a:srgbClr val="FF0000"/>
                </a:solidFill>
                <a:latin typeface="Georgia" pitchFamily="18" charset="0"/>
              </a:rPr>
              <a:t>У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072066" y="2857496"/>
            <a:ext cx="48442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>
                <a:solidFill>
                  <a:srgbClr val="FF0000"/>
                </a:solidFill>
                <a:latin typeface="Georgia" pitchFamily="18" charset="0"/>
              </a:rPr>
              <a:t>Э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643570" y="2857496"/>
            <a:ext cx="63831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>
                <a:solidFill>
                  <a:srgbClr val="FF0000"/>
                </a:solidFill>
                <a:latin typeface="Georgia" pitchFamily="18" charset="0"/>
              </a:rPr>
              <a:t>Ы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2500298" y="3500438"/>
            <a:ext cx="49564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  <a:latin typeface="Georgia" pitchFamily="18" charset="0"/>
              </a:rPr>
              <a:t>А</a:t>
            </a:r>
            <a:endParaRPr lang="ru-RU" sz="3200" b="1" dirty="0">
              <a:solidFill>
                <a:srgbClr val="FF0000"/>
              </a:solidFill>
              <a:latin typeface="Georgia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143240" y="3500438"/>
            <a:ext cx="52129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>
                <a:solidFill>
                  <a:srgbClr val="FF0000"/>
                </a:solidFill>
                <a:latin typeface="Georgia" pitchFamily="18" charset="0"/>
              </a:rPr>
              <a:t>О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3786182" y="3500438"/>
            <a:ext cx="5629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>
                <a:solidFill>
                  <a:srgbClr val="FF0000"/>
                </a:solidFill>
                <a:latin typeface="Georgia" pitchFamily="18" charset="0"/>
              </a:rPr>
              <a:t>И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429124" y="3500438"/>
            <a:ext cx="48282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>
                <a:solidFill>
                  <a:srgbClr val="FF0000"/>
                </a:solidFill>
                <a:latin typeface="Georgia" pitchFamily="18" charset="0"/>
              </a:rPr>
              <a:t>У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5072066" y="3500438"/>
            <a:ext cx="48442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>
                <a:solidFill>
                  <a:srgbClr val="FF0000"/>
                </a:solidFill>
                <a:latin typeface="Georgia" pitchFamily="18" charset="0"/>
              </a:rPr>
              <a:t>Э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5643570" y="3500438"/>
            <a:ext cx="5715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>
                <a:solidFill>
                  <a:srgbClr val="FF0000"/>
                </a:solidFill>
                <a:latin typeface="Georgia" pitchFamily="18" charset="0"/>
              </a:rPr>
              <a:t>Ы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6215074" y="3500438"/>
            <a:ext cx="48122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>
                <a:solidFill>
                  <a:srgbClr val="FF0000"/>
                </a:solidFill>
                <a:latin typeface="Georgia" pitchFamily="18" charset="0"/>
              </a:rPr>
              <a:t>Е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6858016" y="3500438"/>
            <a:ext cx="48122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>
                <a:solidFill>
                  <a:srgbClr val="FF0000"/>
                </a:solidFill>
                <a:latin typeface="Georgia" pitchFamily="18" charset="0"/>
              </a:rPr>
              <a:t>Ё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7286644" y="3500438"/>
            <a:ext cx="64294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>
                <a:solidFill>
                  <a:srgbClr val="FF0000"/>
                </a:solidFill>
                <a:latin typeface="Georgia" pitchFamily="18" charset="0"/>
              </a:rPr>
              <a:t>Ю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8001024" y="3500438"/>
            <a:ext cx="51007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>
                <a:solidFill>
                  <a:srgbClr val="FF0000"/>
                </a:solidFill>
                <a:latin typeface="Georgia" pitchFamily="18" charset="0"/>
              </a:rPr>
              <a:t>Я</a:t>
            </a:r>
          </a:p>
        </p:txBody>
      </p:sp>
      <p:pic>
        <p:nvPicPr>
          <p:cNvPr id="21" name="Рисунок 20" descr="0_6d5ac_97e070c2_L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85918" y="4217651"/>
            <a:ext cx="5715040" cy="264034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3929066"/>
            <a:ext cx="7772400" cy="1470025"/>
          </a:xfrm>
        </p:spPr>
        <p:txBody>
          <a:bodyPr>
            <a:noAutofit/>
          </a:bodyPr>
          <a:lstStyle/>
          <a:p>
            <a:r>
              <a:rPr lang="ru-RU" sz="5400" b="1" dirty="0" smtClean="0">
                <a:latin typeface="Georgia" pitchFamily="18" charset="0"/>
              </a:rPr>
              <a:t/>
            </a:r>
            <a:br>
              <a:rPr lang="ru-RU" sz="5400" b="1" dirty="0" smtClean="0">
                <a:latin typeface="Georgia" pitchFamily="18" charset="0"/>
              </a:rPr>
            </a:br>
            <a:r>
              <a:rPr lang="ru-RU" sz="5400" b="1" dirty="0" smtClean="0">
                <a:latin typeface="Georgia" pitchFamily="18" charset="0"/>
              </a:rPr>
              <a:t/>
            </a:r>
            <a:br>
              <a:rPr lang="ru-RU" sz="5400" b="1" dirty="0" smtClean="0">
                <a:latin typeface="Georgia" pitchFamily="18" charset="0"/>
              </a:rPr>
            </a:br>
            <a:r>
              <a:rPr lang="ru-RU" sz="5400" b="1" dirty="0" smtClean="0">
                <a:latin typeface="Georgia" pitchFamily="18" charset="0"/>
              </a:rPr>
              <a:t/>
            </a:r>
            <a:br>
              <a:rPr lang="ru-RU" sz="5400" b="1" dirty="0" smtClean="0">
                <a:latin typeface="Georgia" pitchFamily="18" charset="0"/>
              </a:rPr>
            </a:br>
            <a:r>
              <a:rPr lang="ru-RU" b="1" dirty="0" smtClean="0">
                <a:latin typeface="Georgia" pitchFamily="18" charset="0"/>
              </a:rPr>
              <a:t>Гласные буквы </a:t>
            </a:r>
            <a:r>
              <a:rPr lang="ru-RU" sz="5400" b="1" dirty="0" smtClean="0">
                <a:latin typeface="Georgia" pitchFamily="18" charset="0"/>
              </a:rPr>
              <a:t/>
            </a:r>
            <a:br>
              <a:rPr lang="ru-RU" sz="5400" b="1" dirty="0" smtClean="0">
                <a:latin typeface="Georgia" pitchFamily="18" charset="0"/>
              </a:rPr>
            </a:br>
            <a:r>
              <a:rPr lang="ru-RU" sz="5400" b="1" i="1" dirty="0" smtClean="0">
                <a:solidFill>
                  <a:srgbClr val="FF0000"/>
                </a:solidFill>
                <a:latin typeface="Georgia" pitchFamily="18" charset="0"/>
              </a:rPr>
              <a:t>е</a:t>
            </a:r>
            <a:r>
              <a:rPr lang="ru-RU" sz="5400" b="1" i="1" dirty="0">
                <a:latin typeface="Georgia" pitchFamily="18" charset="0"/>
              </a:rPr>
              <a:t>, </a:t>
            </a:r>
            <a:r>
              <a:rPr lang="ru-RU" sz="5400" b="1" i="1" dirty="0">
                <a:solidFill>
                  <a:srgbClr val="FF0000"/>
                </a:solidFill>
                <a:latin typeface="Georgia" pitchFamily="18" charset="0"/>
              </a:rPr>
              <a:t>ё</a:t>
            </a:r>
            <a:r>
              <a:rPr lang="ru-RU" sz="5400" b="1" i="1" dirty="0">
                <a:latin typeface="Georgia" pitchFamily="18" charset="0"/>
              </a:rPr>
              <a:t>, </a:t>
            </a:r>
            <a:r>
              <a:rPr lang="ru-RU" sz="5400" b="1" i="1" dirty="0">
                <a:solidFill>
                  <a:srgbClr val="FF0000"/>
                </a:solidFill>
                <a:latin typeface="Georgia" pitchFamily="18" charset="0"/>
              </a:rPr>
              <a:t>ю</a:t>
            </a:r>
            <a:r>
              <a:rPr lang="ru-RU" sz="5400" b="1" i="1" dirty="0">
                <a:latin typeface="Georgia" pitchFamily="18" charset="0"/>
              </a:rPr>
              <a:t>, </a:t>
            </a:r>
            <a:r>
              <a:rPr lang="ru-RU" sz="5400" b="1" i="1" dirty="0" smtClean="0">
                <a:solidFill>
                  <a:srgbClr val="FF0000"/>
                </a:solidFill>
                <a:latin typeface="Georgia" pitchFamily="18" charset="0"/>
              </a:rPr>
              <a:t>я</a:t>
            </a:r>
            <a:br>
              <a:rPr lang="ru-RU" sz="5400" b="1" i="1" dirty="0" smtClean="0">
                <a:solidFill>
                  <a:srgbClr val="FF0000"/>
                </a:solidFill>
                <a:latin typeface="Georgia" pitchFamily="18" charset="0"/>
              </a:rPr>
            </a:br>
            <a:r>
              <a:rPr lang="ru-RU" sz="5400" b="1" i="1" dirty="0" smtClean="0">
                <a:solidFill>
                  <a:srgbClr val="FF0000"/>
                </a:solidFill>
                <a:latin typeface="Georgia" pitchFamily="18" charset="0"/>
              </a:rPr>
              <a:t/>
            </a:r>
            <a:br>
              <a:rPr lang="ru-RU" sz="5400" b="1" i="1" dirty="0" smtClean="0">
                <a:solidFill>
                  <a:srgbClr val="FF0000"/>
                </a:solidFill>
                <a:latin typeface="Georgia" pitchFamily="18" charset="0"/>
              </a:rPr>
            </a:br>
            <a:r>
              <a:rPr lang="ru-RU" sz="5400" dirty="0">
                <a:latin typeface="Georgia" pitchFamily="18" charset="0"/>
              </a:rPr>
              <a:t/>
            </a:r>
            <a:br>
              <a:rPr lang="ru-RU" sz="5400" dirty="0">
                <a:latin typeface="Georgia" pitchFamily="18" charset="0"/>
              </a:rPr>
            </a:br>
            <a:endParaRPr lang="ru-RU" sz="5400" dirty="0">
              <a:latin typeface="Georgia" pitchFamily="18" charset="0"/>
            </a:endParaRPr>
          </a:p>
        </p:txBody>
      </p:sp>
      <p:pic>
        <p:nvPicPr>
          <p:cNvPr id="6" name="Рисунок 5" descr="0_6d60e_141e10d9_L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75636" y="0"/>
            <a:ext cx="6249824" cy="369654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642918"/>
            <a:ext cx="8229600" cy="178595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000" b="1" dirty="0">
                <a:latin typeface="Georgia" pitchFamily="18" charset="0"/>
              </a:rPr>
              <a:t>Буквы    </a:t>
            </a:r>
            <a:r>
              <a:rPr lang="ru-RU" sz="4400" b="1" dirty="0" smtClean="0">
                <a:solidFill>
                  <a:srgbClr val="FF0000"/>
                </a:solidFill>
                <a:latin typeface="Georgia" pitchFamily="18" charset="0"/>
              </a:rPr>
              <a:t>е, ё, ю, я    </a:t>
            </a:r>
            <a:r>
              <a:rPr lang="ru-RU" sz="4000" b="1" dirty="0">
                <a:latin typeface="Georgia" pitchFamily="18" charset="0"/>
              </a:rPr>
              <a:t>обозначают два звука:</a:t>
            </a: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071670" y="2143116"/>
            <a:ext cx="1399742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>
                <a:latin typeface="Georgia" pitchFamily="18" charset="0"/>
              </a:rPr>
              <a:t>[</a:t>
            </a:r>
            <a:r>
              <a:rPr lang="ru-RU" sz="4400" b="1" dirty="0" err="1">
                <a:latin typeface="Georgia" pitchFamily="18" charset="0"/>
              </a:rPr>
              <a:t>й</a:t>
            </a:r>
            <a:r>
              <a:rPr lang="ru-RU" sz="4400" b="1" dirty="0" err="1">
                <a:solidFill>
                  <a:srgbClr val="FF0000"/>
                </a:solidFill>
                <a:latin typeface="Georgia" pitchFamily="18" charset="0"/>
              </a:rPr>
              <a:t>э</a:t>
            </a:r>
            <a:r>
              <a:rPr lang="ru-RU" sz="4400" b="1" dirty="0">
                <a:latin typeface="Georgia" pitchFamily="18" charset="0"/>
              </a:rPr>
              <a:t>]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071670" y="3071810"/>
            <a:ext cx="1593706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>
                <a:latin typeface="Georgia" pitchFamily="18" charset="0"/>
              </a:rPr>
              <a:t>[й</a:t>
            </a:r>
            <a:r>
              <a:rPr lang="ru-RU" sz="4400" b="1" dirty="0">
                <a:solidFill>
                  <a:srgbClr val="FF0000"/>
                </a:solidFill>
                <a:latin typeface="Georgia" pitchFamily="18" charset="0"/>
              </a:rPr>
              <a:t>о</a:t>
            </a:r>
            <a:r>
              <a:rPr lang="ru-RU" sz="4400" b="1" dirty="0">
                <a:latin typeface="Georgia" pitchFamily="18" charset="0"/>
              </a:rPr>
              <a:t>] 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071670" y="4000504"/>
            <a:ext cx="1552028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dirty="0">
                <a:latin typeface="Georgia" pitchFamily="18" charset="0"/>
              </a:rPr>
              <a:t>[й</a:t>
            </a:r>
            <a:r>
              <a:rPr lang="ru-RU" sz="4400" b="1" dirty="0">
                <a:solidFill>
                  <a:srgbClr val="FF0000"/>
                </a:solidFill>
                <a:latin typeface="Georgia" pitchFamily="18" charset="0"/>
              </a:rPr>
              <a:t>у</a:t>
            </a:r>
            <a:r>
              <a:rPr lang="ru-RU" sz="4400" b="1" dirty="0">
                <a:latin typeface="Georgia" pitchFamily="18" charset="0"/>
              </a:rPr>
              <a:t>] 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1357290" y="2143116"/>
            <a:ext cx="50687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dirty="0" smtClean="0">
                <a:solidFill>
                  <a:srgbClr val="FF0000"/>
                </a:solidFill>
                <a:latin typeface="Georgia" pitchFamily="18" charset="0"/>
              </a:rPr>
              <a:t>е</a:t>
            </a:r>
            <a:endParaRPr lang="ru-RU" sz="44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1357290" y="3071810"/>
            <a:ext cx="506870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 smtClean="0">
                <a:solidFill>
                  <a:srgbClr val="FF0000"/>
                </a:solidFill>
                <a:latin typeface="Georgia" pitchFamily="18" charset="0"/>
              </a:rPr>
              <a:t>ё</a:t>
            </a:r>
            <a:endParaRPr lang="ru-RU" sz="44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1285852" y="4000504"/>
            <a:ext cx="713657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 smtClean="0">
                <a:solidFill>
                  <a:srgbClr val="FF0000"/>
                </a:solidFill>
                <a:latin typeface="Georgia" pitchFamily="18" charset="0"/>
              </a:rPr>
              <a:t>ю</a:t>
            </a:r>
            <a:endParaRPr lang="ru-RU" sz="4400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1357290" y="4929198"/>
            <a:ext cx="545342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 smtClean="0">
                <a:solidFill>
                  <a:srgbClr val="FF0000"/>
                </a:solidFill>
                <a:latin typeface="Georgia" pitchFamily="18" charset="0"/>
              </a:rPr>
              <a:t>я</a:t>
            </a:r>
            <a:endParaRPr lang="ru-RU" sz="4400" dirty="0">
              <a:latin typeface="Georgia" pitchFamily="18" charset="0"/>
            </a:endParaRPr>
          </a:p>
        </p:txBody>
      </p:sp>
      <p:pic>
        <p:nvPicPr>
          <p:cNvPr id="14" name="Рисунок 13" descr="0_6d616_660d8546_L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27383" y="2143116"/>
            <a:ext cx="4616617" cy="4348853"/>
          </a:xfrm>
          <a:prstGeom prst="rect">
            <a:avLst/>
          </a:prstGeom>
        </p:spPr>
      </p:pic>
      <p:sp>
        <p:nvSpPr>
          <p:cNvPr id="12" name="Прямоугольник 11"/>
          <p:cNvSpPr/>
          <p:nvPr/>
        </p:nvSpPr>
        <p:spPr>
          <a:xfrm>
            <a:off x="2071670" y="4929198"/>
            <a:ext cx="1500198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dirty="0">
                <a:latin typeface="Georgia" pitchFamily="18" charset="0"/>
              </a:rPr>
              <a:t>[й</a:t>
            </a:r>
            <a:r>
              <a:rPr lang="ru-RU" sz="4400" b="1" dirty="0">
                <a:solidFill>
                  <a:srgbClr val="FF0000"/>
                </a:solidFill>
                <a:latin typeface="Georgia" pitchFamily="18" charset="0"/>
              </a:rPr>
              <a:t>а</a:t>
            </a:r>
            <a:r>
              <a:rPr lang="ru-RU" sz="4400" b="1" dirty="0">
                <a:latin typeface="Georgia" pitchFamily="18" charset="0"/>
              </a:rPr>
              <a:t>]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1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206088"/>
            <a:ext cx="8229600" cy="1785950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sz="4000" b="1" dirty="0">
                <a:latin typeface="Georgia" pitchFamily="18" charset="0"/>
              </a:rPr>
              <a:t>Буквы    </a:t>
            </a:r>
            <a:r>
              <a:rPr lang="ru-RU" sz="4400" b="1" dirty="0" smtClean="0">
                <a:solidFill>
                  <a:srgbClr val="FF0000"/>
                </a:solidFill>
                <a:latin typeface="Georgia" pitchFamily="18" charset="0"/>
              </a:rPr>
              <a:t>е, ё, ю, я    </a:t>
            </a:r>
            <a:r>
              <a:rPr lang="ru-RU" sz="4000" b="1" dirty="0">
                <a:latin typeface="Georgia" pitchFamily="18" charset="0"/>
              </a:rPr>
              <a:t>обозначают </a:t>
            </a:r>
            <a:r>
              <a:rPr lang="ru-RU" sz="4000" b="1" dirty="0" smtClean="0">
                <a:latin typeface="Georgia" pitchFamily="18" charset="0"/>
              </a:rPr>
              <a:t>один звук и мягкость предыдущего согласного:</a:t>
            </a:r>
            <a:endParaRPr lang="ru-RU" sz="4000" b="1" dirty="0">
              <a:latin typeface="Georgia" pitchFamily="18" charset="0"/>
            </a:endParaRP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071670" y="2143116"/>
            <a:ext cx="1148071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 smtClean="0">
                <a:latin typeface="Georgia" pitchFamily="18" charset="0"/>
              </a:rPr>
              <a:t>[</a:t>
            </a:r>
            <a:r>
              <a:rPr lang="en-US" sz="4400" b="1" dirty="0" smtClean="0">
                <a:solidFill>
                  <a:schemeClr val="accent3">
                    <a:lumMod val="50000"/>
                  </a:schemeClr>
                </a:solidFill>
                <a:latin typeface="Georgia" pitchFamily="18" charset="0"/>
              </a:rPr>
              <a:t>’</a:t>
            </a:r>
            <a:r>
              <a:rPr lang="ru-RU" sz="4400" b="1" dirty="0" smtClean="0">
                <a:solidFill>
                  <a:srgbClr val="FF0000"/>
                </a:solidFill>
                <a:latin typeface="Georgia" pitchFamily="18" charset="0"/>
              </a:rPr>
              <a:t>э</a:t>
            </a:r>
            <a:r>
              <a:rPr lang="ru-RU" sz="4400" b="1" dirty="0" smtClean="0">
                <a:latin typeface="Georgia" pitchFamily="18" charset="0"/>
              </a:rPr>
              <a:t>]</a:t>
            </a:r>
            <a:endParaRPr lang="ru-RU" sz="4400" b="1" dirty="0">
              <a:latin typeface="Georgia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071670" y="3071810"/>
            <a:ext cx="1342034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 smtClean="0">
                <a:latin typeface="Georgia" pitchFamily="18" charset="0"/>
              </a:rPr>
              <a:t>[</a:t>
            </a:r>
            <a:r>
              <a:rPr lang="en-US" sz="4400" b="1" dirty="0" smtClean="0">
                <a:solidFill>
                  <a:srgbClr val="9BBB59">
                    <a:lumMod val="50000"/>
                  </a:srgbClr>
                </a:solidFill>
                <a:latin typeface="Georgia" pitchFamily="18" charset="0"/>
              </a:rPr>
              <a:t>’</a:t>
            </a:r>
            <a:r>
              <a:rPr lang="ru-RU" sz="4400" b="1" dirty="0" smtClean="0">
                <a:solidFill>
                  <a:srgbClr val="FF0000"/>
                </a:solidFill>
                <a:latin typeface="Georgia" pitchFamily="18" charset="0"/>
              </a:rPr>
              <a:t>о</a:t>
            </a:r>
            <a:r>
              <a:rPr lang="ru-RU" sz="4400" b="1" dirty="0" smtClean="0">
                <a:latin typeface="Georgia" pitchFamily="18" charset="0"/>
              </a:rPr>
              <a:t>] </a:t>
            </a:r>
            <a:endParaRPr lang="ru-RU" sz="4400" b="1" dirty="0">
              <a:latin typeface="Georgia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071670" y="4000504"/>
            <a:ext cx="1552028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dirty="0" smtClean="0">
                <a:latin typeface="Georgia" pitchFamily="18" charset="0"/>
              </a:rPr>
              <a:t>[</a:t>
            </a:r>
            <a:r>
              <a:rPr lang="en-US" sz="4400" b="1" dirty="0" smtClean="0">
                <a:solidFill>
                  <a:srgbClr val="9BBB59">
                    <a:lumMod val="50000"/>
                  </a:srgbClr>
                </a:solidFill>
                <a:latin typeface="Georgia" pitchFamily="18" charset="0"/>
              </a:rPr>
              <a:t>’</a:t>
            </a:r>
            <a:r>
              <a:rPr lang="ru-RU" sz="4400" b="1" dirty="0" smtClean="0">
                <a:solidFill>
                  <a:srgbClr val="FF0000"/>
                </a:solidFill>
                <a:latin typeface="Georgia" pitchFamily="18" charset="0"/>
              </a:rPr>
              <a:t>у</a:t>
            </a:r>
            <a:r>
              <a:rPr lang="ru-RU" sz="4400" b="1" dirty="0">
                <a:latin typeface="Georgia" pitchFamily="18" charset="0"/>
              </a:rPr>
              <a:t>] 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1357290" y="2143116"/>
            <a:ext cx="50687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dirty="0" smtClean="0">
                <a:solidFill>
                  <a:srgbClr val="FF0000"/>
                </a:solidFill>
                <a:latin typeface="Georgia" pitchFamily="18" charset="0"/>
              </a:rPr>
              <a:t>е</a:t>
            </a:r>
            <a:endParaRPr lang="ru-RU" sz="44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1357290" y="3071810"/>
            <a:ext cx="506870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 smtClean="0">
                <a:solidFill>
                  <a:srgbClr val="FF0000"/>
                </a:solidFill>
                <a:latin typeface="Georgia" pitchFamily="18" charset="0"/>
              </a:rPr>
              <a:t>ё</a:t>
            </a:r>
            <a:endParaRPr lang="ru-RU" sz="44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1285852" y="4000504"/>
            <a:ext cx="713657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 smtClean="0">
                <a:solidFill>
                  <a:srgbClr val="FF0000"/>
                </a:solidFill>
                <a:latin typeface="Georgia" pitchFamily="18" charset="0"/>
              </a:rPr>
              <a:t>ю</a:t>
            </a:r>
            <a:endParaRPr lang="ru-RU" sz="4400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1357290" y="4929198"/>
            <a:ext cx="545342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 smtClean="0">
                <a:solidFill>
                  <a:srgbClr val="FF0000"/>
                </a:solidFill>
                <a:latin typeface="Georgia" pitchFamily="18" charset="0"/>
              </a:rPr>
              <a:t>я</a:t>
            </a:r>
            <a:endParaRPr lang="ru-RU" sz="4400" dirty="0">
              <a:latin typeface="Georgia" pitchFamily="18" charset="0"/>
            </a:endParaRPr>
          </a:p>
        </p:txBody>
      </p:sp>
      <p:pic>
        <p:nvPicPr>
          <p:cNvPr id="14" name="Рисунок 13" descr="0_6d616_660d8546_L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27383" y="2143116"/>
            <a:ext cx="4616617" cy="4348853"/>
          </a:xfrm>
          <a:prstGeom prst="rect">
            <a:avLst/>
          </a:prstGeom>
        </p:spPr>
      </p:pic>
      <p:sp>
        <p:nvSpPr>
          <p:cNvPr id="12" name="Прямоугольник 11"/>
          <p:cNvSpPr/>
          <p:nvPr/>
        </p:nvSpPr>
        <p:spPr>
          <a:xfrm>
            <a:off x="2071670" y="4929198"/>
            <a:ext cx="1500198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dirty="0" smtClean="0">
                <a:latin typeface="Georgia" pitchFamily="18" charset="0"/>
              </a:rPr>
              <a:t>[</a:t>
            </a:r>
            <a:r>
              <a:rPr lang="en-US" sz="4400" b="1" dirty="0" smtClean="0">
                <a:solidFill>
                  <a:srgbClr val="9BBB59">
                    <a:lumMod val="50000"/>
                  </a:srgbClr>
                </a:solidFill>
                <a:latin typeface="Georgia" pitchFamily="18" charset="0"/>
              </a:rPr>
              <a:t>’</a:t>
            </a:r>
            <a:r>
              <a:rPr lang="ru-RU" sz="4400" b="1" dirty="0" smtClean="0">
                <a:solidFill>
                  <a:srgbClr val="FF0000"/>
                </a:solidFill>
                <a:latin typeface="Georgia" pitchFamily="18" charset="0"/>
              </a:rPr>
              <a:t>а</a:t>
            </a:r>
            <a:r>
              <a:rPr lang="ru-RU" sz="4400" b="1" dirty="0">
                <a:latin typeface="Georgia" pitchFamily="18" charset="0"/>
              </a:rPr>
              <a:t>]</a:t>
            </a:r>
          </a:p>
        </p:txBody>
      </p:sp>
    </p:spTree>
    <p:extLst>
      <p:ext uri="{BB962C8B-B14F-4D97-AF65-F5344CB8AC3E}">
        <p14:creationId xmlns:p14="http://schemas.microsoft.com/office/powerpoint/2010/main" val="28810819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1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97" y="112844"/>
            <a:ext cx="9271000" cy="6742112"/>
          </a:xfr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112844"/>
            <a:ext cx="7772400" cy="1470025"/>
          </a:xfrm>
        </p:spPr>
        <p:txBody>
          <a:bodyPr>
            <a:normAutofit fontScale="90000"/>
          </a:bodyPr>
          <a:lstStyle/>
          <a:p>
            <a:pPr lvl="0">
              <a:spcBef>
                <a:spcPts val="0"/>
              </a:spcBef>
            </a:pPr>
            <a:r>
              <a:rPr lang="ru-RU" b="1" dirty="0" smtClean="0">
                <a:solidFill>
                  <a:prstClr val="black"/>
                </a:solidFill>
                <a:latin typeface="Georgia" pitchFamily="18" charset="0"/>
                <a:ea typeface="+mn-ea"/>
                <a:cs typeface="+mn-cs"/>
              </a:rPr>
              <a:t/>
            </a:r>
            <a:br>
              <a:rPr lang="ru-RU" b="1" dirty="0" smtClean="0">
                <a:solidFill>
                  <a:prstClr val="black"/>
                </a:solidFill>
                <a:latin typeface="Georgia" pitchFamily="18" charset="0"/>
                <a:ea typeface="+mn-ea"/>
                <a:cs typeface="+mn-cs"/>
              </a:rPr>
            </a:br>
            <a:r>
              <a:rPr lang="ru-RU" b="1" dirty="0" smtClean="0">
                <a:solidFill>
                  <a:prstClr val="black"/>
                </a:solidFill>
                <a:latin typeface="Georgia" pitchFamily="18" charset="0"/>
                <a:ea typeface="+mn-ea"/>
                <a:cs typeface="+mn-cs"/>
              </a:rPr>
              <a:t>Задачи </a:t>
            </a:r>
            <a:r>
              <a:rPr lang="ru-RU" b="1" dirty="0">
                <a:solidFill>
                  <a:prstClr val="black"/>
                </a:solidFill>
                <a:latin typeface="Georgia" pitchFamily="18" charset="0"/>
                <a:ea typeface="+mn-ea"/>
                <a:cs typeface="+mn-cs"/>
              </a:rPr>
              <a:t>урока:</a:t>
            </a:r>
            <a:br>
              <a:rPr lang="ru-RU" b="1" dirty="0">
                <a:solidFill>
                  <a:prstClr val="black"/>
                </a:solidFill>
                <a:latin typeface="Georgia" pitchFamily="18" charset="0"/>
                <a:ea typeface="+mn-ea"/>
                <a:cs typeface="+mn-cs"/>
              </a:rPr>
            </a:br>
            <a:endParaRPr lang="ru-RU" dirty="0"/>
          </a:p>
        </p:txBody>
      </p:sp>
      <p:sp>
        <p:nvSpPr>
          <p:cNvPr id="7" name="Подзаголовок 6"/>
          <p:cNvSpPr>
            <a:spLocks noGrp="1"/>
          </p:cNvSpPr>
          <p:nvPr>
            <p:ph type="subTitle" idx="1"/>
          </p:nvPr>
        </p:nvSpPr>
        <p:spPr>
          <a:xfrm>
            <a:off x="179512" y="1905565"/>
            <a:ext cx="7920880" cy="1752600"/>
          </a:xfrm>
        </p:spPr>
        <p:txBody>
          <a:bodyPr>
            <a:noAutofit/>
          </a:bodyPr>
          <a:lstStyle/>
          <a:p>
            <a:pPr algn="l"/>
            <a:r>
              <a:rPr lang="ru-RU" b="1" dirty="0" smtClean="0">
                <a:solidFill>
                  <a:prstClr val="black"/>
                </a:solidFill>
                <a:latin typeface="Georgia" pitchFamily="18" charset="0"/>
                <a:ea typeface="+mj-ea"/>
                <a:cs typeface="+mj-cs"/>
              </a:rPr>
              <a:t>      1) Писать слова с буквами</a:t>
            </a:r>
            <a:r>
              <a:rPr lang="ru-RU" b="1" dirty="0">
                <a:solidFill>
                  <a:prstClr val="black"/>
                </a:solidFill>
                <a:latin typeface="Georgia" pitchFamily="18" charset="0"/>
                <a:ea typeface="+mj-ea"/>
                <a:cs typeface="+mj-cs"/>
              </a:rPr>
              <a:t/>
            </a:r>
            <a:br>
              <a:rPr lang="ru-RU" b="1" dirty="0">
                <a:solidFill>
                  <a:prstClr val="black"/>
                </a:solidFill>
                <a:latin typeface="Georgia" pitchFamily="18" charset="0"/>
                <a:ea typeface="+mj-ea"/>
                <a:cs typeface="+mj-cs"/>
              </a:rPr>
            </a:br>
            <a:r>
              <a:rPr lang="ru-RU" b="1" dirty="0" smtClean="0">
                <a:solidFill>
                  <a:prstClr val="black"/>
                </a:solidFill>
                <a:latin typeface="Georgia" pitchFamily="18" charset="0"/>
                <a:ea typeface="+mj-ea"/>
                <a:cs typeface="+mj-cs"/>
              </a:rPr>
              <a:t>           </a:t>
            </a:r>
            <a:r>
              <a:rPr lang="ru-RU" b="1" i="1" dirty="0" smtClean="0">
                <a:solidFill>
                  <a:srgbClr val="FF0000"/>
                </a:solidFill>
                <a:latin typeface="Georgia" pitchFamily="18" charset="0"/>
                <a:ea typeface="+mj-ea"/>
                <a:cs typeface="+mj-cs"/>
              </a:rPr>
              <a:t>е</a:t>
            </a:r>
            <a:r>
              <a:rPr lang="ru-RU" b="1" i="1" dirty="0">
                <a:solidFill>
                  <a:prstClr val="black"/>
                </a:solidFill>
                <a:latin typeface="Georgia" pitchFamily="18" charset="0"/>
                <a:ea typeface="+mj-ea"/>
                <a:cs typeface="+mj-cs"/>
              </a:rPr>
              <a:t>, </a:t>
            </a:r>
            <a:r>
              <a:rPr lang="ru-RU" b="1" i="1" dirty="0">
                <a:solidFill>
                  <a:srgbClr val="FF0000"/>
                </a:solidFill>
                <a:latin typeface="Georgia" pitchFamily="18" charset="0"/>
                <a:ea typeface="+mj-ea"/>
                <a:cs typeface="+mj-cs"/>
              </a:rPr>
              <a:t>ё</a:t>
            </a:r>
            <a:r>
              <a:rPr lang="ru-RU" b="1" i="1" dirty="0">
                <a:solidFill>
                  <a:prstClr val="black"/>
                </a:solidFill>
                <a:latin typeface="Georgia" pitchFamily="18" charset="0"/>
                <a:ea typeface="+mj-ea"/>
                <a:cs typeface="+mj-cs"/>
              </a:rPr>
              <a:t>, </a:t>
            </a:r>
            <a:r>
              <a:rPr lang="ru-RU" b="1" i="1" dirty="0">
                <a:solidFill>
                  <a:srgbClr val="FF0000"/>
                </a:solidFill>
                <a:latin typeface="Georgia" pitchFamily="18" charset="0"/>
                <a:ea typeface="+mj-ea"/>
                <a:cs typeface="+mj-cs"/>
              </a:rPr>
              <a:t>ю</a:t>
            </a:r>
            <a:r>
              <a:rPr lang="ru-RU" b="1" i="1" dirty="0">
                <a:solidFill>
                  <a:prstClr val="black"/>
                </a:solidFill>
                <a:latin typeface="Georgia" pitchFamily="18" charset="0"/>
                <a:ea typeface="+mj-ea"/>
                <a:cs typeface="+mj-cs"/>
              </a:rPr>
              <a:t>, </a:t>
            </a:r>
            <a:r>
              <a:rPr lang="ru-RU" b="1" i="1" dirty="0" smtClean="0">
                <a:solidFill>
                  <a:srgbClr val="FF0000"/>
                </a:solidFill>
                <a:latin typeface="Georgia" pitchFamily="18" charset="0"/>
                <a:ea typeface="+mj-ea"/>
                <a:cs typeface="+mj-cs"/>
              </a:rPr>
              <a:t>я</a:t>
            </a:r>
          </a:p>
          <a:p>
            <a:pPr lvl="0" algn="l"/>
            <a:r>
              <a:rPr lang="ru-RU" b="1" dirty="0" smtClean="0">
                <a:solidFill>
                  <a:prstClr val="black"/>
                </a:solidFill>
                <a:latin typeface="Georgia" pitchFamily="18" charset="0"/>
              </a:rPr>
              <a:t>      2)</a:t>
            </a:r>
            <a:r>
              <a:rPr lang="ru-RU" b="1" i="1" dirty="0" smtClean="0">
                <a:solidFill>
                  <a:srgbClr val="FF0000"/>
                </a:solidFill>
                <a:latin typeface="Georgia" pitchFamily="18" charset="0"/>
                <a:ea typeface="+mj-ea"/>
                <a:cs typeface="+mj-cs"/>
              </a:rPr>
              <a:t> </a:t>
            </a:r>
            <a:r>
              <a:rPr lang="ru-RU" b="1" dirty="0" smtClean="0">
                <a:solidFill>
                  <a:prstClr val="black"/>
                </a:solidFill>
                <a:latin typeface="Georgia" pitchFamily="18" charset="0"/>
              </a:rPr>
              <a:t>Определять роль </a:t>
            </a:r>
          </a:p>
          <a:p>
            <a:pPr lvl="0" algn="l"/>
            <a:r>
              <a:rPr lang="ru-RU" b="1" dirty="0">
                <a:solidFill>
                  <a:prstClr val="black"/>
                </a:solidFill>
                <a:latin typeface="Georgia" pitchFamily="18" charset="0"/>
              </a:rPr>
              <a:t> </a:t>
            </a:r>
            <a:r>
              <a:rPr lang="ru-RU" b="1" dirty="0" smtClean="0">
                <a:solidFill>
                  <a:prstClr val="black"/>
                </a:solidFill>
                <a:latin typeface="Georgia" pitchFamily="18" charset="0"/>
              </a:rPr>
              <a:t>          гласных </a:t>
            </a:r>
            <a:r>
              <a:rPr lang="ru-RU" b="1" i="1" dirty="0" smtClean="0">
                <a:solidFill>
                  <a:srgbClr val="FF0000"/>
                </a:solidFill>
                <a:latin typeface="Georgia" pitchFamily="18" charset="0"/>
              </a:rPr>
              <a:t>е</a:t>
            </a:r>
            <a:r>
              <a:rPr lang="ru-RU" b="1" i="1" dirty="0">
                <a:solidFill>
                  <a:prstClr val="black"/>
                </a:solidFill>
                <a:latin typeface="Georgia" pitchFamily="18" charset="0"/>
              </a:rPr>
              <a:t>, </a:t>
            </a:r>
            <a:r>
              <a:rPr lang="ru-RU" b="1" i="1" dirty="0">
                <a:solidFill>
                  <a:srgbClr val="FF0000"/>
                </a:solidFill>
                <a:latin typeface="Georgia" pitchFamily="18" charset="0"/>
              </a:rPr>
              <a:t>ё</a:t>
            </a:r>
            <a:r>
              <a:rPr lang="ru-RU" b="1" i="1" dirty="0">
                <a:solidFill>
                  <a:prstClr val="black"/>
                </a:solidFill>
                <a:latin typeface="Georgia" pitchFamily="18" charset="0"/>
              </a:rPr>
              <a:t>, </a:t>
            </a:r>
            <a:r>
              <a:rPr lang="ru-RU" b="1" i="1" dirty="0">
                <a:solidFill>
                  <a:srgbClr val="FF0000"/>
                </a:solidFill>
                <a:latin typeface="Georgia" pitchFamily="18" charset="0"/>
              </a:rPr>
              <a:t>ю</a:t>
            </a:r>
            <a:r>
              <a:rPr lang="ru-RU" b="1" i="1" dirty="0">
                <a:solidFill>
                  <a:prstClr val="black"/>
                </a:solidFill>
                <a:latin typeface="Georgia" pitchFamily="18" charset="0"/>
              </a:rPr>
              <a:t>, </a:t>
            </a:r>
            <a:r>
              <a:rPr lang="ru-RU" b="1" i="1" dirty="0">
                <a:solidFill>
                  <a:srgbClr val="FF0000"/>
                </a:solidFill>
                <a:latin typeface="Georgia" pitchFamily="18" charset="0"/>
              </a:rPr>
              <a:t>я</a:t>
            </a:r>
          </a:p>
          <a:p>
            <a:pPr algn="l"/>
            <a:r>
              <a:rPr lang="ru-RU" dirty="0" smtClean="0"/>
              <a:t>            </a:t>
            </a:r>
            <a:r>
              <a:rPr lang="ru-RU" b="1" dirty="0" smtClean="0">
                <a:solidFill>
                  <a:prstClr val="black"/>
                </a:solidFill>
                <a:latin typeface="Georgia" pitchFamily="18" charset="0"/>
              </a:rPr>
              <a:t>в словах.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827584" y="1291636"/>
            <a:ext cx="6615608" cy="14157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5400" b="1" dirty="0">
                <a:solidFill>
                  <a:prstClr val="black"/>
                </a:solidFill>
                <a:latin typeface="Georgia" pitchFamily="18" charset="0"/>
                <a:ea typeface="+mj-ea"/>
                <a:cs typeface="+mj-cs"/>
              </a:rPr>
              <a:t/>
            </a:r>
            <a:br>
              <a:rPr lang="ru-RU" sz="5400" b="1" dirty="0">
                <a:solidFill>
                  <a:prstClr val="black"/>
                </a:solidFill>
                <a:latin typeface="Georgia" pitchFamily="18" charset="0"/>
                <a:ea typeface="+mj-ea"/>
                <a:cs typeface="+mj-cs"/>
              </a:rPr>
            </a:b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802587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55576" y="1628800"/>
            <a:ext cx="8229600" cy="452596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400" b="1" dirty="0" smtClean="0"/>
              <a:t>   Поглядите-ка, друзья,</a:t>
            </a:r>
            <a:br>
              <a:rPr lang="ru-RU" sz="4400" b="1" dirty="0" smtClean="0"/>
            </a:br>
            <a:r>
              <a:rPr lang="ru-RU" sz="4400" b="1" dirty="0" smtClean="0"/>
              <a:t>Смастерил скворечник я.</a:t>
            </a:r>
            <a:br>
              <a:rPr lang="ru-RU" sz="4400" b="1" dirty="0" smtClean="0"/>
            </a:br>
            <a:r>
              <a:rPr lang="ru-RU" sz="4400" b="1" dirty="0" smtClean="0"/>
              <a:t>А в скворечник залетела</a:t>
            </a:r>
            <a:br>
              <a:rPr lang="ru-RU" sz="4400" b="1" dirty="0" smtClean="0"/>
            </a:br>
            <a:r>
              <a:rPr lang="ru-RU" sz="4400" b="1" dirty="0" smtClean="0"/>
              <a:t>Вместо птички – буква... </a:t>
            </a:r>
            <a:r>
              <a:rPr lang="ru-RU" sz="4400" b="1" i="1" dirty="0" smtClean="0"/>
              <a:t>Я</a:t>
            </a:r>
            <a:endParaRPr lang="ru-RU" sz="4400" b="1" dirty="0"/>
          </a:p>
        </p:txBody>
      </p:sp>
      <p:pic>
        <p:nvPicPr>
          <p:cNvPr id="4" name="Picture 4" descr="C:\Users\samsung\Documents\для презентации\презентай\анимации\0_cd246_f2a69dba_L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40352" y="3717032"/>
            <a:ext cx="740157" cy="1358280"/>
          </a:xfrm>
          <a:prstGeom prst="rect">
            <a:avLst/>
          </a:prstGeom>
          <a:noFill/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91680" y="4437112"/>
            <a:ext cx="1584176" cy="2213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90150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xit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55576" y="1628800"/>
            <a:ext cx="8229600" cy="452596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400" b="1" dirty="0" smtClean="0"/>
              <a:t>   Поглядите-ка, друзья,</a:t>
            </a:r>
            <a:br>
              <a:rPr lang="ru-RU" sz="4400" b="1" dirty="0" smtClean="0"/>
            </a:br>
            <a:r>
              <a:rPr lang="ru-RU" sz="4400" b="1" dirty="0" smtClean="0"/>
              <a:t>Смастерил скворечник я.</a:t>
            </a:r>
            <a:br>
              <a:rPr lang="ru-RU" sz="4400" b="1" dirty="0" smtClean="0"/>
            </a:br>
            <a:r>
              <a:rPr lang="ru-RU" sz="4400" b="1" dirty="0" smtClean="0"/>
              <a:t>А в скворечник залетела</a:t>
            </a:r>
            <a:br>
              <a:rPr lang="ru-RU" sz="4400" b="1" dirty="0" smtClean="0"/>
            </a:br>
            <a:r>
              <a:rPr lang="ru-RU" sz="4400" b="1" dirty="0" smtClean="0"/>
              <a:t>Вместо птички – буква... </a:t>
            </a:r>
            <a:r>
              <a:rPr lang="ru-RU" sz="4400" b="1" i="1" dirty="0" smtClean="0"/>
              <a:t>Я</a:t>
            </a:r>
            <a:endParaRPr lang="ru-RU" sz="4400" b="1" dirty="0"/>
          </a:p>
        </p:txBody>
      </p:sp>
      <p:pic>
        <p:nvPicPr>
          <p:cNvPr id="4" name="Picture 4" descr="C:\Users\samsung\Documents\для презентации\презентай\анимации\0_cd246_f2a69dba_L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40352" y="3717032"/>
            <a:ext cx="740157" cy="1358280"/>
          </a:xfrm>
          <a:prstGeom prst="rect">
            <a:avLst/>
          </a:prstGeom>
          <a:noFill/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91680" y="4437112"/>
            <a:ext cx="1584176" cy="2213696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4026658" y="5075312"/>
            <a:ext cx="861133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4400" b="1" dirty="0">
                <a:solidFill>
                  <a:srgbClr val="FF0000"/>
                </a:solidFill>
                <a:latin typeface="Georgia" pitchFamily="18" charset="0"/>
              </a:rPr>
              <a:t>я</a:t>
            </a:r>
            <a:r>
              <a:rPr lang="ru-RU" sz="4400" b="1" dirty="0" smtClean="0">
                <a:solidFill>
                  <a:srgbClr val="FF0000"/>
                </a:solidFill>
                <a:latin typeface="Georgia" pitchFamily="18" charset="0"/>
              </a:rPr>
              <a:t> </a:t>
            </a:r>
            <a:r>
              <a:rPr lang="ru-RU" sz="4400" dirty="0" smtClean="0">
                <a:solidFill>
                  <a:prstClr val="black"/>
                </a:solidFill>
                <a:ea typeface="+mj-ea"/>
                <a:cs typeface="+mj-cs"/>
              </a:rPr>
              <a:t>-</a:t>
            </a:r>
            <a:endParaRPr lang="ru-RU" sz="4400" dirty="0">
              <a:solidFill>
                <a:prstClr val="black"/>
              </a:solidFill>
              <a:latin typeface="Georgia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974353" y="5075311"/>
            <a:ext cx="1500198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dirty="0">
                <a:latin typeface="Georgia" pitchFamily="18" charset="0"/>
              </a:rPr>
              <a:t>[й</a:t>
            </a:r>
            <a:r>
              <a:rPr lang="ru-RU" sz="4400" b="1" dirty="0">
                <a:solidFill>
                  <a:srgbClr val="FF0000"/>
                </a:solidFill>
                <a:latin typeface="Georgia" pitchFamily="18" charset="0"/>
              </a:rPr>
              <a:t>а</a:t>
            </a:r>
            <a:r>
              <a:rPr lang="ru-RU" sz="4400" b="1" dirty="0">
                <a:latin typeface="Georgia" pitchFamily="18" charset="0"/>
              </a:rPr>
              <a:t>]</a:t>
            </a:r>
          </a:p>
        </p:txBody>
      </p:sp>
    </p:spTree>
    <p:extLst>
      <p:ext uri="{BB962C8B-B14F-4D97-AF65-F5344CB8AC3E}">
        <p14:creationId xmlns:p14="http://schemas.microsoft.com/office/powerpoint/2010/main" val="14125152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xit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1041</TotalTime>
  <Words>148</Words>
  <Application>Microsoft Office PowerPoint</Application>
  <PresentationFormat>Экран (4:3)</PresentationFormat>
  <Paragraphs>54</Paragraphs>
  <Slides>12</Slides>
  <Notes>0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12</vt:i4>
      </vt:variant>
    </vt:vector>
  </HeadingPairs>
  <TitlesOfParts>
    <vt:vector size="17" baseType="lpstr">
      <vt:lpstr>Arial</vt:lpstr>
      <vt:lpstr>Calibri</vt:lpstr>
      <vt:lpstr>Georgia</vt:lpstr>
      <vt:lpstr>Тема Office</vt:lpstr>
      <vt:lpstr>2_Тема Office</vt:lpstr>
      <vt:lpstr>Презентация PowerPoint</vt:lpstr>
      <vt:lpstr>Презентация PowerPoint</vt:lpstr>
      <vt:lpstr>Презентация PowerPoint</vt:lpstr>
      <vt:lpstr>   Гласные буквы  е, ё, ю, я   </vt:lpstr>
      <vt:lpstr>Презентация PowerPoint</vt:lpstr>
      <vt:lpstr>Презентация PowerPoint</vt:lpstr>
      <vt:lpstr> Задачи урока: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Админ</cp:lastModifiedBy>
  <cp:revision>58</cp:revision>
  <dcterms:created xsi:type="dcterms:W3CDTF">2012-12-18T14:43:08Z</dcterms:created>
  <dcterms:modified xsi:type="dcterms:W3CDTF">2019-12-25T20:54:55Z</dcterms:modified>
</cp:coreProperties>
</file>