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7" r:id="rId3"/>
    <p:sldId id="268" r:id="rId4"/>
    <p:sldId id="269" r:id="rId5"/>
    <p:sldId id="270" r:id="rId6"/>
    <p:sldId id="271" r:id="rId7"/>
    <p:sldId id="281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62" autoAdjust="0"/>
    <p:restoredTop sz="94660"/>
  </p:normalViewPr>
  <p:slideViewPr>
    <p:cSldViewPr>
      <p:cViewPr varScale="1">
        <p:scale>
          <a:sx n="69" d="100"/>
          <a:sy n="69" d="100"/>
        </p:scale>
        <p:origin x="1818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813311-7D5D-468F-872B-C9847F1E7F6F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E936D4-39D7-493D-8BC4-4E29E62D4F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6d609_a8298824_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2208" y="135806"/>
            <a:ext cx="6335940" cy="6838508"/>
          </a:xfrm>
        </p:spPr>
      </p:pic>
      <p:sp>
        <p:nvSpPr>
          <p:cNvPr id="5" name="TextBox 4"/>
          <p:cNvSpPr txBox="1"/>
          <p:nvPr/>
        </p:nvSpPr>
        <p:spPr>
          <a:xfrm>
            <a:off x="3286116" y="4000504"/>
            <a:ext cx="281840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800" b="1" dirty="0" smtClean="0">
                <a:latin typeface="Georgia" pitchFamily="18" charset="0"/>
              </a:rPr>
              <a:t>Тест</a:t>
            </a:r>
            <a:endParaRPr lang="ru-RU" sz="8800" b="1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1. </a:t>
            </a:r>
            <a:r>
              <a:rPr lang="ru-RU" sz="2800" b="1" dirty="0" smtClean="0">
                <a:latin typeface="Georgia" pitchFamily="18" charset="0"/>
              </a:rPr>
              <a:t>Гласные </a:t>
            </a:r>
            <a:r>
              <a:rPr lang="ru-RU" sz="2800" b="1" i="1" u="sng" dirty="0" err="1" smtClean="0">
                <a:latin typeface="Georgia" pitchFamily="18" charset="0"/>
              </a:rPr>
              <a:t>е,ё,ю,я</a:t>
            </a:r>
            <a:r>
              <a:rPr lang="ru-RU" sz="2800" b="1" i="1" u="sng" dirty="0" smtClean="0">
                <a:latin typeface="Georgia" pitchFamily="18" charset="0"/>
              </a:rPr>
              <a:t> называются</a:t>
            </a:r>
            <a:endParaRPr lang="ru-RU" sz="2800" b="1" i="1" u="sng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643051"/>
            <a:ext cx="3829048" cy="292895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А) твёрдыми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Б) согласными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В) йотированными</a:t>
            </a:r>
          </a:p>
          <a:p>
            <a:pPr marL="0" indent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Г) звонкими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6d62c_f1c0711f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5992"/>
            <a:ext cx="4298053" cy="4082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_6d63f_3abebe7a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842" y="1988840"/>
            <a:ext cx="3786214" cy="45492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95568"/>
            <a:ext cx="8229600" cy="11430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2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. Когда гласные </a:t>
            </a:r>
            <a:r>
              <a:rPr lang="ru-RU" sz="2800" b="1" dirty="0" err="1" smtClean="0">
                <a:solidFill>
                  <a:schemeClr val="tx1"/>
                </a:solidFill>
                <a:latin typeface="Georgia" pitchFamily="18" charset="0"/>
              </a:rPr>
              <a:t>е,ё,ю,я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обозначают    </a:t>
            </a:r>
            <a:b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         </a:t>
            </a:r>
            <a:r>
              <a:rPr lang="ru-RU" sz="2800" b="1" u="sng" dirty="0" smtClean="0">
                <a:solidFill>
                  <a:schemeClr val="tx1"/>
                </a:solidFill>
                <a:latin typeface="Georgia" pitchFamily="18" charset="0"/>
              </a:rPr>
              <a:t>1</a:t>
            </a:r>
            <a:r>
              <a:rPr lang="ru-RU" sz="2800" b="1" dirty="0" smtClean="0">
                <a:solidFill>
                  <a:schemeClr val="tx1"/>
                </a:solidFill>
                <a:latin typeface="Georgia" pitchFamily="18" charset="0"/>
              </a:rPr>
              <a:t> звук?</a:t>
            </a:r>
            <a:endParaRPr lang="ru-RU" sz="2800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3928" y="1600201"/>
            <a:ext cx="5076056" cy="28289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начале слова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согласной буквы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b="1" i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ь и ъ</a:t>
            </a:r>
            <a:endParaRPr lang="ru-RU" b="1" i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гласной буквы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3. </a:t>
            </a:r>
            <a:r>
              <a:rPr lang="ru-RU" sz="2800" b="1" dirty="0" smtClean="0">
                <a:latin typeface="Georgia" pitchFamily="18" charset="0"/>
              </a:rPr>
              <a:t>В каком слове гласная </a:t>
            </a:r>
            <a:r>
              <a:rPr lang="ru-RU" sz="2800" b="1" i="1" u="sng" dirty="0" smtClean="0">
                <a:latin typeface="Georgia" pitchFamily="18" charset="0"/>
              </a:rPr>
              <a:t>Я</a:t>
            </a:r>
            <a:r>
              <a:rPr lang="ru-RU" sz="2800" b="1" dirty="0" smtClean="0">
                <a:latin typeface="Georgia" pitchFamily="18" charset="0"/>
              </a:rPr>
              <a:t> обозначает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         </a:t>
            </a:r>
            <a:r>
              <a:rPr lang="ru-RU" sz="2800" b="1" u="sng" dirty="0" smtClean="0">
                <a:latin typeface="Georgia" pitchFamily="18" charset="0"/>
              </a:rPr>
              <a:t> 2 </a:t>
            </a:r>
            <a:r>
              <a:rPr lang="ru-RU" sz="2800" b="1" dirty="0" smtClean="0">
                <a:latin typeface="Georgia" pitchFamily="18" charset="0"/>
              </a:rPr>
              <a:t>звука?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1600201"/>
            <a:ext cx="5257808" cy="26860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чик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блоко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училс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6d617_cefdc11b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500174"/>
            <a:ext cx="3374317" cy="5177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4.</a:t>
            </a:r>
            <a:r>
              <a:rPr lang="ru-RU" sz="2800" dirty="0" smtClean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В каком слове гласная </a:t>
            </a:r>
            <a:r>
              <a:rPr lang="ru-RU" sz="2800" b="1" i="1" u="sng" dirty="0" smtClean="0">
                <a:latin typeface="Georgia" pitchFamily="18" charset="0"/>
              </a:rPr>
              <a:t>Е</a:t>
            </a:r>
            <a:r>
              <a:rPr lang="ru-RU" sz="2800" b="1" dirty="0" smtClean="0">
                <a:latin typeface="Georgia" pitchFamily="18" charset="0"/>
              </a:rPr>
              <a:t> обозначает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             </a:t>
            </a:r>
            <a:r>
              <a:rPr lang="ru-RU" sz="2800" b="1" u="sng" dirty="0" smtClean="0">
                <a:latin typeface="Georgia" pitchFamily="18" charset="0"/>
              </a:rPr>
              <a:t>1</a:t>
            </a:r>
            <a:r>
              <a:rPr lang="ru-RU" sz="2800" b="1" dirty="0" smtClean="0">
                <a:latin typeface="Georgia" pitchFamily="18" charset="0"/>
              </a:rPr>
              <a:t> звук?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3000372"/>
            <a:ext cx="3543296" cy="30432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ль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) т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традь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зимни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_6d628_e89941c5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394021"/>
            <a:ext cx="3071834" cy="5314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  <a:latin typeface="Georgia" pitchFamily="18" charset="0"/>
              </a:rPr>
              <a:t>5. </a:t>
            </a:r>
            <a:r>
              <a:rPr lang="ru-RU" sz="2800" b="1" dirty="0" smtClean="0">
                <a:latin typeface="Georgia" pitchFamily="18" charset="0"/>
              </a:rPr>
              <a:t>В слове </a:t>
            </a:r>
            <a:r>
              <a:rPr lang="ru-RU" sz="2800" b="1" i="1" u="sng" dirty="0" smtClean="0">
                <a:solidFill>
                  <a:srgbClr val="FF0000"/>
                </a:solidFill>
                <a:latin typeface="Georgia" pitchFamily="18" charset="0"/>
              </a:rPr>
              <a:t>поют</a:t>
            </a:r>
            <a:r>
              <a:rPr lang="ru-RU" sz="2800" b="1" dirty="0" smtClean="0">
                <a:latin typeface="Georgia" pitchFamily="18" charset="0"/>
              </a:rPr>
              <a:t> гласная </a:t>
            </a:r>
            <a:r>
              <a:rPr lang="ru-RU" sz="2800" b="1" i="1" u="sng" dirty="0" smtClean="0">
                <a:latin typeface="Georgia" pitchFamily="18" charset="0"/>
              </a:rPr>
              <a:t>Ю</a:t>
            </a:r>
            <a:r>
              <a:rPr lang="ru-RU" sz="2800" b="1" dirty="0" smtClean="0">
                <a:latin typeface="Georgia" pitchFamily="18" charset="0"/>
              </a:rPr>
              <a:t> обозначает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800" b="1" dirty="0">
                <a:latin typeface="Georgia" pitchFamily="18" charset="0"/>
              </a:rPr>
              <a:t> </a:t>
            </a:r>
            <a:r>
              <a:rPr lang="ru-RU" sz="2800" b="1" dirty="0" smtClean="0">
                <a:latin typeface="Georgia" pitchFamily="18" charset="0"/>
              </a:rPr>
              <a:t>    2 звука, потому что</a:t>
            </a:r>
            <a:endParaRPr lang="ru-RU" sz="2800" b="1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6761" y="1600201"/>
            <a:ext cx="4819735" cy="275749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стоит после гласной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стоит в начале слова</a:t>
            </a:r>
            <a:endParaRPr lang="ru-RU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стоит после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стоит после </a:t>
            </a:r>
            <a:r>
              <a:rPr lang="ru-RU" b="1" u="sng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ъ</a:t>
            </a:r>
            <a:endParaRPr lang="ru-RU" b="1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_6d5c2_65652683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44949"/>
            <a:ext cx="4216761" cy="4225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Проверяем</a:t>
            </a:r>
            <a:endParaRPr lang="ru-RU" b="1" dirty="0">
              <a:solidFill>
                <a:srgbClr val="FF00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32593"/>
            <a:ext cx="5184576" cy="3076527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1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	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2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3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4 –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5 -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6d62f_fdb311fa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3387686"/>
            <a:ext cx="3357554" cy="31628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020" y="664464"/>
            <a:ext cx="8001000" cy="156966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800" b="1" i="1" dirty="0"/>
              <a:t>Якорь, мяч, </a:t>
            </a:r>
            <a:r>
              <a:rPr lang="ru-RU" sz="4800" b="1" i="1" dirty="0" smtClean="0">
                <a:solidFill>
                  <a:prstClr val="black"/>
                </a:solidFill>
              </a:rPr>
              <a:t>лето</a:t>
            </a:r>
            <a:r>
              <a:rPr lang="ru-RU" sz="4800" b="1" i="1" dirty="0" smtClean="0"/>
              <a:t> </a:t>
            </a:r>
            <a:r>
              <a:rPr lang="ru-RU" sz="4800" b="1" i="1" dirty="0"/>
              <a:t>ель, юла,</a:t>
            </a:r>
          </a:p>
          <a:p>
            <a:pPr>
              <a:defRPr/>
            </a:pPr>
            <a:r>
              <a:rPr lang="ru-RU" sz="4800" b="1" i="1" dirty="0"/>
              <a:t> </a:t>
            </a:r>
            <a:r>
              <a:rPr lang="ru-RU" sz="4800" b="1" i="1" dirty="0" smtClean="0"/>
              <a:t>Люба, </a:t>
            </a:r>
            <a:r>
              <a:rPr lang="ru-RU" sz="4800" b="1" i="1" dirty="0"/>
              <a:t>ёрш</a:t>
            </a:r>
            <a:r>
              <a:rPr lang="ru-RU" sz="4800" b="1" i="1" dirty="0" smtClean="0"/>
              <a:t>,</a:t>
            </a:r>
            <a:r>
              <a:rPr lang="ru-RU" sz="4800" b="1" i="1" dirty="0">
                <a:solidFill>
                  <a:prstClr val="black"/>
                </a:solidFill>
              </a:rPr>
              <a:t> </a:t>
            </a:r>
            <a:r>
              <a:rPr lang="ru-RU" sz="4800" b="1" i="1" dirty="0" smtClean="0">
                <a:solidFill>
                  <a:prstClr val="black"/>
                </a:solidFill>
              </a:rPr>
              <a:t>лёд</a:t>
            </a:r>
            <a:r>
              <a:rPr lang="ru-RU" sz="4800" b="1" i="1" dirty="0" smtClean="0"/>
              <a:t>.</a:t>
            </a:r>
            <a:endParaRPr lang="ru-RU" sz="4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928688" y="4000500"/>
            <a:ext cx="1616075" cy="2308225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Я</a:t>
            </a:r>
            <a:r>
              <a:rPr lang="ru-RU" sz="3600" b="1" dirty="0"/>
              <a:t>корь,</a:t>
            </a:r>
          </a:p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/>
              <a:t>ль,</a:t>
            </a:r>
          </a:p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ю</a:t>
            </a:r>
            <a:r>
              <a:rPr lang="ru-RU" sz="3600" b="1" dirty="0"/>
              <a:t>ла,</a:t>
            </a:r>
          </a:p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>
                <a:solidFill>
                  <a:srgbClr val="FF0000"/>
                </a:solidFill>
              </a:rPr>
              <a:t>ё</a:t>
            </a:r>
            <a:r>
              <a:rPr lang="ru-RU" sz="3600" b="1" dirty="0"/>
              <a:t>рш.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14875" y="4000500"/>
            <a:ext cx="1518364" cy="230832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/>
              <a:t> М</a:t>
            </a:r>
            <a:r>
              <a:rPr lang="ru-RU" sz="3600" b="1" dirty="0">
                <a:solidFill>
                  <a:srgbClr val="FF0000"/>
                </a:solidFill>
              </a:rPr>
              <a:t>я</a:t>
            </a:r>
            <a:r>
              <a:rPr lang="ru-RU" sz="3600" b="1" dirty="0"/>
              <a:t>ч,</a:t>
            </a:r>
          </a:p>
          <a:p>
            <a:pPr>
              <a:defRPr/>
            </a:pPr>
            <a:r>
              <a:rPr lang="ru-RU" sz="3600" b="1" dirty="0"/>
              <a:t> л</a:t>
            </a:r>
            <a:r>
              <a:rPr lang="ru-RU" sz="3600" b="1" dirty="0">
                <a:solidFill>
                  <a:srgbClr val="FF0000"/>
                </a:solidFill>
              </a:rPr>
              <a:t>е</a:t>
            </a:r>
            <a:r>
              <a:rPr lang="ru-RU" sz="3600" b="1" dirty="0"/>
              <a:t>то,</a:t>
            </a:r>
          </a:p>
          <a:p>
            <a:pPr>
              <a:defRPr/>
            </a:pPr>
            <a:r>
              <a:rPr lang="ru-RU" sz="3600" b="1" dirty="0"/>
              <a:t> </a:t>
            </a:r>
            <a:r>
              <a:rPr lang="ru-RU" sz="3600" b="1" dirty="0" smtClean="0"/>
              <a:t>Л</a:t>
            </a:r>
            <a:r>
              <a:rPr lang="ru-RU" sz="3600" b="1" dirty="0" smtClean="0">
                <a:solidFill>
                  <a:srgbClr val="FF0000"/>
                </a:solidFill>
              </a:rPr>
              <a:t>ю</a:t>
            </a:r>
            <a:r>
              <a:rPr lang="ru-RU" sz="3600" b="1" dirty="0" smtClean="0"/>
              <a:t>ба,</a:t>
            </a:r>
            <a:endParaRPr lang="ru-RU" sz="3600" b="1" dirty="0"/>
          </a:p>
          <a:p>
            <a:pPr>
              <a:defRPr/>
            </a:pPr>
            <a:r>
              <a:rPr lang="ru-RU" sz="3600" b="1" dirty="0"/>
              <a:t> л</a:t>
            </a:r>
            <a:r>
              <a:rPr lang="ru-RU" sz="3600" b="1" dirty="0">
                <a:solidFill>
                  <a:srgbClr val="FF0000"/>
                </a:solidFill>
              </a:rPr>
              <a:t>ё</a:t>
            </a:r>
            <a:r>
              <a:rPr lang="ru-RU" sz="3600" b="1" dirty="0"/>
              <a:t>д.</a:t>
            </a:r>
          </a:p>
        </p:txBody>
      </p:sp>
      <p:pic>
        <p:nvPicPr>
          <p:cNvPr id="6" name="Записанный звук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24825" y="5857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928688" y="3102401"/>
            <a:ext cx="184665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Е</a:t>
            </a:r>
            <a:r>
              <a:rPr lang="ru-RU" sz="4800" b="1" i="1" dirty="0" smtClean="0">
                <a:solidFill>
                  <a:prstClr val="black"/>
                </a:solidFill>
              </a:rPr>
              <a:t>меля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750434" y="3069137"/>
            <a:ext cx="16770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4800" b="1" i="1" dirty="0" smtClean="0">
                <a:solidFill>
                  <a:prstClr val="black"/>
                </a:solidFill>
              </a:rPr>
              <a:t>П</a:t>
            </a:r>
            <a:r>
              <a:rPr lang="ru-RU" sz="4800" b="1" i="1" dirty="0" smtClean="0">
                <a:solidFill>
                  <a:srgbClr val="FF0000"/>
                </a:solidFill>
              </a:rPr>
              <a:t>е</a:t>
            </a:r>
            <a:r>
              <a:rPr lang="ru-RU" sz="4800" b="1" i="1" dirty="0" smtClean="0">
                <a:solidFill>
                  <a:prstClr val="black"/>
                </a:solidFill>
              </a:rPr>
              <a:t>тя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3241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1042</TotalTime>
  <Words>161</Words>
  <Application>Microsoft Office PowerPoint</Application>
  <PresentationFormat>Экран (4:3)</PresentationFormat>
  <Paragraphs>44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1. Гласные е,ё,ю,я называются</vt:lpstr>
      <vt:lpstr>2. Когда гласные е,ё,ю,я обозначают                1 звук?</vt:lpstr>
      <vt:lpstr>3. В каком слове гласная Я обозначает             2 звука?</vt:lpstr>
      <vt:lpstr>4. В каком слове гласная Е обозначает                1 звук?</vt:lpstr>
      <vt:lpstr>5. В слове поют гласная Ю обозначает       2 звука, потому что</vt:lpstr>
      <vt:lpstr>Проверяем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58</cp:revision>
  <dcterms:created xsi:type="dcterms:W3CDTF">2012-12-18T14:43:08Z</dcterms:created>
  <dcterms:modified xsi:type="dcterms:W3CDTF">2019-12-25T20:56:10Z</dcterms:modified>
</cp:coreProperties>
</file>