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94717" autoAdjust="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ECE9F8-A610-4DB6-82A5-710F7DF70D96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EDD67A-06FA-4C10-A0FB-52B7B74A289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EDD67A-06FA-4C10-A0FB-52B7B74A2892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EDD67A-06FA-4C10-A0FB-52B7B74A2892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68A0C-8D0D-4EFC-95A2-48DF1B1E66C6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24CC-DF83-4D76-AE12-FCACA7521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68A0C-8D0D-4EFC-95A2-48DF1B1E66C6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24CC-DF83-4D76-AE12-FCACA7521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68A0C-8D0D-4EFC-95A2-48DF1B1E66C6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24CC-DF83-4D76-AE12-FCACA7521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68A0C-8D0D-4EFC-95A2-48DF1B1E66C6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24CC-DF83-4D76-AE12-FCACA7521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68A0C-8D0D-4EFC-95A2-48DF1B1E66C6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24CC-DF83-4D76-AE12-FCACA7521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68A0C-8D0D-4EFC-95A2-48DF1B1E66C6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24CC-DF83-4D76-AE12-FCACA7521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68A0C-8D0D-4EFC-95A2-48DF1B1E66C6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24CC-DF83-4D76-AE12-FCACA7521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68A0C-8D0D-4EFC-95A2-48DF1B1E66C6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24CC-DF83-4D76-AE12-FCACA7521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68A0C-8D0D-4EFC-95A2-48DF1B1E66C6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24CC-DF83-4D76-AE12-FCACA7521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68A0C-8D0D-4EFC-95A2-48DF1B1E66C6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24CC-DF83-4D76-AE12-FCACA7521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68A0C-8D0D-4EFC-95A2-48DF1B1E66C6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B24CC-DF83-4D76-AE12-FCACA7521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A68A0C-8D0D-4EFC-95A2-48DF1B1E66C6}" type="datetimeFigureOut">
              <a:rPr lang="ru-RU" smtClean="0"/>
              <a:pPr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B24CC-DF83-4D76-AE12-FCACA75217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980728"/>
            <a:ext cx="7772400" cy="1827634"/>
          </a:xfr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prstTxWarp prst="textDoubleWave1">
              <a:avLst/>
            </a:prstTxWarp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Серебряного века силуэт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5157192"/>
            <a:ext cx="5216624" cy="1104528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русского языка и литературы 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ГБОУ СОШ с.Калиновка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Зайцева Галина Александровна</a:t>
            </a:r>
            <a:endParaRPr lang="ru-RU" sz="1800" dirty="0">
              <a:solidFill>
                <a:schemeClr val="tx1"/>
              </a:solidFill>
            </a:endParaRPr>
          </a:p>
        </p:txBody>
      </p:sp>
      <p:pic>
        <p:nvPicPr>
          <p:cNvPr id="3076" name="Picture 4" descr="http://zoozel.ru/gallery/images/701732_siluetnye-portrety-zhenskie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2636912"/>
            <a:ext cx="720080" cy="910192"/>
          </a:xfrm>
          <a:prstGeom prst="rect">
            <a:avLst/>
          </a:prstGeom>
          <a:noFill/>
        </p:spPr>
      </p:pic>
      <p:pic>
        <p:nvPicPr>
          <p:cNvPr id="3078" name="Picture 6" descr="http://visualrian.ru/images/old_preview/0/31/3145_preview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3356992"/>
            <a:ext cx="1296143" cy="1694305"/>
          </a:xfrm>
          <a:prstGeom prst="rect">
            <a:avLst/>
          </a:prstGeom>
          <a:noFill/>
        </p:spPr>
      </p:pic>
      <p:pic>
        <p:nvPicPr>
          <p:cNvPr id="3080" name="Picture 8" descr="http://halloart.ru/attachment.php?attachmentid=32262&amp;d=138221355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EAE2B1"/>
              </a:clrFrom>
              <a:clrTo>
                <a:srgbClr val="EAE2B1">
                  <a:alpha val="0"/>
                </a:srgbClr>
              </a:clrTo>
            </a:clrChange>
          </a:blip>
          <a:srcRect l="9096" t="10209" r="10364" b="12875"/>
          <a:stretch>
            <a:fillRect/>
          </a:stretch>
        </p:blipFill>
        <p:spPr bwMode="auto">
          <a:xfrm>
            <a:off x="4932040" y="2708920"/>
            <a:ext cx="1224136" cy="1584176"/>
          </a:xfrm>
          <a:prstGeom prst="rect">
            <a:avLst/>
          </a:prstGeom>
          <a:noFill/>
        </p:spPr>
      </p:pic>
      <p:pic>
        <p:nvPicPr>
          <p:cNvPr id="3082" name="Picture 10" descr="http://silverage.ru/wp-content/uploads/2013/07/ivanov_g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5373216"/>
            <a:ext cx="936104" cy="1204454"/>
          </a:xfrm>
          <a:prstGeom prst="rect">
            <a:avLst/>
          </a:prstGeom>
          <a:noFill/>
        </p:spPr>
      </p:pic>
      <p:pic>
        <p:nvPicPr>
          <p:cNvPr id="3086" name="Picture 14" descr="http://silverage.ru/wp-content/uploads/2013/07/krugl_brus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4221088"/>
            <a:ext cx="936104" cy="1585137"/>
          </a:xfrm>
          <a:prstGeom prst="rect">
            <a:avLst/>
          </a:prstGeom>
          <a:noFill/>
        </p:spPr>
      </p:pic>
      <p:pic>
        <p:nvPicPr>
          <p:cNvPr id="3088" name="Picture 16" descr="http://uzrf.ru/userfiles/image/publications/Larinsky/Innokenty_Anenskiy/Ris_2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92280" y="3501008"/>
            <a:ext cx="1171575" cy="1647825"/>
          </a:xfrm>
          <a:prstGeom prst="rect">
            <a:avLst/>
          </a:prstGeom>
          <a:noFill/>
        </p:spPr>
      </p:pic>
      <p:pic>
        <p:nvPicPr>
          <p:cNvPr id="3090" name="Picture 18" descr="https://bidspirit-images.global.ssl.fastly.net/egorovs/cloned-images/122031/19/a_ignore_q_80_w_1000_c_limit_19.jpg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E1DBCB"/>
              </a:clrFrom>
              <a:clrTo>
                <a:srgbClr val="E1DBCB">
                  <a:alpha val="0"/>
                </a:srgbClr>
              </a:clrTo>
            </a:clrChange>
          </a:blip>
          <a:srcRect l="21930" t="29211" r="21053" b="28596"/>
          <a:stretch>
            <a:fillRect/>
          </a:stretch>
        </p:blipFill>
        <p:spPr bwMode="auto">
          <a:xfrm>
            <a:off x="7884368" y="5489848"/>
            <a:ext cx="1368152" cy="1368152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Николай Гумилев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764704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Сегодня, я вижу, особенно грустен твой взгляд,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руки особенно тонки, колени обняв.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Послушай: далеко, далеко, на озере Чад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Изысканный бродит жираф.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Ему грациозная стройность и нега дана,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шкуру его украшает волшебный узор,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 которым равняться осмелится только луна,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Дробясь и качаясь на влаге широких озер.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Вдали он подобен цветным парусам корабля,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бег его плавен, как радостный птичий полет.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Я знаю, что много чудесного видит земля,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Когда на закате он прячется в мраморный грот.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Я знаю веселые сказки таинственных стран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 черную деву, про страсть молодого вождя,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Но ты слишком долго вдыхала тяжелый туман,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Ты верить не хочешь во что-нибудь, кроме дождя.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как я тебе расскажу про тропический сад,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 стройные пальмы, про запах немыслимых трав…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— Ты плачешь? Послушай… далеко, на озере Чад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Изысканный бродит жираф.</a:t>
            </a:r>
          </a:p>
          <a:p>
            <a:pPr algn="ctr">
              <a:buNone/>
            </a:pPr>
            <a:endParaRPr lang="ru-RU" sz="1600" b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Владимир Маяковский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268760"/>
            <a:ext cx="8229600" cy="5184576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Через час отсюда в чистый переулок</a:t>
            </a:r>
          </a:p>
          <a:p>
            <a:pPr algn="ctr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вытечет по человеку ваш обрюзгший жир,</a:t>
            </a:r>
          </a:p>
          <a:p>
            <a:pPr algn="ctr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а я вам открыл столько стихов шкатулок,</a:t>
            </a:r>
          </a:p>
          <a:p>
            <a:pPr algn="ctr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я — бесценных слов мот и транжир.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Вот вы, мужчина, у вас в усах капуста</a:t>
            </a:r>
          </a:p>
          <a:p>
            <a:pPr algn="ctr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Где-то 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недокушанных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, недоеденных щей;</a:t>
            </a:r>
          </a:p>
          <a:p>
            <a:pPr algn="ctr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вот вы, женщина, на вас белила густо,</a:t>
            </a:r>
          </a:p>
          <a:p>
            <a:pPr algn="ctr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вы смотрите устрицей из раковин вещей.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Все вы на бабочку </a:t>
            </a:r>
            <a:r>
              <a:rPr lang="ru-RU" sz="3400" b="1" dirty="0" err="1" smtClean="0">
                <a:latin typeface="Times New Roman" pitchFamily="18" charset="0"/>
                <a:cs typeface="Times New Roman" pitchFamily="18" charset="0"/>
              </a:rPr>
              <a:t>поэтиного</a:t>
            </a: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 сердца</a:t>
            </a:r>
          </a:p>
          <a:p>
            <a:pPr algn="ctr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взгромоздитесь, грязные, в калошах и без калош.</a:t>
            </a:r>
          </a:p>
          <a:p>
            <a:pPr algn="ctr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Толпа озвереет, будет тереться,</a:t>
            </a:r>
          </a:p>
          <a:p>
            <a:pPr algn="ctr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ощетинит ножки стоглавая вошь.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А если сегодня мне, грубому гунну,</a:t>
            </a:r>
          </a:p>
          <a:p>
            <a:pPr algn="ctr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кривляться перед вами не захочется — и вот</a:t>
            </a:r>
          </a:p>
          <a:p>
            <a:pPr algn="ctr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я захохочу и радостно плюну,</a:t>
            </a:r>
          </a:p>
          <a:p>
            <a:pPr algn="ctr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плюну в лицо вам</a:t>
            </a:r>
          </a:p>
          <a:p>
            <a:pPr algn="ctr">
              <a:buNone/>
            </a:pPr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я — бесценных слов транжир и мот.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Литературные течения рубежа веков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t">
              <a:buNone/>
            </a:pPr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79512" y="1268760"/>
          <a:ext cx="8568952" cy="48862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16224"/>
                <a:gridCol w="2268252"/>
                <a:gridCol w="2142238"/>
                <a:gridCol w="2142238"/>
              </a:tblGrid>
              <a:tr h="3600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Критерии для сопоставления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Символизм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Акмеизм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Футуризм</a:t>
                      </a:r>
                      <a:endParaRPr lang="ru-RU" sz="18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00080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Отношение</a:t>
                      </a:r>
                      <a:r>
                        <a:rPr lang="ru-RU" sz="18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к миру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Мир не познаваем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Мир познаваем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Мир надо переделать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28667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Роль поэта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Поэт-пророк разгадывает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тайны бытия, слова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Поэт возвращает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слову ясность,  простоту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Поэт разрушает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старое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71533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Отношение к слову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Слово многозначно и символично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Четкая определенность слова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Свобода в обращении</a:t>
                      </a:r>
                      <a:r>
                        <a:rPr lang="ru-RU" sz="1800" b="1" baseline="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со словом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03119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Особенности формы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Намеки, иносказания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Конкретная образность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Обилие неологизмов, искажений слов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26391"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Близкий род искусства</a:t>
                      </a:r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</a:t>
                      </a:r>
                      <a:r>
                        <a:rPr lang="ru-RU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узыка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Живопись, архитектура, скульптура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Ж</a:t>
                      </a:r>
                      <a:r>
                        <a:rPr lang="ru-RU" sz="18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ивопись</a:t>
                      </a:r>
                      <a:endParaRPr lang="ru-RU" sz="18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i="1" dirty="0" smtClean="0"/>
              <a:t>Среди миров, в мерцании светил</a:t>
            </a:r>
            <a:endParaRPr lang="ru-RU" sz="3600" dirty="0" smtClean="0"/>
          </a:p>
          <a:p>
            <a:pPr algn="ctr">
              <a:buNone/>
            </a:pPr>
            <a:r>
              <a:rPr lang="ru-RU" sz="3600" i="1" dirty="0" smtClean="0"/>
              <a:t>Одной звезды я повторяю имя...</a:t>
            </a:r>
            <a:endParaRPr lang="ru-RU" sz="3600" dirty="0" smtClean="0"/>
          </a:p>
          <a:p>
            <a:pPr algn="ctr">
              <a:buNone/>
            </a:pPr>
            <a:r>
              <a:rPr lang="ru-RU" sz="3600" i="1" dirty="0" smtClean="0"/>
              <a:t>Не потому, что я ее любил,</a:t>
            </a:r>
            <a:endParaRPr lang="ru-RU" sz="3600" dirty="0" smtClean="0"/>
          </a:p>
          <a:p>
            <a:pPr algn="ctr">
              <a:buNone/>
            </a:pPr>
            <a:r>
              <a:rPr lang="ru-RU" sz="3600" i="1" dirty="0" smtClean="0"/>
              <a:t>А потому, что я томлюсь с другими...</a:t>
            </a:r>
            <a:endParaRPr lang="ru-RU" sz="3600" dirty="0" smtClean="0"/>
          </a:p>
          <a:p>
            <a:pPr algn="r">
              <a:buNone/>
            </a:pPr>
            <a:endParaRPr lang="ru-RU" sz="3600" dirty="0" smtClean="0"/>
          </a:p>
          <a:p>
            <a:pPr algn="r">
              <a:buNone/>
            </a:pPr>
            <a:r>
              <a:rPr lang="ru-RU" sz="3600" dirty="0" smtClean="0"/>
              <a:t>И. Анненский</a:t>
            </a:r>
          </a:p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i="1" dirty="0" smtClean="0"/>
              <a:t>Мне холодно. Прозрачная весна</a:t>
            </a:r>
            <a:endParaRPr lang="ru-RU" dirty="0" smtClean="0"/>
          </a:p>
          <a:p>
            <a:pPr algn="ctr">
              <a:buNone/>
            </a:pPr>
            <a:r>
              <a:rPr lang="ru-RU" i="1" dirty="0" smtClean="0"/>
              <a:t>В зеленый пух </a:t>
            </a:r>
            <a:r>
              <a:rPr lang="ru-RU" i="1" dirty="0" err="1" smtClean="0"/>
              <a:t>Петрополь</a:t>
            </a:r>
            <a:r>
              <a:rPr lang="ru-RU" i="1" dirty="0" smtClean="0"/>
              <a:t> одевает,</a:t>
            </a:r>
            <a:br>
              <a:rPr lang="ru-RU" i="1" dirty="0" smtClean="0"/>
            </a:br>
            <a:r>
              <a:rPr lang="ru-RU" i="1" dirty="0" smtClean="0"/>
              <a:t>Но, как Медуза, невская волна</a:t>
            </a:r>
            <a:br>
              <a:rPr lang="ru-RU" i="1" dirty="0" smtClean="0"/>
            </a:br>
            <a:r>
              <a:rPr lang="ru-RU" i="1" dirty="0" smtClean="0"/>
              <a:t>Мне отвращенье легкое внушает.</a:t>
            </a:r>
            <a:br>
              <a:rPr lang="ru-RU" i="1" dirty="0" smtClean="0"/>
            </a:br>
            <a:r>
              <a:rPr lang="ru-RU" i="1" dirty="0" smtClean="0"/>
              <a:t>По набережной северной реки</a:t>
            </a:r>
            <a:br>
              <a:rPr lang="ru-RU" i="1" dirty="0" smtClean="0"/>
            </a:br>
            <a:r>
              <a:rPr lang="ru-RU" i="1" dirty="0" smtClean="0"/>
              <a:t>Автомобилей мчатся светляки,</a:t>
            </a:r>
            <a:br>
              <a:rPr lang="ru-RU" i="1" dirty="0" smtClean="0"/>
            </a:br>
            <a:r>
              <a:rPr lang="ru-RU" i="1" dirty="0" smtClean="0"/>
              <a:t>Летят стрекозы и жуки стальные,</a:t>
            </a:r>
            <a:br>
              <a:rPr lang="ru-RU" i="1" dirty="0" smtClean="0"/>
            </a:br>
            <a:r>
              <a:rPr lang="ru-RU" i="1" dirty="0" smtClean="0"/>
              <a:t>Мерцают звезд "булавки" золотые,</a:t>
            </a:r>
            <a:br>
              <a:rPr lang="ru-RU" i="1" dirty="0" smtClean="0"/>
            </a:br>
            <a:r>
              <a:rPr lang="ru-RU" i="1" dirty="0" smtClean="0"/>
              <a:t>Но никакие звёзды не убьют</a:t>
            </a:r>
            <a:br>
              <a:rPr lang="ru-RU" i="1" dirty="0" smtClean="0"/>
            </a:br>
            <a:r>
              <a:rPr lang="ru-RU" i="1" dirty="0" smtClean="0"/>
              <a:t>Морской воды тяжёлый изумруд.</a:t>
            </a:r>
            <a:br>
              <a:rPr lang="ru-RU" i="1" dirty="0" smtClean="0"/>
            </a:br>
            <a:endParaRPr lang="ru-RU" i="1" dirty="0" smtClean="0"/>
          </a:p>
          <a:p>
            <a:pPr algn="r">
              <a:buNone/>
            </a:pPr>
            <a:r>
              <a:rPr lang="ru-RU" dirty="0" smtClean="0"/>
              <a:t> О. Мандельштам </a:t>
            </a: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836712"/>
            <a:ext cx="8445624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000" i="1" dirty="0" smtClean="0"/>
              <a:t>В </a:t>
            </a:r>
            <a:r>
              <a:rPr lang="ru-RU" sz="3000" i="1" dirty="0" err="1" smtClean="0"/>
              <a:t>сияньи</a:t>
            </a:r>
            <a:r>
              <a:rPr lang="ru-RU" sz="3000" i="1" dirty="0" smtClean="0"/>
              <a:t> бледных звёзд, как в мертвенных очах</a:t>
            </a:r>
            <a:br>
              <a:rPr lang="ru-RU" sz="3000" i="1" dirty="0" smtClean="0"/>
            </a:br>
            <a:r>
              <a:rPr lang="ru-RU" sz="3000" i="1" dirty="0" smtClean="0"/>
              <a:t>Неумолимое, холодное бесстрастье;</a:t>
            </a:r>
            <a:br>
              <a:rPr lang="ru-RU" sz="3000" i="1" dirty="0" smtClean="0"/>
            </a:br>
            <a:r>
              <a:rPr lang="ru-RU" sz="3000" i="1" dirty="0" smtClean="0"/>
              <a:t>Последний луч зари чуть брезжит в облаках,</a:t>
            </a:r>
            <a:br>
              <a:rPr lang="ru-RU" sz="3000" i="1" dirty="0" smtClean="0"/>
            </a:br>
            <a:r>
              <a:rPr lang="ru-RU" sz="3000" i="1" dirty="0" smtClean="0"/>
              <a:t>Как память о минувшем </a:t>
            </a:r>
            <a:r>
              <a:rPr lang="ru-RU" sz="3000" i="1" dirty="0" err="1" smtClean="0"/>
              <a:t>счастьи</a:t>
            </a:r>
            <a:r>
              <a:rPr lang="ru-RU" sz="3000" i="1" dirty="0" smtClean="0"/>
              <a:t>;</a:t>
            </a:r>
            <a:br>
              <a:rPr lang="ru-RU" sz="3000" i="1" dirty="0" smtClean="0"/>
            </a:br>
            <a:r>
              <a:rPr lang="ru-RU" sz="3000" i="1" dirty="0" smtClean="0"/>
              <a:t>Безмолвным сумраком полна душа моя:</a:t>
            </a:r>
            <a:endParaRPr lang="ru-RU" sz="3000" dirty="0" smtClean="0"/>
          </a:p>
          <a:p>
            <a:pPr algn="ctr">
              <a:buNone/>
            </a:pPr>
            <a:r>
              <a:rPr lang="ru-RU" sz="3000" i="1" dirty="0" smtClean="0"/>
              <a:t>Ни страсти, ни любви с их сладостною мукой,</a:t>
            </a:r>
            <a:endParaRPr lang="ru-RU" sz="3000" dirty="0" smtClean="0"/>
          </a:p>
          <a:p>
            <a:pPr algn="ctr">
              <a:buNone/>
            </a:pPr>
            <a:r>
              <a:rPr lang="ru-RU" sz="3000" i="1" dirty="0" smtClean="0"/>
              <a:t>Всё замерло в груди... лишь чувство бытия</a:t>
            </a:r>
            <a:endParaRPr lang="ru-RU" sz="3000" dirty="0" smtClean="0"/>
          </a:p>
          <a:p>
            <a:pPr algn="ctr">
              <a:buNone/>
            </a:pPr>
            <a:r>
              <a:rPr lang="ru-RU" sz="3000" i="1" dirty="0" smtClean="0"/>
              <a:t>Томит безжизненною скукой.</a:t>
            </a:r>
            <a:endParaRPr lang="ru-RU" sz="3000" dirty="0" smtClean="0"/>
          </a:p>
          <a:p>
            <a:pPr algn="r">
              <a:buNone/>
            </a:pPr>
            <a:endParaRPr lang="ru-RU" sz="3000" dirty="0" smtClean="0"/>
          </a:p>
          <a:p>
            <a:pPr algn="r">
              <a:buNone/>
            </a:pPr>
            <a:r>
              <a:rPr lang="ru-RU" sz="3000" dirty="0" smtClean="0"/>
              <a:t>Д. Мережковский </a:t>
            </a:r>
            <a:endParaRPr lang="ru-RU" sz="30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3900" i="1" dirty="0" err="1" smtClean="0"/>
              <a:t>Крылышкуя</a:t>
            </a:r>
            <a:r>
              <a:rPr lang="ru-RU" sz="3900" i="1" dirty="0" smtClean="0"/>
              <a:t> </a:t>
            </a:r>
            <a:r>
              <a:rPr lang="ru-RU" sz="3900" i="1" dirty="0" err="1" smtClean="0"/>
              <a:t>золотописьмом</a:t>
            </a:r>
            <a:endParaRPr lang="ru-RU" sz="3900" dirty="0" smtClean="0"/>
          </a:p>
          <a:p>
            <a:pPr algn="ctr">
              <a:buNone/>
            </a:pPr>
            <a:r>
              <a:rPr lang="ru-RU" sz="3900" i="1" dirty="0" smtClean="0"/>
              <a:t>Тончайших жил,</a:t>
            </a:r>
            <a:endParaRPr lang="ru-RU" sz="3900" dirty="0" smtClean="0"/>
          </a:p>
          <a:p>
            <a:pPr algn="ctr">
              <a:buNone/>
            </a:pPr>
            <a:r>
              <a:rPr lang="ru-RU" sz="3900" i="1" dirty="0" smtClean="0"/>
              <a:t>Кузнечик в кузов пуза уложил</a:t>
            </a:r>
            <a:endParaRPr lang="ru-RU" sz="3900" dirty="0" smtClean="0"/>
          </a:p>
          <a:p>
            <a:pPr algn="ctr">
              <a:buNone/>
            </a:pPr>
            <a:r>
              <a:rPr lang="ru-RU" sz="3900" i="1" dirty="0" smtClean="0"/>
              <a:t>Прибрежных много трав и вер.</a:t>
            </a:r>
            <a:endParaRPr lang="ru-RU" sz="3900" dirty="0" smtClean="0"/>
          </a:p>
          <a:p>
            <a:pPr algn="ctr">
              <a:buNone/>
            </a:pPr>
            <a:r>
              <a:rPr lang="ru-RU" sz="3900" i="1" dirty="0" smtClean="0"/>
              <a:t>«Линь, </a:t>
            </a:r>
            <a:r>
              <a:rPr lang="ru-RU" sz="3900" i="1" dirty="0" err="1" smtClean="0"/>
              <a:t>пинь</a:t>
            </a:r>
            <a:r>
              <a:rPr lang="ru-RU" sz="3900" i="1" dirty="0" smtClean="0"/>
              <a:t>, </a:t>
            </a:r>
            <a:r>
              <a:rPr lang="ru-RU" sz="3900" i="1" dirty="0" err="1" smtClean="0"/>
              <a:t>пинъ</a:t>
            </a:r>
            <a:r>
              <a:rPr lang="ru-RU" sz="3900" i="1" dirty="0" smtClean="0"/>
              <a:t>!» - тарарахнул </a:t>
            </a:r>
            <a:r>
              <a:rPr lang="ru-RU" sz="3900" i="1" dirty="0" err="1" smtClean="0"/>
              <a:t>зинзивер</a:t>
            </a:r>
            <a:r>
              <a:rPr lang="ru-RU" sz="3900" i="1" dirty="0" smtClean="0"/>
              <a:t>.</a:t>
            </a:r>
            <a:endParaRPr lang="ru-RU" sz="3900" dirty="0" smtClean="0"/>
          </a:p>
          <a:p>
            <a:pPr algn="ctr">
              <a:buNone/>
            </a:pPr>
            <a:r>
              <a:rPr lang="ru-RU" sz="3900" i="1" dirty="0" smtClean="0"/>
              <a:t>О, </a:t>
            </a:r>
            <a:r>
              <a:rPr lang="ru-RU" sz="3900" i="1" dirty="0" err="1" smtClean="0"/>
              <a:t>лебедиво</a:t>
            </a:r>
            <a:r>
              <a:rPr lang="ru-RU" sz="3900" i="1" dirty="0" smtClean="0"/>
              <a:t>!</a:t>
            </a:r>
            <a:endParaRPr lang="ru-RU" sz="3900" dirty="0" smtClean="0"/>
          </a:p>
          <a:p>
            <a:pPr algn="ctr">
              <a:buNone/>
            </a:pPr>
            <a:r>
              <a:rPr lang="ru-RU" sz="3900" i="1" dirty="0" smtClean="0"/>
              <a:t>О, озари!</a:t>
            </a:r>
            <a:endParaRPr lang="ru-RU" sz="3900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В. Хлебников </a:t>
            </a:r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6408712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sz="5800" i="1" dirty="0" smtClean="0"/>
              <a:t>Это - область чьей-то грезы,</a:t>
            </a:r>
            <a:endParaRPr lang="ru-RU" sz="5800" dirty="0" smtClean="0"/>
          </a:p>
          <a:p>
            <a:pPr algn="ctr">
              <a:buNone/>
            </a:pPr>
            <a:r>
              <a:rPr lang="ru-RU" sz="5800" i="1" dirty="0" smtClean="0"/>
              <a:t>Это - призраки и сны!</a:t>
            </a:r>
            <a:endParaRPr lang="ru-RU" sz="5800" dirty="0" smtClean="0"/>
          </a:p>
          <a:p>
            <a:pPr algn="ctr">
              <a:buNone/>
            </a:pPr>
            <a:r>
              <a:rPr lang="ru-RU" sz="5800" i="1" dirty="0" smtClean="0"/>
              <a:t>Все предметы старой прозы</a:t>
            </a:r>
            <a:endParaRPr lang="ru-RU" sz="5800" dirty="0" smtClean="0"/>
          </a:p>
          <a:p>
            <a:pPr algn="ctr">
              <a:buNone/>
            </a:pPr>
            <a:r>
              <a:rPr lang="ru-RU" sz="5800" i="1" dirty="0" smtClean="0"/>
              <a:t>Волшебством озарены.</a:t>
            </a:r>
            <a:endParaRPr lang="ru-RU" sz="5800" dirty="0" smtClean="0"/>
          </a:p>
          <a:p>
            <a:pPr algn="ctr">
              <a:buNone/>
            </a:pPr>
            <a:r>
              <a:rPr lang="ru-RU" sz="5800" i="1" dirty="0" smtClean="0"/>
              <a:t>Экипажи, пешеходы,</a:t>
            </a:r>
            <a:endParaRPr lang="ru-RU" sz="5800" dirty="0" smtClean="0"/>
          </a:p>
          <a:p>
            <a:pPr algn="ctr">
              <a:buNone/>
            </a:pPr>
            <a:r>
              <a:rPr lang="ru-RU" sz="5800" i="1" dirty="0" smtClean="0"/>
              <a:t>На лазури белый дым,</a:t>
            </a:r>
            <a:endParaRPr lang="ru-RU" sz="5800" dirty="0" smtClean="0"/>
          </a:p>
          <a:p>
            <a:pPr algn="ctr">
              <a:buNone/>
            </a:pPr>
            <a:r>
              <a:rPr lang="ru-RU" sz="5800" i="1" dirty="0" smtClean="0"/>
              <a:t>Жизнь людей и жизнь природы</a:t>
            </a:r>
            <a:endParaRPr lang="ru-RU" sz="5800" dirty="0" smtClean="0"/>
          </a:p>
          <a:p>
            <a:pPr algn="ctr">
              <a:buNone/>
            </a:pPr>
            <a:r>
              <a:rPr lang="ru-RU" sz="5800" i="1" dirty="0" smtClean="0"/>
              <a:t>Полны новым и святым.</a:t>
            </a:r>
            <a:endParaRPr lang="ru-RU" sz="5800" dirty="0" smtClean="0"/>
          </a:p>
          <a:p>
            <a:pPr algn="ctr">
              <a:buNone/>
            </a:pPr>
            <a:r>
              <a:rPr lang="ru-RU" sz="5800" i="1" dirty="0" smtClean="0"/>
              <a:t>Воплощение мечтаний,</a:t>
            </a:r>
            <a:endParaRPr lang="ru-RU" sz="5800" dirty="0" smtClean="0"/>
          </a:p>
          <a:p>
            <a:pPr algn="ctr">
              <a:buNone/>
            </a:pPr>
            <a:r>
              <a:rPr lang="ru-RU" sz="5800" i="1" dirty="0" smtClean="0"/>
              <a:t>Жизни с грезою игра,</a:t>
            </a:r>
            <a:endParaRPr lang="ru-RU" sz="5800" dirty="0" smtClean="0"/>
          </a:p>
          <a:p>
            <a:pPr algn="ctr">
              <a:buNone/>
            </a:pPr>
            <a:r>
              <a:rPr lang="ru-RU" sz="5800" i="1" dirty="0" smtClean="0"/>
              <a:t>Это мир очарований,</a:t>
            </a:r>
            <a:endParaRPr lang="ru-RU" sz="5800" dirty="0" smtClean="0"/>
          </a:p>
          <a:p>
            <a:pPr algn="ctr">
              <a:buNone/>
            </a:pPr>
            <a:r>
              <a:rPr lang="ru-RU" sz="5800" i="1" dirty="0" smtClean="0"/>
              <a:t>Этот мир из серебра!</a:t>
            </a:r>
          </a:p>
          <a:p>
            <a:pPr algn="r">
              <a:buNone/>
            </a:pPr>
            <a:r>
              <a:rPr lang="ru-RU" sz="4400" dirty="0" smtClean="0"/>
              <a:t>В.Я. Брюсов</a:t>
            </a:r>
          </a:p>
          <a:p>
            <a:pPr algn="ctr">
              <a:buNone/>
            </a:pPr>
            <a:endParaRPr lang="ru-RU" sz="5800" dirty="0" smtClean="0"/>
          </a:p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Домашнее задание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600201"/>
            <a:ext cx="8003232" cy="391703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/>
              <a:t>Написать сочинение-миниатюру на одну из предложенных тем:</a:t>
            </a:r>
          </a:p>
          <a:p>
            <a:pPr>
              <a:buNone/>
            </a:pPr>
            <a:r>
              <a:rPr lang="ru-RU" sz="2800" dirty="0" smtClean="0"/>
              <a:t>1.  Вслушиваясь в стихи Серебряного века.</a:t>
            </a:r>
          </a:p>
          <a:p>
            <a:pPr>
              <a:buNone/>
            </a:pPr>
            <a:r>
              <a:rPr lang="ru-RU" sz="2800" dirty="0" smtClean="0"/>
              <a:t>2.  Моё открытие поэтов Серебряного века.</a:t>
            </a:r>
          </a:p>
          <a:p>
            <a:pPr>
              <a:buNone/>
            </a:pPr>
            <a:r>
              <a:rPr lang="ru-RU" sz="2800" dirty="0" smtClean="0"/>
              <a:t>3.  Мое первое знакомство с поэзией Серебряного века.</a:t>
            </a:r>
          </a:p>
          <a:p>
            <a:pPr>
              <a:buNone/>
            </a:pPr>
            <a:r>
              <a:rPr lang="ru-RU" sz="2800" dirty="0" smtClean="0"/>
              <a:t>Подготовить «Литературные визитки» о жизни и творчестве  В. Брюсова, читать стихи В. Брюсова</a:t>
            </a:r>
          </a:p>
          <a:p>
            <a:endParaRPr lang="ru-RU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987824" y="764704"/>
            <a:ext cx="2736304" cy="1512168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Модернизм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683568" y="3429000"/>
            <a:ext cx="2016224" cy="914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Символизм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491880" y="3429000"/>
            <a:ext cx="2016224" cy="896963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 algn="ctr">
              <a:buNone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Акмеизм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300192" y="3429000"/>
            <a:ext cx="2016224" cy="914400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Футуризм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flipH="1">
            <a:off x="1979712" y="2060848"/>
            <a:ext cx="1152128" cy="12961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4427984" y="2420888"/>
            <a:ext cx="0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5580112" y="2060848"/>
            <a:ext cx="1296144" cy="12961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755576" y="1573593"/>
            <a:ext cx="8280920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Цели урока: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познакомиться с модернистскими литературными течениями поэзии начала ХХ века, знать их особенности;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уметь видеть разнообразие художественных индивидуальностей поэзии Серебряного века;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уметь различать особенности творческой манеры поэтов символистов, акмеистов, футуристов;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развивать речь, навык выразительного чтения стихов, умение анализировать лирическое стихотворение;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развивать логичность, осмысленность, склонность к исследовательской деятельности</a:t>
            </a:r>
            <a:r>
              <a:rPr kumimoji="0" lang="ru-RU" sz="2000" i="0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творческую активность;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воспитывать эстетический вкус, интерес к поэтическому слову.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0"/>
            <a:ext cx="4320480" cy="1417638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Мир искусства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Users\Zver\Desktop\Vrubel_19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556792"/>
            <a:ext cx="3168352" cy="4739855"/>
          </a:xfrm>
          <a:prstGeom prst="rect">
            <a:avLst/>
          </a:prstGeom>
          <a:noFill/>
        </p:spPr>
      </p:pic>
      <p:pic>
        <p:nvPicPr>
          <p:cNvPr id="1027" name="Picture 3" descr="C:\Users\Zver\Desktop\vrubel_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8384" y="0"/>
            <a:ext cx="5285616" cy="270356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3968" y="2780928"/>
            <a:ext cx="23403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Демон сидящий. 1890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28558" y="6381328"/>
            <a:ext cx="23154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Царевна-лебедь. 1890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Zver\Desktop\vrubel_008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67736" y="2852936"/>
            <a:ext cx="2376264" cy="3502941"/>
          </a:xfrm>
          <a:prstGeom prst="rect">
            <a:avLst/>
          </a:prstGeom>
          <a:noFill/>
        </p:spPr>
      </p:pic>
      <p:pic>
        <p:nvPicPr>
          <p:cNvPr id="1030" name="Picture 6" descr="Гадалк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3140968"/>
            <a:ext cx="2304256" cy="3423277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499992" y="6488668"/>
            <a:ext cx="15400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Гадалка.1885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6165304"/>
            <a:ext cx="4381456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Врубель Михаил Александрович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6386" name="Picture 2" descr="https://im0-tub-ru.yandex.net/i?id=f02b1a578fec9f21f6710efb2bb46e71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620688"/>
            <a:ext cx="4448294" cy="504056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733256"/>
            <a:ext cx="46805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В. А. Серов  «Девочка с персиками» 1887г.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4" descr="https://im0-tub-ru.yandex.net/i?id=9214e7c98c54edb2b0f1f48fbaa63eb7-l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268760"/>
            <a:ext cx="3744416" cy="54006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716016" y="47667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Васнецов В.М.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Алёнушка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 1881г.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Музыка</a:t>
            </a: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://cdn.fishki.net/upload/post/2017/08/21/2361900/17155352-647547685433318-2937864991598375589-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3112254" cy="38164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79512" y="5445224"/>
            <a:ext cx="26642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Скрябин А. Н</a:t>
            </a:r>
            <a:r>
              <a:rPr lang="ru-RU" sz="2800" b="1" dirty="0" smtClean="0"/>
              <a:t>.</a:t>
            </a:r>
            <a:endParaRPr lang="ru-RU" sz="2800" dirty="0"/>
          </a:p>
        </p:txBody>
      </p:sp>
      <p:pic>
        <p:nvPicPr>
          <p:cNvPr id="17412" name="Picture 4" descr="https://i.pinimg.com/originals/2c/7d/93/2c7d935c2d0b972b39868ec72e550ae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1196752"/>
            <a:ext cx="3088832" cy="3816424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03848" y="5085184"/>
            <a:ext cx="289380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Прокофьев С. С.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4" name="Picture 6" descr="https://24smi.org/public/media/resize/800x-/celebrity/2016/10/26/gC4Gptryyj7e_sergei-rakhmanino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47656" y="1772816"/>
            <a:ext cx="3096344" cy="412845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115735" y="5949280"/>
            <a:ext cx="30282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Рахманинов С. 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Философия</a:t>
            </a: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4" name="Picture 2" descr="https://24smi.org/public/media/resize/800x-/celebrity/2018/04/16/axwaxxru6epn-nikolai-berdia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96752"/>
            <a:ext cx="3816424" cy="508856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6273225"/>
            <a:ext cx="272164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Бердяев Н. А.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http://lh6.ggpht.com/_4cMlS-z6BVc/SbaNFRKa89I/AAAAAAAADcU/oX70YnvLRKM/s800/%D0%BF%D0%BE%D1%80%D1%82%D1%80%D0%B5%D1%82%20%D0%A0%D0%BE%D0%B7%D0%B0%D0%BD%D0%BE%D0%B2%D0%B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602679"/>
            <a:ext cx="3744416" cy="525532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508104" y="1052736"/>
            <a:ext cx="23068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Розанов В. 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Литературные течения рубежа веков</a:t>
            </a:r>
            <a:endParaRPr lang="ru-RU" sz="4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2132856"/>
          <a:ext cx="8229600" cy="3032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304256"/>
                <a:gridCol w="1944216"/>
                <a:gridCol w="1923728"/>
                <a:gridCol w="2057400"/>
              </a:tblGrid>
              <a:tr h="360040"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КРИТЕРИИ ДЛЯ СОПОСТАВЛЕНИЯ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СИМВОЛИЗМ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АКМЕИЗМ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ФУТУРИЗМ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Отношение</a:t>
                      </a:r>
                      <a:r>
                        <a:rPr lang="ru-RU" sz="18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к миру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Роль поэта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Отношение к слову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Особенности формы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Близкий род искусства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Константин Бальмонт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Я мечтою ловил уходящие тени,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Уходящие тени погасавшего дня,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Я на башню всходил, и дрожали ступени,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дрожали ступени под ногой у меня.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чем выше я шел, тем ясней рисовались,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Тем ясней рисовались очертанья вдали,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какие-то звуки вдали раздавались,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Вкруг меня раздавались от Небес и Земли.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Чем я выше всходил, тем светлее сверкали,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Тем светлее сверкали выси дремлющих гор,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сияньем прощальным как будто ласкали,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Словно нежно ласкали отуманенный взор.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внизу подо мною уж ночь наступила,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Уже ночь наступила для уснувшей Земли,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Для меня же блистало дневное светило,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Огневое светило догорало вдали.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Я узнал, как ловить уходящие тени,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Уходящие тени потускневшего дня,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все выше я шел, и дрожали ступени,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дрожали ступени под ногой у меня.</a:t>
            </a:r>
          </a:p>
          <a:p>
            <a:pPr>
              <a:buNone/>
            </a:pPr>
            <a:endParaRPr lang="ru-RU" sz="900" b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</TotalTime>
  <Words>851</Words>
  <Application>Microsoft Office PowerPoint</Application>
  <PresentationFormat>Экран (4:3)</PresentationFormat>
  <Paragraphs>173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Серебряного века силуэт</vt:lpstr>
      <vt:lpstr>Слайд 2</vt:lpstr>
      <vt:lpstr>Слайд 3</vt:lpstr>
      <vt:lpstr>Мир искусства</vt:lpstr>
      <vt:lpstr>Слайд 5</vt:lpstr>
      <vt:lpstr>Музыка</vt:lpstr>
      <vt:lpstr>Философия</vt:lpstr>
      <vt:lpstr>Литературные течения рубежа веков</vt:lpstr>
      <vt:lpstr>Константин Бальмонт  </vt:lpstr>
      <vt:lpstr>Николай Гумилев</vt:lpstr>
      <vt:lpstr>Владимир Маяковский</vt:lpstr>
      <vt:lpstr>Литературные течения рубежа веков</vt:lpstr>
      <vt:lpstr>Викторина</vt:lpstr>
      <vt:lpstr>Слайд 14</vt:lpstr>
      <vt:lpstr>Слайд 15</vt:lpstr>
      <vt:lpstr>Слайд 16</vt:lpstr>
      <vt:lpstr>Слайд 17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Старинные книги</dc:title>
  <dc:creator>Пользователь</dc:creator>
  <cp:lastModifiedBy>Zverdvd.org</cp:lastModifiedBy>
  <cp:revision>21</cp:revision>
  <dcterms:created xsi:type="dcterms:W3CDTF">2018-12-07T08:19:45Z</dcterms:created>
  <dcterms:modified xsi:type="dcterms:W3CDTF">2019-10-07T18:38:47Z</dcterms:modified>
</cp:coreProperties>
</file>