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8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6000" dirty="0" smtClean="0">
                <a:solidFill>
                  <a:srgbClr val="0070C0"/>
                </a:solidFill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071546"/>
            <a:ext cx="7854696" cy="17526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8800" dirty="0" smtClean="0"/>
              <a:t>The articles with geographical names</a:t>
            </a:r>
            <a:endParaRPr lang="ru-RU" sz="8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571876"/>
            <a:ext cx="807249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omic Sans MS" pitchFamily="66" charset="0"/>
              </a:rPr>
              <a:t>Употребление артикля</a:t>
            </a:r>
            <a:r>
              <a:rPr lang="en-US" sz="4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omic Sans MS" pitchFamily="66" charset="0"/>
              </a:rPr>
              <a:t> </a:t>
            </a:r>
          </a:p>
          <a:p>
            <a:pPr algn="ctr"/>
            <a:r>
              <a:rPr lang="en-US" sz="4000" u="sng" dirty="0" smtClean="0">
                <a:latin typeface="Comic Sans MS" pitchFamily="66" charset="0"/>
              </a:rPr>
              <a:t>the</a:t>
            </a: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ru-RU" sz="4000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omic Sans MS" pitchFamily="66" charset="0"/>
              </a:rPr>
              <a:t>с географическими названиями</a:t>
            </a:r>
            <a:endParaRPr lang="ru-RU" sz="40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3840x216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3840000" cy="2160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357686" y="1214422"/>
            <a:ext cx="372531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WATER</a:t>
            </a:r>
            <a:endParaRPr lang="ru-RU" sz="80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" y="2857496"/>
          <a:ext cx="8786840" cy="3504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374"/>
                <a:gridCol w="1757362"/>
                <a:gridCol w="1757368"/>
                <a:gridCol w="1757368"/>
                <a:gridCol w="1757368"/>
              </a:tblGrid>
              <a:tr h="700092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RIVERS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SEAS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OCEANS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CANALS</a:t>
                      </a:r>
                      <a:endParaRPr lang="ru-RU" sz="1800" dirty="0" smtClean="0"/>
                    </a:p>
                    <a:p>
                      <a:r>
                        <a:rPr lang="en-US" sz="1800" dirty="0" smtClean="0"/>
                        <a:t>CHANNELS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LAKES</a:t>
                      </a:r>
                      <a:endParaRPr lang="ru-RU" sz="2800" dirty="0"/>
                    </a:p>
                  </a:txBody>
                  <a:tcPr/>
                </a:tc>
              </a:tr>
              <a:tr h="70009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</a:t>
                      </a:r>
                      <a:r>
                        <a:rPr lang="en-US" sz="2000" baseline="0" dirty="0" smtClean="0"/>
                        <a:t> Volga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</a:t>
                      </a:r>
                    </a:p>
                    <a:p>
                      <a:r>
                        <a:rPr lang="en-US" sz="2000" dirty="0" smtClean="0"/>
                        <a:t>Black Sea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Atlantic Ocean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English Channel</a:t>
                      </a:r>
                      <a:endParaRPr lang="ru-RU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2000" dirty="0" smtClean="0"/>
                        <a:t>The Baikal</a:t>
                      </a:r>
                      <a:endParaRPr lang="ru-RU" sz="2000" dirty="0"/>
                    </a:p>
                    <a:p>
                      <a:endParaRPr lang="en-US" sz="2000" dirty="0" smtClean="0"/>
                    </a:p>
                    <a:p>
                      <a:r>
                        <a:rPr lang="en-US" sz="2000" dirty="0" smtClean="0"/>
                        <a:t>but:</a:t>
                      </a:r>
                      <a:r>
                        <a:rPr lang="en-US" sz="2000" baseline="0" dirty="0" smtClean="0"/>
                        <a:t> lake Baikal</a:t>
                      </a:r>
                      <a:endParaRPr lang="ru-RU" sz="2000" dirty="0"/>
                    </a:p>
                  </a:txBody>
                  <a:tcPr/>
                </a:tc>
              </a:tr>
              <a:tr h="70009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Thames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Red Sea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Indian Ocean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Suez Canal</a:t>
                      </a:r>
                      <a:endParaRPr lang="ru-RU" sz="2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009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 (River) Nile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900" dirty="0" smtClean="0"/>
                        <a:t>The</a:t>
                      </a:r>
                    </a:p>
                    <a:p>
                      <a:r>
                        <a:rPr lang="en-US" sz="1900" dirty="0" smtClean="0"/>
                        <a:t>Mediterranean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Arctic Ocean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  <a:tr h="70009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Amazon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The Pacific (Ocean)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27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B08600"/>
                </a:solidFill>
              </a:rPr>
              <a:t/>
            </a:r>
            <a:br>
              <a:rPr lang="en-US" sz="5400" b="1" dirty="0" smtClean="0">
                <a:solidFill>
                  <a:srgbClr val="B08600"/>
                </a:solidFill>
              </a:rPr>
            </a:br>
            <a:r>
              <a:rPr lang="en-US" sz="5400" b="1" dirty="0" smtClean="0">
                <a:solidFill>
                  <a:srgbClr val="B08600"/>
                </a:solidFill>
              </a:rPr>
              <a:t/>
            </a:r>
            <a:br>
              <a:rPr lang="en-US" sz="5400" b="1" dirty="0" smtClean="0">
                <a:solidFill>
                  <a:srgbClr val="B08600"/>
                </a:solidFill>
              </a:rPr>
            </a:br>
            <a:r>
              <a:rPr lang="en-US" sz="5400" b="1" dirty="0" smtClean="0">
                <a:solidFill>
                  <a:srgbClr val="002060"/>
                </a:solidFill>
              </a:rPr>
              <a:t>MOUNTAINS</a:t>
            </a:r>
            <a:br>
              <a:rPr lang="en-US" sz="5400" b="1" dirty="0" smtClean="0">
                <a:solidFill>
                  <a:srgbClr val="002060"/>
                </a:solidFill>
              </a:rPr>
            </a:b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29" name="Содержимое 28" descr="mountain-sk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86314" y="1214422"/>
            <a:ext cx="3200000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0" name="Прямоугольник 29"/>
          <p:cNvSpPr/>
          <p:nvPr/>
        </p:nvSpPr>
        <p:spPr>
          <a:xfrm>
            <a:off x="500034" y="1214423"/>
            <a:ext cx="364333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Alps</a:t>
            </a:r>
          </a:p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The Caucasus</a:t>
            </a:r>
          </a:p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but: Everest</a:t>
            </a:r>
          </a:p>
          <a:p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00034" y="3643314"/>
            <a:ext cx="45720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B08600"/>
                </a:solidFill>
                <a:latin typeface="Calibri" pitchFamily="34" charset="0"/>
                <a:cs typeface="Calibri" pitchFamily="34" charset="0"/>
              </a:rPr>
              <a:t>DESERTS:</a:t>
            </a:r>
            <a:r>
              <a:rPr lang="en-US" sz="5400" b="1" dirty="0" smtClean="0">
                <a:solidFill>
                  <a:srgbClr val="B08600"/>
                </a:solidFill>
              </a:rPr>
              <a:t/>
            </a:r>
            <a:br>
              <a:rPr lang="en-US" sz="5400" b="1" dirty="0" smtClean="0">
                <a:solidFill>
                  <a:srgbClr val="B08600"/>
                </a:solidFill>
              </a:rPr>
            </a:br>
            <a:endParaRPr lang="ru-RU" sz="54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348" y="4572008"/>
            <a:ext cx="28895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 Sahara</a:t>
            </a:r>
          </a:p>
        </p:txBody>
      </p:sp>
      <p:pic>
        <p:nvPicPr>
          <p:cNvPr id="33" name="Picture 3" descr="C:\Users\1\Desktop\199516_1366_768.jpg"/>
          <p:cNvPicPr>
            <a:picLocks noChangeAspect="1" noChangeArrowheads="1"/>
          </p:cNvPicPr>
          <p:nvPr/>
        </p:nvPicPr>
        <p:blipFill>
          <a:blip r:embed="rId3" cstate="print"/>
          <a:srcRect r="21903" b="-1700"/>
          <a:stretch>
            <a:fillRect/>
          </a:stretch>
        </p:blipFill>
        <p:spPr bwMode="auto">
          <a:xfrm>
            <a:off x="5072066" y="3857628"/>
            <a:ext cx="2458537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6000" b="1" dirty="0" smtClean="0">
                <a:solidFill>
                  <a:srgbClr val="B08600"/>
                </a:solidFill>
              </a:rPr>
              <a:t>COUNTRIES</a:t>
            </a:r>
            <a:endParaRPr lang="ru-RU" sz="6000" b="1" dirty="0">
              <a:solidFill>
                <a:srgbClr val="B08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The Russian Federation</a:t>
            </a:r>
          </a:p>
          <a:p>
            <a:r>
              <a:rPr lang="en-US" sz="3200" dirty="0" smtClean="0"/>
              <a:t>The USA</a:t>
            </a:r>
          </a:p>
          <a:p>
            <a:r>
              <a:rPr lang="en-US" sz="3200" dirty="0" smtClean="0"/>
              <a:t>The United Kingdom</a:t>
            </a:r>
          </a:p>
          <a:p>
            <a:r>
              <a:rPr lang="en-US" sz="3200" dirty="0" smtClean="0"/>
              <a:t>The Irish Republic</a:t>
            </a:r>
          </a:p>
          <a:p>
            <a:r>
              <a:rPr lang="en-US" sz="3200" dirty="0" smtClean="0"/>
              <a:t>The Netherland</a:t>
            </a:r>
            <a:r>
              <a:rPr lang="en-US" sz="3200" dirty="0" smtClean="0">
                <a:solidFill>
                  <a:srgbClr val="FF0000"/>
                </a:solidFill>
              </a:rPr>
              <a:t>s</a:t>
            </a:r>
          </a:p>
          <a:p>
            <a:r>
              <a:rPr lang="en-US" sz="3200" dirty="0" smtClean="0">
                <a:solidFill>
                  <a:schemeClr val="tx2"/>
                </a:solidFill>
              </a:rPr>
              <a:t>The Philippine</a:t>
            </a:r>
            <a:r>
              <a:rPr lang="en-US" sz="3200" dirty="0" smtClean="0">
                <a:solidFill>
                  <a:srgbClr val="FF0000"/>
                </a:solidFill>
              </a:rPr>
              <a:t>s </a:t>
            </a:r>
          </a:p>
          <a:p>
            <a:endParaRPr lang="en-US" sz="3200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Russia</a:t>
            </a:r>
          </a:p>
          <a:p>
            <a:r>
              <a:rPr lang="en-US" sz="3200" dirty="0" smtClean="0"/>
              <a:t>America</a:t>
            </a:r>
          </a:p>
          <a:p>
            <a:r>
              <a:rPr lang="en-US" sz="3200" dirty="0" smtClean="0"/>
              <a:t>England</a:t>
            </a:r>
          </a:p>
          <a:p>
            <a:r>
              <a:rPr lang="en-US" sz="3200" dirty="0" smtClean="0"/>
              <a:t>Ireland </a:t>
            </a:r>
          </a:p>
          <a:p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but: the Ukraine</a:t>
            </a:r>
            <a:endParaRPr lang="ru-RU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sz="36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167743" cy="6125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1\Desktop\the-sun-the-earth-the-moon-1-7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221" y="357166"/>
            <a:ext cx="8239183" cy="6179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99</Words>
  <PresentationFormat>Экран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 </vt:lpstr>
      <vt:lpstr>Слайд 2</vt:lpstr>
      <vt:lpstr>  MOUNTAINS </vt:lpstr>
      <vt:lpstr>COUNTRIES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Употребление артикля the с географическими названиями </dc:title>
  <dc:creator>1</dc:creator>
  <cp:lastModifiedBy>Администратор</cp:lastModifiedBy>
  <cp:revision>39</cp:revision>
  <dcterms:created xsi:type="dcterms:W3CDTF">2016-09-30T06:10:59Z</dcterms:created>
  <dcterms:modified xsi:type="dcterms:W3CDTF">2017-09-18T04:57:36Z</dcterms:modified>
</cp:coreProperties>
</file>