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59" r:id="rId4"/>
    <p:sldId id="261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дминистратор" initials="А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3366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2BD433F-1839-4122-93B4-32B514A2B608}" type="datetimeFigureOut">
              <a:rPr lang="ru-RU"/>
              <a:pPr>
                <a:defRPr/>
              </a:pPr>
              <a:t>02.04.2018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B09F0C8-6C54-43DA-B966-47843D6ED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088585-2B91-44C1-8461-55A02A6BF5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0D220-C2F2-48DF-A436-964B6E0E6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AB1CA9-FD22-4F33-9604-6C744FEA2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EF166-3EC9-4211-8172-17B0CCE4F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9D62D-9829-419D-BB77-A615764E6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69D71-9C00-449F-A6BE-754EBC3DA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5A18C-AEC6-4345-9ABA-7B352CB5D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53A9AA-DA13-4612-9957-AD25664EA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5770E-0C32-4BFD-A786-4063CF6F74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BF4EB-B502-4454-984D-39A777E2F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40B0-64F8-48E4-9DF5-DD1A5E48D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7148C3E-11C5-46F2-81EB-F3D947566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357298"/>
            <a:ext cx="7772400" cy="1285875"/>
          </a:xfrm>
        </p:spPr>
        <p:txBody>
          <a:bodyPr/>
          <a:lstStyle/>
          <a:p>
            <a:pPr eaLnBrk="1" hangingPunct="1"/>
            <a:r>
              <a:rPr lang="en-US" sz="6000" b="1" u="sng" dirty="0" smtClean="0"/>
              <a:t>Future Simple Tense</a:t>
            </a:r>
            <a:br>
              <a:rPr lang="en-US" sz="6000" b="1" u="sng" dirty="0" smtClean="0"/>
            </a:b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ru-RU" sz="4800" b="1" dirty="0" smtClean="0">
                <a:solidFill>
                  <a:srgbClr val="00B050"/>
                </a:solidFill>
              </a:rPr>
              <a:t>Будущее Простое Время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b="1" dirty="0" smtClean="0"/>
          </a:p>
        </p:txBody>
      </p:sp>
      <p:pic>
        <p:nvPicPr>
          <p:cNvPr id="205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762375"/>
            <a:ext cx="30289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Remember!</a:t>
            </a:r>
            <a:endParaRPr lang="ru-RU" sz="6000" b="1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mtClean="0"/>
              <a:t>             </a:t>
            </a:r>
            <a:r>
              <a:rPr lang="ru-RU" sz="3600" smtClean="0"/>
              <a:t>Простое будущее время</a:t>
            </a:r>
            <a:endParaRPr lang="en-US" sz="3600" smtClean="0"/>
          </a:p>
          <a:p>
            <a:pPr marL="609600" indent="-609600" eaLnBrk="1" hangingPunct="1">
              <a:buFontTx/>
              <a:buNone/>
            </a:pPr>
            <a:r>
              <a:rPr lang="en-US" sz="4000" i="1" smtClean="0">
                <a:solidFill>
                  <a:srgbClr val="993366"/>
                </a:solidFill>
              </a:rPr>
              <a:t>            </a:t>
            </a:r>
            <a:r>
              <a:rPr lang="ru-RU" sz="4000" i="1" smtClean="0">
                <a:solidFill>
                  <a:srgbClr val="993366"/>
                </a:solidFill>
              </a:rPr>
              <a:t>(</a:t>
            </a:r>
            <a:r>
              <a:rPr lang="en-US" sz="4000" i="1" smtClean="0">
                <a:solidFill>
                  <a:srgbClr val="993366"/>
                </a:solidFill>
              </a:rPr>
              <a:t>Future Simple Tense</a:t>
            </a:r>
            <a:r>
              <a:rPr lang="ru-RU" sz="4000" i="1" smtClean="0">
                <a:solidFill>
                  <a:srgbClr val="993366"/>
                </a:solidFill>
              </a:rPr>
              <a:t>)</a:t>
            </a:r>
            <a:r>
              <a:rPr lang="ru-RU" sz="3600" smtClean="0"/>
              <a:t> </a:t>
            </a:r>
            <a:r>
              <a:rPr lang="en-US" sz="3600" smtClean="0"/>
              <a:t> </a:t>
            </a:r>
          </a:p>
          <a:p>
            <a:pPr marL="609600" indent="-609600" eaLnBrk="1" hangingPunct="1">
              <a:buFontTx/>
              <a:buNone/>
            </a:pPr>
            <a:r>
              <a:rPr lang="en-US" sz="3600" smtClean="0"/>
              <a:t>        </a:t>
            </a:r>
            <a:r>
              <a:rPr lang="ru-RU" sz="3600" smtClean="0"/>
              <a:t>обозначает действия, которые </a:t>
            </a:r>
            <a:r>
              <a:rPr lang="en-US" sz="3600" smtClean="0"/>
              <a:t> </a:t>
            </a:r>
            <a:r>
              <a:rPr lang="ru-RU" sz="3600" smtClean="0"/>
              <a:t>совершатся в неопределённом </a:t>
            </a:r>
            <a:r>
              <a:rPr lang="en-US" sz="3600" smtClean="0"/>
              <a:t>  </a:t>
            </a:r>
            <a:r>
              <a:rPr lang="ru-RU" sz="3600" smtClean="0"/>
              <a:t>или </a:t>
            </a:r>
            <a:r>
              <a:rPr lang="en-US" sz="3600" smtClean="0"/>
              <a:t>   </a:t>
            </a:r>
            <a:r>
              <a:rPr lang="ru-RU" sz="3600" smtClean="0"/>
              <a:t>отдалённом будущем. 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5000625"/>
            <a:ext cx="142875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3" y="285750"/>
            <a:ext cx="20542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smtClean="0"/>
              <a:t>Remember!</a:t>
            </a:r>
            <a:endParaRPr lang="ru-RU" sz="6000" b="1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en-US" sz="3600" dirty="0" smtClean="0"/>
              <a:t>            </a:t>
            </a:r>
            <a:r>
              <a:rPr lang="ru-RU" sz="3600" dirty="0" smtClean="0"/>
              <a:t>Правильно говорить о </a:t>
            </a:r>
            <a:r>
              <a:rPr lang="en-US" sz="3600" dirty="0" smtClean="0"/>
              <a:t>  </a:t>
            </a:r>
          </a:p>
          <a:p>
            <a:pPr marL="609600" indent="-609600" eaLnBrk="1" hangingPunct="1">
              <a:buFontTx/>
              <a:buNone/>
            </a:pPr>
            <a:r>
              <a:rPr lang="en-US" sz="3600" dirty="0" smtClean="0"/>
              <a:t>  </a:t>
            </a:r>
            <a:r>
              <a:rPr lang="ru-RU" sz="3600" dirty="0" smtClean="0"/>
              <a:t>действиях и </a:t>
            </a:r>
            <a:r>
              <a:rPr lang="en-US" sz="3600" dirty="0" smtClean="0"/>
              <a:t>    </a:t>
            </a:r>
            <a:r>
              <a:rPr lang="ru-RU" sz="3600" dirty="0" smtClean="0"/>
              <a:t>событиях, которые</a:t>
            </a:r>
            <a:r>
              <a:rPr lang="en-US" sz="3600" dirty="0" smtClean="0"/>
              <a:t> </a:t>
            </a:r>
            <a:r>
              <a:rPr lang="ru-RU" sz="3600" dirty="0" smtClean="0"/>
              <a:t>будут</a:t>
            </a:r>
            <a:r>
              <a:rPr lang="en-US" sz="3600" dirty="0" smtClean="0"/>
              <a:t>  </a:t>
            </a:r>
            <a:r>
              <a:rPr lang="ru-RU" sz="3600" dirty="0" smtClean="0"/>
              <a:t> происходить </a:t>
            </a:r>
            <a:r>
              <a:rPr lang="en-US" sz="3600" dirty="0" smtClean="0"/>
              <a:t>   </a:t>
            </a:r>
            <a:r>
              <a:rPr lang="ru-RU" sz="3600" dirty="0" smtClean="0"/>
              <a:t>в </a:t>
            </a:r>
            <a:r>
              <a:rPr lang="en-US" sz="3600" dirty="0" smtClean="0"/>
              <a:t>   </a:t>
            </a:r>
            <a:r>
              <a:rPr lang="ru-RU" sz="3600" dirty="0" smtClean="0"/>
              <a:t>будущем, тебе поможет </a:t>
            </a:r>
            <a:r>
              <a:rPr lang="en-US" sz="3600" dirty="0" smtClean="0"/>
              <a:t>   </a:t>
            </a:r>
            <a:r>
              <a:rPr lang="ru-RU" sz="4000" b="1" i="1" dirty="0" smtClean="0"/>
              <a:t>вспомогательный глагол</a:t>
            </a:r>
          </a:p>
          <a:p>
            <a:pPr marL="609600" indent="-609600" eaLnBrk="1" hangingPunct="1">
              <a:buFontTx/>
              <a:buNone/>
            </a:pPr>
            <a:r>
              <a:rPr lang="en-US" sz="3600" dirty="0" smtClean="0"/>
              <a:t>                </a:t>
            </a:r>
            <a:r>
              <a:rPr lang="ru-RU" sz="5400" b="1" dirty="0" smtClean="0">
                <a:solidFill>
                  <a:srgbClr val="993366"/>
                </a:solidFill>
              </a:rPr>
              <a:t> </a:t>
            </a:r>
            <a:r>
              <a:rPr lang="en-US" sz="5400" b="1" dirty="0" smtClean="0">
                <a:solidFill>
                  <a:srgbClr val="993366"/>
                </a:solidFill>
              </a:rPr>
              <a:t>WILL</a:t>
            </a:r>
            <a:endParaRPr lang="ru-RU" sz="5400" b="1" dirty="0" smtClean="0">
              <a:solidFill>
                <a:srgbClr val="993366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" y="214313"/>
            <a:ext cx="1100138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4286250"/>
            <a:ext cx="21431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dirty="0" smtClean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39750" y="1916113"/>
            <a:ext cx="2592388" cy="3095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/>
              <a:t>I</a:t>
            </a:r>
          </a:p>
          <a:p>
            <a:pPr algn="ctr"/>
            <a:r>
              <a:rPr lang="en-US" sz="3200" b="1" dirty="0" smtClean="0"/>
              <a:t>We</a:t>
            </a:r>
            <a:endParaRPr lang="ru-RU" sz="3200" b="1" dirty="0" smtClean="0"/>
          </a:p>
          <a:p>
            <a:pPr algn="ctr"/>
            <a:r>
              <a:rPr lang="en-US" sz="3200" b="1" dirty="0" err="1" smtClean="0"/>
              <a:t>He/She</a:t>
            </a:r>
            <a:r>
              <a:rPr lang="en-US" sz="3200" b="1" dirty="0" smtClean="0"/>
              <a:t>/It</a:t>
            </a:r>
            <a:endParaRPr lang="en-US" sz="3200" b="1" dirty="0"/>
          </a:p>
          <a:p>
            <a:pPr algn="ctr"/>
            <a:r>
              <a:rPr lang="en-US" sz="3200" b="1" dirty="0"/>
              <a:t> You</a:t>
            </a:r>
          </a:p>
          <a:p>
            <a:pPr algn="ctr"/>
            <a:r>
              <a:rPr lang="en-US" sz="3200" b="1" dirty="0"/>
              <a:t>They</a:t>
            </a:r>
            <a:endParaRPr lang="ru-RU" sz="3200" b="1" dirty="0"/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3276600" y="1844675"/>
            <a:ext cx="2879725" cy="3168650"/>
          </a:xfrm>
          <a:prstGeom prst="flowChartExtra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dirty="0"/>
              <a:t>will</a:t>
            </a:r>
            <a:endParaRPr lang="ru-RU" sz="3600" b="1" dirty="0"/>
          </a:p>
        </p:txBody>
      </p:sp>
      <p:sp>
        <p:nvSpPr>
          <p:cNvPr id="7174" name="AutoShape 7"/>
          <p:cNvSpPr>
            <a:spLocks noChangeArrowheads="1"/>
          </p:cNvSpPr>
          <p:nvPr/>
        </p:nvSpPr>
        <p:spPr bwMode="auto">
          <a:xfrm>
            <a:off x="6300788" y="1773238"/>
            <a:ext cx="2447925" cy="3240087"/>
          </a:xfrm>
          <a:prstGeom prst="flowChartExtra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/>
              <a:t>skate</a:t>
            </a:r>
            <a:endParaRPr lang="ru-RU" sz="3600" b="1"/>
          </a:p>
        </p:txBody>
      </p:sp>
      <p:pic>
        <p:nvPicPr>
          <p:cNvPr id="717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85750"/>
            <a:ext cx="100012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        </a:t>
            </a:r>
            <a:r>
              <a:rPr lang="ru-RU" sz="4000" b="1" smtClean="0"/>
              <a:t>Слова-спутники </a:t>
            </a:r>
            <a:r>
              <a:rPr lang="en-US" sz="4000" b="1" smtClean="0"/>
              <a:t/>
            </a:r>
            <a:br>
              <a:rPr lang="en-US" sz="4000" b="1" smtClean="0"/>
            </a:br>
            <a:r>
              <a:rPr lang="en-US" sz="4000" b="1" smtClean="0"/>
              <a:t>        </a:t>
            </a:r>
            <a:r>
              <a:rPr lang="ru-RU" sz="4000" b="1" smtClean="0"/>
              <a:t>будущего времени: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128586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4000" dirty="0" smtClean="0">
              <a:solidFill>
                <a:srgbClr val="993366"/>
              </a:solidFill>
            </a:endParaRPr>
          </a:p>
          <a:p>
            <a:pPr eaLnBrk="1" hangingPunct="1">
              <a:buFontTx/>
              <a:buNone/>
            </a:pPr>
            <a:r>
              <a:rPr lang="ru-RU" sz="4000" b="1" dirty="0" err="1" smtClean="0">
                <a:solidFill>
                  <a:srgbClr val="993366"/>
                </a:solidFill>
              </a:rPr>
              <a:t>tomorrow</a:t>
            </a:r>
            <a:r>
              <a:rPr lang="ru-RU" b="1" dirty="0" smtClean="0"/>
              <a:t> - завтра, </a:t>
            </a:r>
          </a:p>
          <a:p>
            <a:pPr eaLnBrk="1" hangingPunct="1">
              <a:buFontTx/>
              <a:buNone/>
            </a:pPr>
            <a:r>
              <a:rPr lang="ru-RU" sz="4000" b="1" dirty="0" err="1" smtClean="0">
                <a:solidFill>
                  <a:srgbClr val="993366"/>
                </a:solidFill>
              </a:rPr>
              <a:t>next</a:t>
            </a:r>
            <a:r>
              <a:rPr lang="ru-RU" sz="4000" b="1" dirty="0" smtClean="0">
                <a:solidFill>
                  <a:srgbClr val="993366"/>
                </a:solidFill>
              </a:rPr>
              <a:t> </a:t>
            </a:r>
            <a:r>
              <a:rPr lang="ru-RU" sz="4000" b="1" dirty="0" err="1" smtClean="0">
                <a:solidFill>
                  <a:srgbClr val="993366"/>
                </a:solidFill>
              </a:rPr>
              <a:t>week</a:t>
            </a:r>
            <a:r>
              <a:rPr lang="ru-RU" sz="4000" b="1" dirty="0" smtClean="0">
                <a:solidFill>
                  <a:srgbClr val="993366"/>
                </a:solidFill>
              </a:rPr>
              <a:t> </a:t>
            </a:r>
            <a:r>
              <a:rPr lang="en-US" b="1" dirty="0" smtClean="0"/>
              <a:t>– </a:t>
            </a:r>
            <a:r>
              <a:rPr lang="ru-RU" b="1" dirty="0" smtClean="0"/>
              <a:t>на следующей неделе </a:t>
            </a:r>
          </a:p>
          <a:p>
            <a:pPr eaLnBrk="1" hangingPunct="1">
              <a:buFontTx/>
              <a:buNone/>
            </a:pPr>
            <a:r>
              <a:rPr lang="ru-RU" sz="4000" b="1" dirty="0" err="1" smtClean="0">
                <a:solidFill>
                  <a:srgbClr val="993366"/>
                </a:solidFill>
              </a:rPr>
              <a:t>next</a:t>
            </a:r>
            <a:r>
              <a:rPr lang="ru-RU" sz="4000" b="1" dirty="0" smtClean="0">
                <a:solidFill>
                  <a:srgbClr val="993366"/>
                </a:solidFill>
              </a:rPr>
              <a:t> </a:t>
            </a:r>
            <a:r>
              <a:rPr lang="ru-RU" sz="4000" b="1" dirty="0" err="1" smtClean="0">
                <a:solidFill>
                  <a:srgbClr val="993366"/>
                </a:solidFill>
              </a:rPr>
              <a:t>year</a:t>
            </a:r>
            <a:r>
              <a:rPr lang="ru-RU" sz="4000" b="1" dirty="0" smtClean="0">
                <a:solidFill>
                  <a:srgbClr val="993366"/>
                </a:solidFill>
              </a:rPr>
              <a:t>- </a:t>
            </a:r>
            <a:r>
              <a:rPr lang="ru-RU" b="1" dirty="0" smtClean="0"/>
              <a:t>в следующем году    </a:t>
            </a:r>
          </a:p>
          <a:p>
            <a:pPr eaLnBrk="1" hangingPunct="1">
              <a:buFontTx/>
              <a:buNone/>
            </a:pPr>
            <a:r>
              <a:rPr lang="ru-RU" sz="4000" b="1" dirty="0" smtClean="0">
                <a:solidFill>
                  <a:srgbClr val="993366"/>
                </a:solidFill>
              </a:rPr>
              <a:t>in </a:t>
            </a:r>
            <a:r>
              <a:rPr lang="ru-RU" sz="4000" b="1" dirty="0" err="1" smtClean="0">
                <a:solidFill>
                  <a:srgbClr val="993366"/>
                </a:solidFill>
              </a:rPr>
              <a:t>two</a:t>
            </a:r>
            <a:r>
              <a:rPr lang="ru-RU" sz="4000" b="1" dirty="0" smtClean="0">
                <a:solidFill>
                  <a:srgbClr val="993366"/>
                </a:solidFill>
              </a:rPr>
              <a:t> </a:t>
            </a:r>
            <a:r>
              <a:rPr lang="ru-RU" sz="4000" b="1" dirty="0" err="1" smtClean="0">
                <a:solidFill>
                  <a:srgbClr val="993366"/>
                </a:solidFill>
              </a:rPr>
              <a:t>years</a:t>
            </a:r>
            <a:r>
              <a:rPr lang="ru-RU" sz="4000" b="1" dirty="0" smtClean="0">
                <a:solidFill>
                  <a:srgbClr val="993366"/>
                </a:solidFill>
              </a:rPr>
              <a:t> </a:t>
            </a:r>
            <a:r>
              <a:rPr lang="ru-RU" b="1" dirty="0" smtClean="0"/>
              <a:t>через два года </a:t>
            </a:r>
            <a:endParaRPr lang="en-US" b="1" dirty="0" smtClean="0"/>
          </a:p>
          <a:p>
            <a:pPr eaLnBrk="1" hangingPunct="1">
              <a:buFontTx/>
              <a:buNone/>
            </a:pPr>
            <a:r>
              <a:rPr lang="en-US" sz="4000" b="1" dirty="0" smtClean="0">
                <a:solidFill>
                  <a:srgbClr val="993366"/>
                </a:solidFill>
              </a:rPr>
              <a:t>in a </a:t>
            </a:r>
            <a:r>
              <a:rPr lang="ru-RU" sz="4000" b="1" dirty="0" err="1" smtClean="0">
                <a:solidFill>
                  <a:srgbClr val="993366"/>
                </a:solidFill>
              </a:rPr>
              <a:t>day</a:t>
            </a:r>
            <a:r>
              <a:rPr lang="ru-RU" sz="4000" b="1" dirty="0" smtClean="0">
                <a:solidFill>
                  <a:srgbClr val="993366"/>
                </a:solidFill>
              </a:rPr>
              <a:t> </a:t>
            </a:r>
            <a:r>
              <a:rPr lang="ru-RU" b="1" dirty="0" smtClean="0"/>
              <a:t>через день</a:t>
            </a:r>
            <a:endParaRPr lang="en-US" b="1" dirty="0" smtClean="0"/>
          </a:p>
          <a:p>
            <a:pPr eaLnBrk="1" hangingPunct="1">
              <a:buFontTx/>
              <a:buNone/>
            </a:pPr>
            <a:r>
              <a:rPr lang="en-US" sz="4000" b="1" dirty="0" smtClean="0">
                <a:solidFill>
                  <a:srgbClr val="993366"/>
                </a:solidFill>
              </a:rPr>
              <a:t>in a </a:t>
            </a:r>
            <a:r>
              <a:rPr lang="ru-RU" sz="4000" b="1" dirty="0" err="1" smtClean="0">
                <a:solidFill>
                  <a:srgbClr val="993366"/>
                </a:solidFill>
              </a:rPr>
              <a:t>month</a:t>
            </a:r>
            <a:r>
              <a:rPr lang="en-US" sz="4000" b="1" dirty="0" smtClean="0">
                <a:solidFill>
                  <a:srgbClr val="993366"/>
                </a:solidFill>
              </a:rPr>
              <a:t> </a:t>
            </a:r>
            <a:r>
              <a:rPr lang="ru-RU" b="1" dirty="0" smtClean="0"/>
              <a:t>через</a:t>
            </a:r>
            <a:r>
              <a:rPr lang="ru-RU" sz="4000" b="1" dirty="0" smtClean="0">
                <a:solidFill>
                  <a:srgbClr val="993366"/>
                </a:solidFill>
              </a:rPr>
              <a:t> </a:t>
            </a:r>
            <a:r>
              <a:rPr lang="ru-RU" b="1" dirty="0" smtClean="0"/>
              <a:t>месяц</a:t>
            </a:r>
            <a:endParaRPr lang="ru-RU" b="1" dirty="0" smtClean="0"/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0"/>
            <a:ext cx="1571607" cy="1920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dirty="0" smtClean="0"/>
              <a:t>Compare</a:t>
            </a:r>
            <a:r>
              <a:rPr lang="ru-RU" sz="4800" b="1" dirty="0" smtClean="0"/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64306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b="1" dirty="0" smtClean="0"/>
              <a:t>He </a:t>
            </a:r>
            <a:r>
              <a:rPr lang="en-US" b="1" dirty="0" smtClean="0">
                <a:solidFill>
                  <a:srgbClr val="FF0000"/>
                </a:solidFill>
              </a:rPr>
              <a:t>will</a:t>
            </a:r>
            <a:r>
              <a:rPr lang="en-US" b="1" dirty="0" smtClean="0"/>
              <a:t> skate.</a:t>
            </a:r>
            <a:r>
              <a:rPr lang="ru-RU" b="1" dirty="0" smtClean="0"/>
              <a:t>                                   </a:t>
            </a:r>
            <a:r>
              <a:rPr lang="ru-RU" sz="4000" dirty="0" smtClean="0"/>
              <a:t>.</a:t>
            </a:r>
            <a:endParaRPr lang="en-US" sz="4000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sz="2800" b="1" dirty="0" smtClean="0"/>
              <a:t>He </a:t>
            </a:r>
            <a:r>
              <a:rPr lang="en-US" sz="2800" b="1" dirty="0" smtClean="0">
                <a:solidFill>
                  <a:srgbClr val="FF0000"/>
                </a:solidFill>
              </a:rPr>
              <a:t>will</a:t>
            </a:r>
            <a:r>
              <a:rPr lang="en-US" sz="2800" b="1" dirty="0" smtClean="0"/>
              <a:t> not (won’t) skate.               </a:t>
            </a:r>
            <a:r>
              <a:rPr lang="ru-RU" sz="2800" b="1" dirty="0" smtClean="0"/>
              <a:t>       </a:t>
            </a:r>
            <a:r>
              <a:rPr lang="en-US" b="1" dirty="0" smtClean="0"/>
              <a:t>not</a:t>
            </a:r>
            <a:r>
              <a:rPr lang="ru-RU" b="1" dirty="0" smtClean="0"/>
              <a:t>        .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b="1" dirty="0" smtClean="0">
                <a:solidFill>
                  <a:srgbClr val="FF0000"/>
                </a:solidFill>
              </a:rPr>
              <a:t>Will</a:t>
            </a:r>
            <a:r>
              <a:rPr lang="en-US" b="1" dirty="0" smtClean="0"/>
              <a:t> he skate </a:t>
            </a:r>
            <a:r>
              <a:rPr lang="ru-RU" b="1" dirty="0" smtClean="0"/>
              <a:t>? </a:t>
            </a:r>
            <a:r>
              <a:rPr lang="en-US" b="1" dirty="0" smtClean="0"/>
              <a:t>                         </a:t>
            </a:r>
            <a:r>
              <a:rPr lang="ru-RU" b="1" dirty="0" smtClean="0"/>
              <a:t>     ?</a:t>
            </a:r>
          </a:p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r>
              <a:rPr lang="en-US" b="1" dirty="0" smtClean="0"/>
              <a:t>Yes, he </a:t>
            </a:r>
            <a:r>
              <a:rPr lang="en-US" b="1" dirty="0" smtClean="0">
                <a:solidFill>
                  <a:srgbClr val="FF0000"/>
                </a:solidFill>
              </a:rPr>
              <a:t>will</a:t>
            </a:r>
            <a:r>
              <a:rPr lang="en-US" b="1" dirty="0" smtClean="0"/>
              <a:t>.   No, he </a:t>
            </a:r>
            <a:r>
              <a:rPr lang="en-US" b="1" dirty="0" smtClean="0">
                <a:solidFill>
                  <a:srgbClr val="FF0000"/>
                </a:solidFill>
              </a:rPr>
              <a:t>will</a:t>
            </a:r>
            <a:r>
              <a:rPr lang="en-US" b="1" dirty="0" smtClean="0"/>
              <a:t> not (won’t).</a:t>
            </a:r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8" y="1500188"/>
            <a:ext cx="571500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Блок-схема: извлечение 7"/>
          <p:cNvSpPr/>
          <p:nvPr/>
        </p:nvSpPr>
        <p:spPr>
          <a:xfrm>
            <a:off x="6000760" y="1357298"/>
            <a:ext cx="1071570" cy="785818"/>
          </a:xfrm>
          <a:prstGeom prst="flowChartExtra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V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2714620"/>
            <a:ext cx="642937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Блок-схема: извлечение 9"/>
          <p:cNvSpPr/>
          <p:nvPr/>
        </p:nvSpPr>
        <p:spPr>
          <a:xfrm>
            <a:off x="5500694" y="2428868"/>
            <a:ext cx="1357322" cy="1000132"/>
          </a:xfrm>
          <a:prstGeom prst="flowChartExtra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will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2" name="Блок-схема: извлечение 11"/>
          <p:cNvSpPr/>
          <p:nvPr/>
        </p:nvSpPr>
        <p:spPr>
          <a:xfrm>
            <a:off x="7715272" y="2643182"/>
            <a:ext cx="642938" cy="785813"/>
          </a:xfrm>
          <a:prstGeom prst="flowChartExtra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b="1" dirty="0" smtClean="0">
                <a:solidFill>
                  <a:schemeClr val="tx1"/>
                </a:solidFill>
              </a:rPr>
              <a:t>V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3857628"/>
            <a:ext cx="571500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Блок-схема: извлечение 14"/>
          <p:cNvSpPr/>
          <p:nvPr/>
        </p:nvSpPr>
        <p:spPr>
          <a:xfrm>
            <a:off x="6143636" y="3857628"/>
            <a:ext cx="785813" cy="785812"/>
          </a:xfrm>
          <a:prstGeom prst="flowChartExtra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b="1" dirty="0" smtClean="0">
                <a:solidFill>
                  <a:schemeClr val="tx1"/>
                </a:solidFill>
              </a:rPr>
              <a:t>V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214438" y="4572000"/>
            <a:ext cx="1000125" cy="6429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571750" y="4572000"/>
            <a:ext cx="928688" cy="6429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5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5000625"/>
            <a:ext cx="121443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Блок-схема: извлечение 17"/>
          <p:cNvSpPr/>
          <p:nvPr/>
        </p:nvSpPr>
        <p:spPr>
          <a:xfrm>
            <a:off x="4357686" y="1142984"/>
            <a:ext cx="1428760" cy="1000117"/>
          </a:xfrm>
          <a:prstGeom prst="flowChartExtra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will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Блок-схема: извлечение 15"/>
          <p:cNvSpPr/>
          <p:nvPr/>
        </p:nvSpPr>
        <p:spPr>
          <a:xfrm>
            <a:off x="3643306" y="3643314"/>
            <a:ext cx="1571636" cy="1000132"/>
          </a:xfrm>
          <a:prstGeom prst="flowChartExtra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400" b="1" dirty="0" smtClean="0">
                <a:solidFill>
                  <a:schemeClr val="tx1"/>
                </a:solidFill>
              </a:rPr>
              <a:t>Will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25"/>
          </a:xfrm>
        </p:spPr>
        <p:txBody>
          <a:bodyPr/>
          <a:lstStyle/>
          <a:p>
            <a:r>
              <a:rPr lang="ru-RU" sz="4000" b="1" dirty="0" smtClean="0"/>
              <a:t>Расскажи одноклассникам, что ты (не) будешь делать завтра. Воспользуйся моделями: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214554"/>
            <a:ext cx="1343025" cy="1643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Блок-схема: извлечение 4"/>
          <p:cNvSpPr/>
          <p:nvPr/>
        </p:nvSpPr>
        <p:spPr>
          <a:xfrm>
            <a:off x="1785918" y="2071678"/>
            <a:ext cx="1543050" cy="1785937"/>
          </a:xfrm>
          <a:prstGeom prst="flowChartExtra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b="1" dirty="0" smtClean="0">
                <a:solidFill>
                  <a:schemeClr val="tx1"/>
                </a:solidFill>
              </a:rPr>
              <a:t>will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извлечение 5"/>
          <p:cNvSpPr/>
          <p:nvPr/>
        </p:nvSpPr>
        <p:spPr>
          <a:xfrm>
            <a:off x="3357554" y="2143116"/>
            <a:ext cx="1428750" cy="1714500"/>
          </a:xfrm>
          <a:prstGeom prst="flowChartExtra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          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r>
              <a:rPr lang="en-US" dirty="0"/>
              <a:t>         </a:t>
            </a:r>
            <a:endParaRPr lang="ru-RU" dirty="0"/>
          </a:p>
        </p:txBody>
      </p:sp>
      <p:pic>
        <p:nvPicPr>
          <p:cNvPr id="11270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643563" y="2357438"/>
            <a:ext cx="3214687" cy="4000500"/>
          </a:xfrm>
          <a:noFill/>
        </p:spPr>
      </p:pic>
      <p:sp>
        <p:nvSpPr>
          <p:cNvPr id="7" name="Прямоугольник 6"/>
          <p:cNvSpPr/>
          <p:nvPr/>
        </p:nvSpPr>
        <p:spPr>
          <a:xfrm>
            <a:off x="3857620" y="3357562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 dirty="0" smtClean="0"/>
              <a:t>V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214818"/>
            <a:ext cx="1343025" cy="1643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Блок-схема: извлечение 8"/>
          <p:cNvSpPr/>
          <p:nvPr/>
        </p:nvSpPr>
        <p:spPr>
          <a:xfrm>
            <a:off x="1785918" y="4071942"/>
            <a:ext cx="1543050" cy="1785937"/>
          </a:xfrm>
          <a:prstGeom prst="flowChartExtra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n-US" b="1" dirty="0" smtClean="0">
                <a:solidFill>
                  <a:schemeClr val="tx1"/>
                </a:solidFill>
              </a:rPr>
              <a:t>will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28992" y="542926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not</a:t>
            </a:r>
            <a:endParaRPr lang="ru-RU" b="1" dirty="0"/>
          </a:p>
        </p:txBody>
      </p:sp>
      <p:sp>
        <p:nvSpPr>
          <p:cNvPr id="11" name="Блок-схема: извлечение 10"/>
          <p:cNvSpPr/>
          <p:nvPr/>
        </p:nvSpPr>
        <p:spPr>
          <a:xfrm>
            <a:off x="3929058" y="4143380"/>
            <a:ext cx="1428750" cy="1714500"/>
          </a:xfrm>
          <a:prstGeom prst="flowChartExtra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>
                <a:solidFill>
                  <a:schemeClr val="tx1"/>
                </a:solidFill>
              </a:rPr>
              <a:t>V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9190" y="3500438"/>
            <a:ext cx="269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.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5500702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.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r>
              <a:rPr lang="ru-RU" sz="4000" b="1" smtClean="0"/>
              <a:t>Расспроси друга о том, что он будет делать завтра. Используй модель:</a:t>
            </a:r>
          </a:p>
        </p:txBody>
      </p:sp>
      <p:sp>
        <p:nvSpPr>
          <p:cNvPr id="4" name="Блок-схема: извлечение 3"/>
          <p:cNvSpPr/>
          <p:nvPr/>
        </p:nvSpPr>
        <p:spPr>
          <a:xfrm>
            <a:off x="642938" y="2214563"/>
            <a:ext cx="1428750" cy="1785937"/>
          </a:xfrm>
          <a:prstGeom prst="flowChartExtra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>
                <a:solidFill>
                  <a:schemeClr val="tx1"/>
                </a:solidFill>
              </a:rPr>
              <a:t>Will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57438" y="2428875"/>
            <a:ext cx="1500187" cy="1571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071938" y="2286000"/>
            <a:ext cx="1500187" cy="1714500"/>
          </a:xfrm>
          <a:prstGeom prst="triangle">
            <a:avLst>
              <a:gd name="adj" fmla="val 4628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 smtClean="0">
                <a:solidFill>
                  <a:schemeClr val="tx1"/>
                </a:solidFill>
              </a:rPr>
              <a:t>V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294" name="TextBox 9"/>
          <p:cNvSpPr txBox="1">
            <a:spLocks noChangeArrowheads="1"/>
          </p:cNvSpPr>
          <p:nvPr/>
        </p:nvSpPr>
        <p:spPr bwMode="auto">
          <a:xfrm>
            <a:off x="5786438" y="2786063"/>
            <a:ext cx="42862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/>
              <a:t>?</a:t>
            </a:r>
          </a:p>
        </p:txBody>
      </p:sp>
      <p:pic>
        <p:nvPicPr>
          <p:cNvPr id="12295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357938" y="2857500"/>
            <a:ext cx="2571750" cy="3786188"/>
          </a:xfrm>
          <a:noFill/>
        </p:spPr>
      </p:pic>
      <p:pic>
        <p:nvPicPr>
          <p:cNvPr id="122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" y="5214938"/>
            <a:ext cx="10001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643042" y="4500570"/>
            <a:ext cx="188930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buFontTx/>
              <a:buNone/>
            </a:pPr>
            <a:r>
              <a:rPr lang="en-US" sz="2400" b="1" dirty="0" smtClean="0"/>
              <a:t>Yes, I </a:t>
            </a:r>
            <a:r>
              <a:rPr lang="en-US" sz="2400" b="1" dirty="0" smtClean="0">
                <a:solidFill>
                  <a:srgbClr val="FF0000"/>
                </a:solidFill>
              </a:rPr>
              <a:t>will</a:t>
            </a:r>
            <a:r>
              <a:rPr lang="en-US" sz="2400" b="1" dirty="0" smtClean="0"/>
              <a:t>.   </a:t>
            </a:r>
          </a:p>
          <a:p>
            <a:pPr eaLnBrk="1" hangingPunct="1">
              <a:buFontTx/>
              <a:buNone/>
            </a:pPr>
            <a:endParaRPr lang="en-US" sz="2400" b="1" dirty="0" smtClean="0"/>
          </a:p>
          <a:p>
            <a:pPr eaLnBrk="1" hangingPunct="1">
              <a:buFontTx/>
              <a:buNone/>
            </a:pPr>
            <a:r>
              <a:rPr lang="en-US" sz="2400" b="1" dirty="0" smtClean="0"/>
              <a:t>No, I </a:t>
            </a:r>
            <a:r>
              <a:rPr lang="en-US" sz="2400" b="1" dirty="0" smtClean="0">
                <a:solidFill>
                  <a:srgbClr val="C00000"/>
                </a:solidFill>
              </a:rPr>
              <a:t>won’t.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2214563"/>
          </a:xfrm>
        </p:spPr>
        <p:txBody>
          <a:bodyPr/>
          <a:lstStyle/>
          <a:p>
            <a:r>
              <a:rPr lang="en-US" sz="6000" b="1" smtClean="0"/>
              <a:t>Thank you!</a:t>
            </a:r>
            <a:endParaRPr lang="ru-RU" sz="6000" b="1" smtClean="0"/>
          </a:p>
        </p:txBody>
      </p:sp>
      <p:pic>
        <p:nvPicPr>
          <p:cNvPr id="1331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57500" y="2143125"/>
            <a:ext cx="3810000" cy="3990975"/>
          </a:xfrm>
          <a:noFill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688" y="5000625"/>
            <a:ext cx="135731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186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Future Simple Tense  Будущее Простое Время </vt:lpstr>
      <vt:lpstr>Remember!</vt:lpstr>
      <vt:lpstr>Remember!</vt:lpstr>
      <vt:lpstr>Слайд 4</vt:lpstr>
      <vt:lpstr>        Слова-спутники          будущего времени:</vt:lpstr>
      <vt:lpstr>Compare:</vt:lpstr>
      <vt:lpstr>Расскажи одноклассникам, что ты (не) будешь делать завтра. Воспользуйся моделями:</vt:lpstr>
      <vt:lpstr>Расспроси друга о том, что он будет делать завтра. Используй модель:</vt:lpstr>
      <vt:lpstr>Thank you!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Simple Tense</dc:title>
  <dc:creator>Loner-XP</dc:creator>
  <cp:lastModifiedBy>Администратор</cp:lastModifiedBy>
  <cp:revision>45</cp:revision>
  <dcterms:created xsi:type="dcterms:W3CDTF">2009-03-11T13:51:51Z</dcterms:created>
  <dcterms:modified xsi:type="dcterms:W3CDTF">2018-04-02T03:51:10Z</dcterms:modified>
</cp:coreProperties>
</file>