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95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GRAMMAR: </a:t>
            </a:r>
            <a:r>
              <a:rPr lang="en-US" b="1" dirty="0" smtClean="0">
                <a:solidFill>
                  <a:srgbClr val="00B050"/>
                </a:solidFill>
              </a:rPr>
              <a:t>advice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some advice/a piece of advice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spcBef>
                <a:spcPct val="0"/>
              </a:spcBef>
              <a:buNone/>
            </a:pPr>
            <a:r>
              <a:rPr lang="en-US" sz="4000" dirty="0" smtClean="0"/>
              <a:t>My father gave me </a:t>
            </a:r>
          </a:p>
          <a:p>
            <a:pPr algn="ctr">
              <a:spcBef>
                <a:spcPct val="0"/>
              </a:spcBef>
              <a:buNone/>
            </a:pPr>
            <a:r>
              <a:rPr lang="en-US" sz="4000" b="1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some good advice.</a:t>
            </a:r>
            <a:endParaRPr lang="ru-RU" sz="4000" b="1" dirty="0" smtClean="0">
              <a:solidFill>
                <a:srgbClr val="00B050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buNone/>
            </a:pPr>
            <a:endParaRPr lang="en-US" sz="3200" b="1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buNone/>
            </a:pPr>
            <a:r>
              <a:rPr lang="en-US" sz="32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✗ 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Don’t say: </a:t>
            </a:r>
          </a:p>
          <a:p>
            <a:pPr algn="ctr">
              <a:spcBef>
                <a:spcPct val="0"/>
              </a:spcBef>
              <a:buNone/>
            </a:pPr>
            <a:r>
              <a:rPr lang="en-US" sz="2800" b="1" strike="sngStrike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some advices</a:t>
            </a:r>
            <a:r>
              <a:rPr lang="en-US" sz="3200" b="1" strike="sngStrike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 </a:t>
            </a:r>
            <a:endParaRPr lang="ru-RU" sz="3200" b="1" strike="sngStrike" dirty="0" smtClean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  <a:p>
            <a:endParaRPr lang="en-US" b="1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>
              <a:buNone/>
            </a:pPr>
            <a:r>
              <a:rPr lang="en-US" sz="4000" dirty="0" smtClean="0"/>
              <a:t>My father gave me </a:t>
            </a:r>
          </a:p>
          <a:p>
            <a:pPr>
              <a:buNone/>
            </a:pPr>
            <a:r>
              <a:rPr lang="en-US" sz="4000" b="1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a piece of good advice.</a:t>
            </a: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✗</a:t>
            </a:r>
            <a:r>
              <a:rPr lang="en-US" sz="2800" b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Don’t say: </a:t>
            </a:r>
          </a:p>
          <a:p>
            <a:pPr algn="ctr">
              <a:buNone/>
            </a:pPr>
            <a:r>
              <a:rPr lang="en-US" sz="2800" b="1" strike="sngStrike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an advice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00B050"/>
                </a:solidFill>
              </a:rPr>
              <a:t>synonym: tip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 My father gave me </a:t>
            </a:r>
            <a:r>
              <a:rPr lang="en-US" sz="3200" b="1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a good tip</a:t>
            </a:r>
            <a:r>
              <a:rPr lang="en-US" dirty="0" smtClean="0"/>
              <a:t>.• </a:t>
            </a:r>
          </a:p>
          <a:p>
            <a:r>
              <a:rPr lang="en-US" b="1" dirty="0" smtClean="0"/>
              <a:t>Tip</a:t>
            </a:r>
            <a:r>
              <a:rPr lang="en-US" dirty="0" smtClean="0"/>
              <a:t> is a countable noun and can be used in the plural:</a:t>
            </a:r>
          </a:p>
          <a:p>
            <a:r>
              <a:rPr lang="en-US" dirty="0" smtClean="0"/>
              <a:t>I got some </a:t>
            </a:r>
            <a:r>
              <a:rPr lang="en-US" sz="3200" b="1" dirty="0" smtClean="0">
                <a:solidFill>
                  <a:srgbClr val="00B050"/>
                </a:solidFill>
                <a:latin typeface="+mj-lt"/>
                <a:ea typeface="+mj-ea"/>
                <a:cs typeface="+mj-cs"/>
              </a:rPr>
              <a:t>good tips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b="1" dirty="0" smtClean="0"/>
              <a:t>advi</a:t>
            </a:r>
            <a:r>
              <a:rPr lang="en-US" b="1" dirty="0" smtClean="0">
                <a:solidFill>
                  <a:srgbClr val="00B050"/>
                </a:solidFill>
              </a:rPr>
              <a:t>c</a:t>
            </a:r>
            <a:r>
              <a:rPr lang="en-US" b="1" dirty="0" smtClean="0"/>
              <a:t>e</a:t>
            </a:r>
            <a:r>
              <a:rPr lang="en-US" dirty="0" smtClean="0"/>
              <a:t> /</a:t>
            </a:r>
            <a:r>
              <a:rPr lang="en-US" dirty="0" err="1" smtClean="0"/>
              <a:t>ədˈvaɪs</a:t>
            </a:r>
            <a:r>
              <a:rPr lang="en-US" dirty="0" smtClean="0"/>
              <a:t>/ -</a:t>
            </a:r>
            <a:r>
              <a:rPr lang="en-US" b="1" dirty="0" smtClean="0">
                <a:solidFill>
                  <a:srgbClr val="00B050"/>
                </a:solidFill>
              </a:rPr>
              <a:t>noun</a:t>
            </a:r>
          </a:p>
          <a:p>
            <a:pPr>
              <a:buNone/>
            </a:pPr>
            <a:r>
              <a:rPr lang="en-US" b="1" dirty="0" smtClean="0"/>
              <a:t>advi</a:t>
            </a:r>
            <a:r>
              <a:rPr lang="en-US" b="1" dirty="0" smtClean="0">
                <a:solidFill>
                  <a:srgbClr val="00B050"/>
                </a:solidFill>
              </a:rPr>
              <a:t>s</a:t>
            </a:r>
            <a:r>
              <a:rPr lang="en-US" b="1" dirty="0" smtClean="0"/>
              <a:t>e</a:t>
            </a:r>
            <a:r>
              <a:rPr lang="en-US" dirty="0" smtClean="0"/>
              <a:t> /</a:t>
            </a:r>
            <a:r>
              <a:rPr lang="en-US" dirty="0" err="1" smtClean="0"/>
              <a:t>ədˈvaɪz</a:t>
            </a:r>
            <a:r>
              <a:rPr lang="en-US" dirty="0" smtClean="0"/>
              <a:t>/ - </a:t>
            </a:r>
            <a:r>
              <a:rPr lang="en-US" b="1" dirty="0" smtClean="0">
                <a:solidFill>
                  <a:srgbClr val="00B050"/>
                </a:solidFill>
              </a:rPr>
              <a:t>verb</a:t>
            </a:r>
          </a:p>
          <a:p>
            <a:pPr>
              <a:buNone/>
            </a:pPr>
            <a:r>
              <a:rPr lang="en-US" dirty="0" smtClean="0"/>
              <a:t>Can you advise me?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✗Don’t say: Can you </a:t>
            </a:r>
            <a:r>
              <a:rPr lang="en-US" strike="sngStrike" dirty="0" smtClean="0">
                <a:solidFill>
                  <a:srgbClr val="FF0000"/>
                </a:solidFill>
              </a:rPr>
              <a:t>advice</a:t>
            </a:r>
            <a:r>
              <a:rPr lang="en-US" dirty="0" smtClean="0">
                <a:solidFill>
                  <a:srgbClr val="FF0000"/>
                </a:solidFill>
              </a:rPr>
              <a:t> me?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COLLOCATIONS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dirty="0" smtClean="0"/>
              <a:t>give </a:t>
            </a:r>
            <a:r>
              <a:rPr lang="en-US" b="1" dirty="0" smtClean="0"/>
              <a:t>somebody some </a:t>
            </a:r>
            <a:r>
              <a:rPr lang="en-US" b="1" dirty="0" smtClean="0"/>
              <a:t>advice</a:t>
            </a:r>
            <a:r>
              <a:rPr lang="ru-RU" b="1" dirty="0" smtClean="0"/>
              <a:t>	</a:t>
            </a:r>
            <a:r>
              <a:rPr lang="en-US" dirty="0" smtClean="0"/>
              <a:t>My </a:t>
            </a:r>
            <a:r>
              <a:rPr lang="en-US" dirty="0" smtClean="0"/>
              <a:t>father once </a:t>
            </a:r>
            <a:r>
              <a:rPr lang="en-US" dirty="0" smtClean="0">
                <a:solidFill>
                  <a:srgbClr val="00B050"/>
                </a:solidFill>
              </a:rPr>
              <a:t>gave</a:t>
            </a:r>
            <a:r>
              <a:rPr lang="en-US" dirty="0" smtClean="0"/>
              <a:t> me </a:t>
            </a:r>
            <a:r>
              <a:rPr lang="en-US" dirty="0" smtClean="0">
                <a:solidFill>
                  <a:srgbClr val="00B050"/>
                </a:solidFill>
              </a:rPr>
              <a:t>some useful advice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en-US" b="1" dirty="0" smtClean="0"/>
              <a:t>get </a:t>
            </a:r>
            <a:r>
              <a:rPr lang="en-US" b="1" dirty="0" smtClean="0"/>
              <a:t>some </a:t>
            </a:r>
            <a:r>
              <a:rPr lang="en-US" b="1" dirty="0" smtClean="0"/>
              <a:t>advice</a:t>
            </a:r>
            <a:r>
              <a:rPr lang="ru-RU" b="1" dirty="0" smtClean="0"/>
              <a:t>		</a:t>
            </a:r>
            <a:r>
              <a:rPr lang="en-US" dirty="0" smtClean="0"/>
              <a:t>I </a:t>
            </a:r>
            <a:r>
              <a:rPr lang="en-US" dirty="0" smtClean="0"/>
              <a:t>decided </a:t>
            </a:r>
            <a:r>
              <a:rPr lang="en-US" dirty="0" smtClean="0">
                <a:solidFill>
                  <a:srgbClr val="00B050"/>
                </a:solidFill>
              </a:rPr>
              <a:t>to get some advice </a:t>
            </a:r>
            <a:r>
              <a:rPr lang="en-US" dirty="0" smtClean="0"/>
              <a:t>from a specialist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en-US" b="1" dirty="0" smtClean="0"/>
              <a:t>ask </a:t>
            </a:r>
            <a:r>
              <a:rPr lang="en-US" b="1" dirty="0" smtClean="0"/>
              <a:t>somebody’s </a:t>
            </a:r>
            <a:r>
              <a:rPr lang="en-US" b="1" dirty="0" smtClean="0"/>
              <a:t>advice</a:t>
            </a:r>
            <a:r>
              <a:rPr lang="ru-RU" b="1" dirty="0" smtClean="0"/>
              <a:t> 		</a:t>
            </a:r>
            <a:r>
              <a:rPr lang="en-US" dirty="0" smtClean="0"/>
              <a:t>Can </a:t>
            </a:r>
            <a:r>
              <a:rPr lang="en-US" dirty="0" smtClean="0"/>
              <a:t>I </a:t>
            </a:r>
            <a:r>
              <a:rPr lang="en-US" dirty="0" smtClean="0">
                <a:solidFill>
                  <a:srgbClr val="00B050"/>
                </a:solidFill>
              </a:rPr>
              <a:t>ask your advice </a:t>
            </a:r>
            <a:r>
              <a:rPr lang="en-US" dirty="0" smtClean="0"/>
              <a:t>about something</a:t>
            </a:r>
            <a:r>
              <a:rPr lang="en-US" dirty="0" smtClean="0"/>
              <a:t>?</a:t>
            </a:r>
            <a:endParaRPr lang="ru-RU" dirty="0" smtClean="0"/>
          </a:p>
          <a:p>
            <a:r>
              <a:rPr lang="en-US" b="1" dirty="0" smtClean="0"/>
              <a:t>ask </a:t>
            </a:r>
            <a:r>
              <a:rPr lang="en-US" b="1" dirty="0" smtClean="0"/>
              <a:t>for </a:t>
            </a:r>
            <a:r>
              <a:rPr lang="en-US" b="1" dirty="0" smtClean="0"/>
              <a:t>advice</a:t>
            </a:r>
            <a:r>
              <a:rPr lang="ru-RU" b="1" dirty="0" smtClean="0"/>
              <a:t>			 </a:t>
            </a:r>
            <a:r>
              <a:rPr lang="en-US" dirty="0" smtClean="0"/>
              <a:t>If </a:t>
            </a:r>
            <a:r>
              <a:rPr lang="en-US" dirty="0" smtClean="0"/>
              <a:t>in doubt, always </a:t>
            </a:r>
            <a:r>
              <a:rPr lang="en-US" dirty="0" smtClean="0">
                <a:solidFill>
                  <a:srgbClr val="00B050"/>
                </a:solidFill>
              </a:rPr>
              <a:t>ask for advice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en-US" b="1" dirty="0" smtClean="0"/>
              <a:t>take/follow </a:t>
            </a:r>
            <a:r>
              <a:rPr lang="en-US" b="1" dirty="0" smtClean="0"/>
              <a:t>somebody’s </a:t>
            </a:r>
            <a:r>
              <a:rPr lang="en-US" b="1" dirty="0" smtClean="0"/>
              <a:t>advice</a:t>
            </a:r>
            <a:r>
              <a:rPr lang="ru-RU" b="1" dirty="0" smtClean="0"/>
              <a:t>	</a:t>
            </a:r>
            <a:r>
              <a:rPr lang="en-US" dirty="0" smtClean="0"/>
              <a:t>He </a:t>
            </a:r>
            <a:r>
              <a:rPr lang="en-US" dirty="0" smtClean="0">
                <a:solidFill>
                  <a:srgbClr val="00B050"/>
                </a:solidFill>
              </a:rPr>
              <a:t>followed his doctor’s advice </a:t>
            </a:r>
            <a:r>
              <a:rPr lang="en-US" dirty="0" smtClean="0"/>
              <a:t>and went on a </a:t>
            </a:r>
            <a:r>
              <a:rPr lang="en-US" dirty="0" smtClean="0"/>
              <a:t>				low-fat diet.</a:t>
            </a:r>
            <a:endParaRPr lang="ru-RU" dirty="0" smtClean="0"/>
          </a:p>
          <a:p>
            <a:r>
              <a:rPr lang="en-US" b="1" dirty="0" smtClean="0"/>
              <a:t>listen </a:t>
            </a:r>
            <a:r>
              <a:rPr lang="en-US" b="1" dirty="0" smtClean="0"/>
              <a:t>to somebody’s </a:t>
            </a:r>
            <a:r>
              <a:rPr lang="en-US" b="1" dirty="0" smtClean="0"/>
              <a:t>advice</a:t>
            </a:r>
            <a:r>
              <a:rPr lang="en-US" dirty="0" smtClean="0"/>
              <a:t> </a:t>
            </a:r>
            <a:r>
              <a:rPr lang="ru-RU" dirty="0" smtClean="0"/>
              <a:t>	</a:t>
            </a:r>
            <a:r>
              <a:rPr lang="en-US" dirty="0" smtClean="0"/>
              <a:t>I </a:t>
            </a:r>
            <a:r>
              <a:rPr lang="en-US" dirty="0" smtClean="0"/>
              <a:t>wish I had </a:t>
            </a:r>
            <a:r>
              <a:rPr lang="en-US" dirty="0" smtClean="0">
                <a:solidFill>
                  <a:srgbClr val="00B050"/>
                </a:solidFill>
              </a:rPr>
              <a:t>listened to her advice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en-US" b="1" dirty="0" smtClean="0"/>
              <a:t>ignore/disregard </a:t>
            </a:r>
            <a:r>
              <a:rPr lang="en-US" b="1" dirty="0" err="1" smtClean="0"/>
              <a:t>smbd’s</a:t>
            </a:r>
            <a:r>
              <a:rPr lang="en-US" b="1" dirty="0" smtClean="0"/>
              <a:t> advice	</a:t>
            </a:r>
            <a:r>
              <a:rPr lang="en-US" dirty="0" smtClean="0"/>
              <a:t>The </a:t>
            </a:r>
            <a:r>
              <a:rPr lang="en-US" dirty="0" smtClean="0"/>
              <a:t>accident happened because she </a:t>
            </a:r>
            <a:r>
              <a:rPr lang="en-US" dirty="0" smtClean="0">
                <a:solidFill>
                  <a:srgbClr val="00B050"/>
                </a:solidFill>
              </a:rPr>
              <a:t>ignored 				their advice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en-US" b="1" dirty="0" smtClean="0"/>
              <a:t>go/turn </a:t>
            </a:r>
            <a:r>
              <a:rPr lang="en-US" b="1" dirty="0" smtClean="0"/>
              <a:t>to somebody for </a:t>
            </a:r>
            <a:r>
              <a:rPr lang="en-US" b="1" dirty="0" smtClean="0"/>
              <a:t>advice	</a:t>
            </a:r>
            <a:r>
              <a:rPr lang="ru-RU" b="1" dirty="0" smtClean="0"/>
              <a:t> </a:t>
            </a:r>
            <a:r>
              <a:rPr lang="en-US" dirty="0" smtClean="0"/>
              <a:t>People </a:t>
            </a:r>
            <a:r>
              <a:rPr lang="en-US" dirty="0" smtClean="0"/>
              <a:t>often </a:t>
            </a:r>
            <a:r>
              <a:rPr lang="en-US" dirty="0" smtClean="0">
                <a:solidFill>
                  <a:srgbClr val="00B050"/>
                </a:solidFill>
              </a:rPr>
              <a:t>go to him for advice </a:t>
            </a:r>
            <a:r>
              <a:rPr lang="en-US" dirty="0" smtClean="0"/>
              <a:t>about their </a:t>
            </a:r>
            <a:r>
              <a:rPr lang="en-US" dirty="0" smtClean="0"/>
              <a:t>				problems.</a:t>
            </a:r>
            <a:endParaRPr lang="ru-RU" dirty="0" smtClean="0"/>
          </a:p>
          <a:p>
            <a:r>
              <a:rPr lang="en-US" b="1" dirty="0" smtClean="0"/>
              <a:t>seek advice			</a:t>
            </a:r>
            <a:r>
              <a:rPr lang="en-US" dirty="0" smtClean="0"/>
              <a:t>If </a:t>
            </a:r>
            <a:r>
              <a:rPr lang="en-US" dirty="0" smtClean="0"/>
              <a:t>you have any of these symptoms you should </a:t>
            </a:r>
            <a:r>
              <a:rPr lang="en-US" dirty="0" smtClean="0"/>
              <a:t>				</a:t>
            </a:r>
            <a:r>
              <a:rPr lang="en-US" dirty="0" smtClean="0">
                <a:solidFill>
                  <a:srgbClr val="00B050"/>
                </a:solidFill>
              </a:rPr>
              <a:t>seek urgent advice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en-US" b="1" dirty="0" smtClean="0"/>
              <a:t>offer advice			</a:t>
            </a:r>
            <a:r>
              <a:rPr lang="en-US" dirty="0" smtClean="0"/>
              <a:t>They </a:t>
            </a:r>
            <a:r>
              <a:rPr lang="en-US" dirty="0" smtClean="0"/>
              <a:t>can </a:t>
            </a:r>
            <a:r>
              <a:rPr lang="en-US" dirty="0" smtClean="0">
                <a:solidFill>
                  <a:srgbClr val="00B050"/>
                </a:solidFill>
              </a:rPr>
              <a:t>offer advice </a:t>
            </a:r>
            <a:r>
              <a:rPr lang="en-US" dirty="0" smtClean="0"/>
              <a:t>to those who wish to quit </a:t>
            </a:r>
            <a:r>
              <a:rPr lang="en-US" dirty="0" smtClean="0"/>
              <a:t>				drinking.</a:t>
            </a:r>
            <a:endParaRPr lang="ru-RU" dirty="0" smtClean="0"/>
          </a:p>
          <a:p>
            <a:r>
              <a:rPr lang="en-US" b="1" dirty="0" smtClean="0"/>
              <a:t>pass </a:t>
            </a:r>
            <a:r>
              <a:rPr lang="en-US" b="1" dirty="0" smtClean="0"/>
              <a:t>on some </a:t>
            </a:r>
            <a:r>
              <a:rPr lang="en-US" b="1" dirty="0" smtClean="0"/>
              <a:t>advice		</a:t>
            </a:r>
            <a:r>
              <a:rPr lang="en-US" dirty="0" smtClean="0"/>
              <a:t>Readers </a:t>
            </a:r>
            <a:r>
              <a:rPr lang="en-US" dirty="0" smtClean="0"/>
              <a:t>can </a:t>
            </a:r>
            <a:r>
              <a:rPr lang="en-US" dirty="0" smtClean="0">
                <a:solidFill>
                  <a:srgbClr val="00B050"/>
                </a:solidFill>
              </a:rPr>
              <a:t>pass on advice </a:t>
            </a:r>
            <a:r>
              <a:rPr lang="en-US" dirty="0" smtClean="0"/>
              <a:t>about gardening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35</TotalTime>
  <Words>39</Words>
  <PresentationFormat>Экран (4:3)</PresentationFormat>
  <Paragraphs>35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Начальная</vt:lpstr>
      <vt:lpstr>GRAMMAR: advice</vt:lpstr>
      <vt:lpstr>some advice/a piece of advice</vt:lpstr>
      <vt:lpstr>synonym: tip</vt:lpstr>
      <vt:lpstr>COLLOCATIONS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GRAMMAR: advice</dc:title>
  <dc:creator>1</dc:creator>
  <cp:lastModifiedBy>1</cp:lastModifiedBy>
  <cp:revision>14</cp:revision>
  <dcterms:created xsi:type="dcterms:W3CDTF">2018-12-11T15:57:37Z</dcterms:created>
  <dcterms:modified xsi:type="dcterms:W3CDTF">2018-12-11T16:34:43Z</dcterms:modified>
</cp:coreProperties>
</file>