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5" r:id="rId9"/>
    <p:sldId id="266" r:id="rId10"/>
    <p:sldId id="270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605" autoAdjust="0"/>
  </p:normalViewPr>
  <p:slideViewPr>
    <p:cSldViewPr>
      <p:cViewPr>
        <p:scale>
          <a:sx n="72" d="100"/>
          <a:sy n="72" d="100"/>
        </p:scale>
        <p:origin x="-132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424FBE2-60F7-493A-8FA9-B8DE55E1D09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D8C2A30-79D2-49FC-B799-6FD2929A41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24FBE2-60F7-493A-8FA9-B8DE55E1D09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8C2A30-79D2-49FC-B799-6FD2929A41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24FBE2-60F7-493A-8FA9-B8DE55E1D09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8C2A30-79D2-49FC-B799-6FD2929A41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24FBE2-60F7-493A-8FA9-B8DE55E1D09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8C2A30-79D2-49FC-B799-6FD2929A41F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24FBE2-60F7-493A-8FA9-B8DE55E1D09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8C2A30-79D2-49FC-B799-6FD2929A41F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24FBE2-60F7-493A-8FA9-B8DE55E1D09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8C2A30-79D2-49FC-B799-6FD2929A41F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24FBE2-60F7-493A-8FA9-B8DE55E1D09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8C2A30-79D2-49FC-B799-6FD2929A41F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24FBE2-60F7-493A-8FA9-B8DE55E1D09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8C2A30-79D2-49FC-B799-6FD2929A41F8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24FBE2-60F7-493A-8FA9-B8DE55E1D09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8C2A30-79D2-49FC-B799-6FD2929A41F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424FBE2-60F7-493A-8FA9-B8DE55E1D09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8C2A30-79D2-49FC-B799-6FD2929A41F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424FBE2-60F7-493A-8FA9-B8DE55E1D09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D8C2A30-79D2-49FC-B799-6FD2929A41F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424FBE2-60F7-493A-8FA9-B8DE55E1D09E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D8C2A30-79D2-49FC-B799-6FD2929A41F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screen">
            <a:alphaModFix amt="71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908720"/>
            <a:ext cx="6120680" cy="331236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200" b="1" dirty="0" smtClean="0">
                <a:solidFill>
                  <a:schemeClr val="tx1"/>
                </a:solidFill>
                <a:latin typeface="Century Schoolbook" pitchFamily="18" charset="0"/>
              </a:rPr>
              <a:t>Исследовательский проект:</a:t>
            </a:r>
            <a:br>
              <a:rPr lang="ru-RU" sz="3200" b="1" dirty="0" smtClean="0">
                <a:solidFill>
                  <a:schemeClr val="tx1"/>
                </a:solidFill>
                <a:latin typeface="Century Schoolbook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Century Schoolbook" pitchFamily="18" charset="0"/>
              </a:rPr>
              <a:t>«Сибирь – мой край родной»</a:t>
            </a:r>
            <a:br>
              <a:rPr lang="ru-RU" sz="3200" b="1" dirty="0" smtClean="0">
                <a:solidFill>
                  <a:schemeClr val="tx1"/>
                </a:solidFill>
                <a:latin typeface="Century Schoolbook" pitchFamily="18" charset="0"/>
              </a:rPr>
            </a:br>
            <a:r>
              <a:rPr lang="ru-RU" sz="3200" b="1" dirty="0" smtClean="0">
                <a:solidFill>
                  <a:schemeClr val="tx1"/>
                </a:solidFill>
                <a:latin typeface="Century Schoolbook" pitchFamily="18" charset="0"/>
              </a:rPr>
              <a:t>«Легенды о Байкале»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b="1" u="sng" dirty="0" smtClean="0">
                <a:solidFill>
                  <a:schemeClr val="tx1"/>
                </a:solidFill>
                <a:latin typeface="Century Schoolbook" pitchFamily="18" charset="0"/>
              </a:rPr>
              <a:t>тип проекта: </a:t>
            </a:r>
            <a:r>
              <a:rPr lang="ru-RU" sz="2000" dirty="0" smtClean="0">
                <a:solidFill>
                  <a:schemeClr val="tx1"/>
                </a:solidFill>
                <a:latin typeface="Century Schoolbook" pitchFamily="18" charset="0"/>
              </a:rPr>
              <a:t>долгосрочный</a:t>
            </a:r>
            <a:br>
              <a:rPr lang="ru-RU" sz="2000" dirty="0" smtClean="0">
                <a:solidFill>
                  <a:schemeClr val="tx1"/>
                </a:solidFill>
                <a:latin typeface="Century Schoolbook" pitchFamily="18" charset="0"/>
              </a:rPr>
            </a:br>
            <a:r>
              <a:rPr lang="ru-RU" sz="2000" b="1" u="sng" dirty="0" smtClean="0">
                <a:solidFill>
                  <a:schemeClr val="tx1"/>
                </a:solidFill>
                <a:latin typeface="Century Schoolbook" pitchFamily="18" charset="0"/>
              </a:rPr>
              <a:t>срок реализации: </a:t>
            </a:r>
            <a:r>
              <a:rPr lang="ru-RU" sz="2000" dirty="0" smtClean="0">
                <a:solidFill>
                  <a:schemeClr val="tx1"/>
                </a:solidFill>
                <a:latin typeface="Century Schoolbook" pitchFamily="18" charset="0"/>
              </a:rPr>
              <a:t>3 месяца</a:t>
            </a:r>
            <a:br>
              <a:rPr lang="ru-RU" sz="2000" dirty="0" smtClean="0">
                <a:solidFill>
                  <a:schemeClr val="tx1"/>
                </a:solidFill>
                <a:latin typeface="Century Schoolbook" pitchFamily="18" charset="0"/>
              </a:rPr>
            </a:br>
            <a:r>
              <a:rPr lang="ru-RU" sz="2000" b="1" u="sng" dirty="0" smtClean="0">
                <a:solidFill>
                  <a:schemeClr val="tx1"/>
                </a:solidFill>
                <a:latin typeface="Century Schoolbook" pitchFamily="18" charset="0"/>
              </a:rPr>
              <a:t>участники проекта: </a:t>
            </a:r>
            <a:r>
              <a:rPr lang="ru-RU" sz="2000" dirty="0" smtClean="0">
                <a:solidFill>
                  <a:schemeClr val="tx1"/>
                </a:solidFill>
                <a:latin typeface="Century Schoolbook" pitchFamily="18" charset="0"/>
              </a:rPr>
              <a:t>дети подготовительной группы, воспитатель, родители.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581128"/>
            <a:ext cx="4240560" cy="144016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выполнила: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1кв.категории</a:t>
            </a: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Шинкарева С.А.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DSCF8404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259632" y="1196752"/>
            <a:ext cx="6275040" cy="4706280"/>
          </a:xfrm>
        </p:spPr>
      </p:pic>
    </p:spTree>
    <p:extLst>
      <p:ext uri="{BB962C8B-B14F-4D97-AF65-F5344CB8AC3E}">
        <p14:creationId xmlns:p14="http://schemas.microsoft.com/office/powerpoint/2010/main" val="302751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на\Desktop\Света\макеты\DSCN227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1397495"/>
            <a:ext cx="7578749" cy="4181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60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27432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dirty="0" smtClean="0">
                <a:latin typeface="Book Antiqua" pitchFamily="18" charset="0"/>
              </a:rPr>
              <a:t>Любовь к родине начинается с любви к родному краю. В нашем сибирском краю очень красивая природа и богатый животный мир. </a:t>
            </a:r>
            <a:endParaRPr lang="ru-RU" sz="2400" dirty="0">
              <a:latin typeface="Book Antiqua" pitchFamily="18" charset="0"/>
            </a:endParaRPr>
          </a:p>
          <a:p>
            <a:pPr marL="0" indent="27432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b="1" dirty="0" smtClean="0">
                <a:latin typeface="Book Antiqua" pitchFamily="18" charset="0"/>
              </a:rPr>
              <a:t>Сибирь </a:t>
            </a:r>
            <a:r>
              <a:rPr lang="ru-RU" sz="2400" dirty="0" smtClean="0">
                <a:latin typeface="Book Antiqua" pitchFamily="18" charset="0"/>
              </a:rPr>
              <a:t>– наша Родина, и мы ей гордимся. Живя в Сибири, у нас есть возможность познакомится с уникальным озером Байкал, узнать о его природных богатствах. Редкие и красивые растения, произрастающие в сибирских лесах, удивительные животные – это источник эстетического и нравственного воспитания. Поэтому наша работа ориентирована на расширение знаний детей о природе родного края.</a:t>
            </a:r>
          </a:p>
          <a:p>
            <a:pPr marL="0" indent="27432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400" b="1" dirty="0" smtClean="0">
                <a:latin typeface="Book Antiqua" pitchFamily="18" charset="0"/>
              </a:rPr>
              <a:t>Данная работа содержит познавательный, развивающий, и воспитательный компоненты.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8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</a:pPr>
            <a:r>
              <a:rPr lang="ru-RU" sz="3200" dirty="0" smtClean="0">
                <a:latin typeface="Book Antiqua" pitchFamily="18" charset="0"/>
              </a:rPr>
              <a:t>Расширить и углубить знания детей о природе родного края;</a:t>
            </a:r>
          </a:p>
          <a:p>
            <a:pPr marL="0" indent="0" algn="just">
              <a:spcBef>
                <a:spcPts val="0"/>
              </a:spcBef>
            </a:pPr>
            <a:r>
              <a:rPr lang="ru-RU" sz="3200" b="1" dirty="0" smtClean="0">
                <a:latin typeface="Book Antiqua" pitchFamily="18" charset="0"/>
              </a:rPr>
              <a:t>Объектом</a:t>
            </a:r>
            <a:r>
              <a:rPr lang="ru-RU" sz="3200" dirty="0" smtClean="0">
                <a:latin typeface="Book Antiqua" pitchFamily="18" charset="0"/>
              </a:rPr>
              <a:t> исследования является природа родного края, </a:t>
            </a:r>
            <a:r>
              <a:rPr lang="ru-RU" sz="3200" b="1" dirty="0" smtClean="0">
                <a:latin typeface="Book Antiqua" pitchFamily="18" charset="0"/>
              </a:rPr>
              <a:t>предметом</a:t>
            </a:r>
            <a:r>
              <a:rPr lang="ru-RU" sz="3200" dirty="0" smtClean="0">
                <a:latin typeface="Book Antiqua" pitchFamily="18" charset="0"/>
              </a:rPr>
              <a:t> – озеро Байкал</a:t>
            </a:r>
          </a:p>
          <a:p>
            <a:pPr marL="0" indent="0" algn="just">
              <a:spcBef>
                <a:spcPts val="0"/>
              </a:spcBef>
            </a:pPr>
            <a:endParaRPr lang="ru-RU" sz="3200" dirty="0">
              <a:latin typeface="Book Antiqu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проекта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sz="2200" dirty="0" smtClean="0">
                <a:latin typeface="Book Antiqua" pitchFamily="18" charset="0"/>
              </a:rPr>
              <a:t>Обобщить, систематизировать, и углубить знания детей о природе сибирского края;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sz="2200" dirty="0" smtClean="0">
                <a:latin typeface="Book Antiqua" pitchFamily="18" charset="0"/>
              </a:rPr>
              <a:t>Формировать основы экологической культуры, бережное отношение к растительному и животному миру;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sz="2200" dirty="0" smtClean="0">
                <a:latin typeface="Book Antiqua" pitchFamily="18" charset="0"/>
              </a:rPr>
              <a:t>Составить сборник сказок и легенд об озере Байкал;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sz="2200" dirty="0" smtClean="0">
                <a:latin typeface="Book Antiqua" pitchFamily="18" charset="0"/>
              </a:rPr>
              <a:t>Развивать познавательную активность, мышление, воображение, коммуникативные навыки;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sz="2200" dirty="0" smtClean="0">
                <a:latin typeface="Book Antiqua" pitchFamily="18" charset="0"/>
              </a:rPr>
              <a:t>Развивать продуктивную деятельность детей;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sz="2200" dirty="0" smtClean="0">
                <a:latin typeface="Book Antiqua" pitchFamily="18" charset="0"/>
              </a:rPr>
              <a:t>Совершенствовать навыки и умения в рисовании, лепке, аппликации, развивать творческие способности.</a:t>
            </a:r>
            <a:endParaRPr lang="ru-RU" sz="2200" dirty="0">
              <a:latin typeface="Book Antiqu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9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Book Antiqua" pitchFamily="18" charset="0"/>
              </a:rPr>
              <a:t>Расширение знаний детей о растительном и животном мире Байкала;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Book Antiqua" pitchFamily="18" charset="0"/>
              </a:rPr>
              <a:t>Использование полученных знаний при дальнейшем знакомстве с экологической цепочкой озера Байкал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Book Antiqua" pitchFamily="18" charset="0"/>
              </a:rPr>
              <a:t>Проявление интереса детей к эндемикам озера: к нерпе, к омулю, к голомянке и бережное отношение к ним;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Book Antiqua" pitchFamily="18" charset="0"/>
              </a:rPr>
              <a:t>Повышение эмоционального и чувственного отношения к окружающему миру;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Book Antiqua" pitchFamily="18" charset="0"/>
              </a:rPr>
              <a:t>Составление сборника сказок и легенд о Байкале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</a:pPr>
            <a:r>
              <a:rPr lang="ru-RU" dirty="0" smtClean="0">
                <a:latin typeface="Book Antiqua" pitchFamily="18" charset="0"/>
              </a:rPr>
              <a:t>Изготовление макета «Между гор и между скал плещет озеро Байкал».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Предполагаемый результат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7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Book Antiqua" pitchFamily="18" charset="0"/>
              </a:rPr>
              <a:t>Л.М. </a:t>
            </a:r>
            <a:r>
              <a:rPr lang="ru-RU" sz="2400" dirty="0" err="1" smtClean="0">
                <a:latin typeface="Book Antiqua" pitchFamily="18" charset="0"/>
              </a:rPr>
              <a:t>Игольницына</a:t>
            </a: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b="1" dirty="0" smtClean="0">
                <a:latin typeface="Book Antiqua" pitchFamily="18" charset="0"/>
              </a:rPr>
              <a:t>«Экологическое воспитание детей»</a:t>
            </a:r>
            <a:r>
              <a:rPr lang="ru-RU" sz="2400" dirty="0" smtClean="0">
                <a:latin typeface="Book Antiqua" pitchFamily="18" charset="0"/>
              </a:rPr>
              <a:t>, г. Иркутск,1995 г;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Book Antiqua" pitchFamily="18" charset="0"/>
              </a:rPr>
              <a:t>Методическое пособие: Николаева С.Н. Юный эколог: Программа и условия ее реализации в детском саду.  – М.: Мозаика-Синтез,2001;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b="1" dirty="0" smtClean="0">
                <a:latin typeface="Book Antiqua" pitchFamily="18" charset="0"/>
              </a:rPr>
              <a:t>«Ознакомление детей дошкольного возраста с животным миром Прибайкалья» </a:t>
            </a:r>
            <a:r>
              <a:rPr lang="ru-RU" sz="2400" dirty="0" smtClean="0">
                <a:latin typeface="Book Antiqua" pitchFamily="18" charset="0"/>
              </a:rPr>
              <a:t>Л.А. </a:t>
            </a:r>
            <a:r>
              <a:rPr lang="ru-RU" sz="2400" dirty="0" err="1" smtClean="0">
                <a:latin typeface="Book Antiqua" pitchFamily="18" charset="0"/>
              </a:rPr>
              <a:t>Мишарина</a:t>
            </a:r>
            <a:r>
              <a:rPr lang="ru-RU" sz="2400" dirty="0" smtClean="0">
                <a:latin typeface="Book Antiqua" pitchFamily="18" charset="0"/>
              </a:rPr>
              <a:t>, В.А. Горбунова;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b="1" dirty="0" smtClean="0">
                <a:latin typeface="Book Antiqua" pitchFamily="18" charset="0"/>
              </a:rPr>
              <a:t>«Маленькая энциклопедия Сибирячка» </a:t>
            </a:r>
            <a:r>
              <a:rPr lang="ru-RU" sz="2400" dirty="0" smtClean="0">
                <a:latin typeface="Book Antiqua" pitchFamily="18" charset="0"/>
              </a:rPr>
              <a:t>С.Н. </a:t>
            </a:r>
            <a:r>
              <a:rPr lang="ru-RU" sz="2400" dirty="0" err="1" smtClean="0">
                <a:latin typeface="Book Antiqua" pitchFamily="18" charset="0"/>
              </a:rPr>
              <a:t>Асламова</a:t>
            </a:r>
            <a:r>
              <a:rPr lang="ru-RU" sz="2400" dirty="0" smtClean="0">
                <a:latin typeface="Book Antiqua" pitchFamily="18" charset="0"/>
              </a:rPr>
              <a:t>, С.М. Сергиенко;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Book Antiqua" pitchFamily="18" charset="0"/>
              </a:rPr>
              <a:t>С. Бунтовская </a:t>
            </a:r>
            <a:r>
              <a:rPr lang="ru-RU" sz="2400" b="1" dirty="0" smtClean="0">
                <a:latin typeface="Book Antiqua" pitchFamily="18" charset="0"/>
              </a:rPr>
              <a:t>«Экологически чистые сказки с берега Байкала».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Методологическая основа проекта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5576" y="908720"/>
          <a:ext cx="7488832" cy="61455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3384376"/>
                <a:gridCol w="2808312"/>
              </a:tblGrid>
              <a:tr h="413064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Этапы </a:t>
                      </a:r>
                      <a:endParaRPr lang="ru-RU" sz="14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Задачи </a:t>
                      </a:r>
                      <a:endParaRPr lang="ru-RU" sz="14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Формы работы</a:t>
                      </a:r>
                      <a:endParaRPr lang="ru-RU" sz="1400" dirty="0">
                        <a:latin typeface="Book Antiqua" pitchFamily="18" charset="0"/>
                      </a:endParaRPr>
                    </a:p>
                  </a:txBody>
                  <a:tcPr/>
                </a:tc>
              </a:tr>
              <a:tr h="2128055">
                <a:tc>
                  <a:txBody>
                    <a:bodyPr/>
                    <a:lstStyle/>
                    <a:p>
                      <a:pPr marL="342900" indent="-342900">
                        <a:buFontTx/>
                        <a:buNone/>
                      </a:pPr>
                      <a:r>
                        <a:rPr lang="ru-RU" sz="1200" dirty="0" smtClean="0"/>
                        <a:t>Подготовительный этап</a:t>
                      </a:r>
                      <a:endParaRPr lang="ru-RU" sz="12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1200" dirty="0" smtClean="0"/>
                        <a:t>Определить</a:t>
                      </a:r>
                      <a:r>
                        <a:rPr lang="ru-RU" sz="1200" baseline="0" dirty="0" smtClean="0"/>
                        <a:t> проблему исследования с целью формирования мотивации деятельности у детей;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1200" baseline="0" dirty="0" smtClean="0"/>
                        <a:t>Сформулировать тему исследования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1200" baseline="0" dirty="0" smtClean="0"/>
                        <a:t>Организовать работу по решению проблемы</a:t>
                      </a:r>
                      <a:endParaRPr lang="ru-RU" sz="1200" baseline="0" dirty="0" smtClean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1200" dirty="0" smtClean="0"/>
                        <a:t>Чтение художественной литературы;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1200" dirty="0" smtClean="0"/>
                        <a:t>Просмотр видеофильмов,</a:t>
                      </a:r>
                      <a:r>
                        <a:rPr lang="ru-RU" sz="1200" baseline="0" dirty="0" smtClean="0"/>
                        <a:t> телепередач;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1200" baseline="0" dirty="0" smtClean="0"/>
                        <a:t>Рассматривание иллюстраций;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1200" baseline="0" dirty="0" smtClean="0"/>
                        <a:t>Решение проблемных ситуаций «Природа в жизни человека»;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1200" baseline="0" dirty="0" smtClean="0"/>
                        <a:t>Привлечение родителей к сбору информации;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1200" baseline="0" dirty="0" smtClean="0"/>
                        <a:t>Оформление семейных стенгазет.</a:t>
                      </a:r>
                      <a:endParaRPr lang="ru-RU" sz="1200" baseline="0" dirty="0" smtClean="0">
                        <a:latin typeface="Book Antiqua" pitchFamily="18" charset="0"/>
                      </a:endParaRPr>
                    </a:p>
                  </a:txBody>
                  <a:tcPr/>
                </a:tc>
              </a:tr>
              <a:tr h="2343944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Основной</a:t>
                      </a:r>
                      <a:r>
                        <a:rPr lang="ru-RU" sz="1200" baseline="0" dirty="0" smtClean="0"/>
                        <a:t> этап</a:t>
                      </a:r>
                      <a:endParaRPr lang="ru-RU" sz="12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1200" dirty="0" smtClean="0"/>
                        <a:t>Актуализировать знания</a:t>
                      </a:r>
                      <a:r>
                        <a:rPr lang="ru-RU" sz="1200" baseline="0" dirty="0" smtClean="0"/>
                        <a:t> детей о природе родного Сибири;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1200" baseline="0" dirty="0" smtClean="0"/>
                        <a:t>Проведение занятия по теме проекта;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1200" baseline="0" dirty="0" smtClean="0"/>
                        <a:t>Формировать систему знаний и умений по теме.</a:t>
                      </a:r>
                      <a:endParaRPr lang="ru-RU" sz="1200" baseline="0" dirty="0" smtClean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1200" dirty="0" smtClean="0"/>
                        <a:t>Интегрированное занятие</a:t>
                      </a:r>
                      <a:r>
                        <a:rPr lang="ru-RU" sz="1200" baseline="0" dirty="0" smtClean="0"/>
                        <a:t>;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1200" baseline="0" dirty="0" smtClean="0"/>
                        <a:t>Беседы;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1200" baseline="0" dirty="0" smtClean="0"/>
                        <a:t>Изучение художественной литературы;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1200" baseline="0" dirty="0" smtClean="0"/>
                        <a:t>Рассматривание фотографий, иллюстраций;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1200" baseline="0" dirty="0" smtClean="0"/>
                        <a:t>Работа с детской энциклопедией;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1200" baseline="0" dirty="0" smtClean="0"/>
                        <a:t>Проведение дидактических и подвижных игр;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1200" baseline="0" dirty="0" smtClean="0"/>
                        <a:t>Продуктивная деятельность.</a:t>
                      </a:r>
                    </a:p>
                    <a:p>
                      <a:endParaRPr lang="ru-RU" sz="1400" baseline="0" dirty="0" smtClean="0">
                        <a:latin typeface="Book Antiqua" pitchFamily="18" charset="0"/>
                      </a:endParaRPr>
                    </a:p>
                  </a:txBody>
                  <a:tcPr/>
                </a:tc>
              </a:tr>
              <a:tr h="126048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Заключительный этап </a:t>
                      </a:r>
                      <a:endParaRPr lang="ru-RU" sz="14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200" dirty="0" smtClean="0"/>
                        <a:t>Обобщить полученные знания</a:t>
                      </a:r>
                      <a:endParaRPr lang="ru-RU" sz="1200" dirty="0">
                        <a:latin typeface="Book Antiqu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1200" dirty="0" smtClean="0"/>
                        <a:t>Составление сборника сказок и легенд о Байкале;</a:t>
                      </a:r>
                    </a:p>
                    <a:p>
                      <a:pPr algn="just">
                        <a:buFont typeface="Arial" pitchFamily="34" charset="0"/>
                        <a:buChar char="•"/>
                      </a:pPr>
                      <a:r>
                        <a:rPr lang="ru-RU" sz="1200" dirty="0" smtClean="0"/>
                        <a:t>Изготовление макета.</a:t>
                      </a:r>
                      <a:endParaRPr lang="ru-RU" sz="1200" dirty="0">
                        <a:latin typeface="Book Antiqu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239000" cy="764704"/>
          </a:xfrm>
        </p:spPr>
        <p:txBody>
          <a:bodyPr/>
          <a:lstStyle/>
          <a:p>
            <a:r>
              <a:rPr lang="ru-RU" dirty="0" smtClean="0"/>
              <a:t>План реализации проекта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F8202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5055526" cy="3791644"/>
          </a:xfrm>
        </p:spPr>
      </p:pic>
      <p:pic>
        <p:nvPicPr>
          <p:cNvPr id="7" name="Содержимое 5" descr="DSCF8215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140968"/>
            <a:ext cx="4512501" cy="33843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DSCF8219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04664"/>
            <a:ext cx="4320480" cy="3240360"/>
          </a:xfrm>
        </p:spPr>
      </p:pic>
      <p:pic>
        <p:nvPicPr>
          <p:cNvPr id="7" name="Содержимое 5" descr="DSCF8209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947560"/>
            <a:ext cx="4680520" cy="35103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102</TotalTime>
  <Words>475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           Исследовательский проект: «Сибирь – мой край родной» «Легенды о Байкале» тип проекта: долгосрочный срок реализации: 3 месяца участники проекта: дети подготовительной группы, воспитатель, родители. </vt:lpstr>
      <vt:lpstr>Актуальность </vt:lpstr>
      <vt:lpstr>Цель проекта</vt:lpstr>
      <vt:lpstr>задачи</vt:lpstr>
      <vt:lpstr>Предполагаемый результат</vt:lpstr>
      <vt:lpstr>Методологическая основа проекта</vt:lpstr>
      <vt:lpstr>План реализации проекта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Shipa</dc:creator>
  <cp:lastModifiedBy>анна</cp:lastModifiedBy>
  <cp:revision>12</cp:revision>
  <dcterms:created xsi:type="dcterms:W3CDTF">2013-04-17T17:02:54Z</dcterms:created>
  <dcterms:modified xsi:type="dcterms:W3CDTF">2019-12-26T07:21:44Z</dcterms:modified>
</cp:coreProperties>
</file>