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8" r:id="rId1"/>
    <p:sldMasterId id="2147483680" r:id="rId2"/>
    <p:sldMasterId id="2147483692" r:id="rId3"/>
  </p:sldMasterIdLst>
  <p:sldIdLst>
    <p:sldId id="257" r:id="rId4"/>
    <p:sldId id="271" r:id="rId5"/>
    <p:sldId id="272" r:id="rId6"/>
    <p:sldId id="258" r:id="rId7"/>
    <p:sldId id="274" r:id="rId8"/>
    <p:sldId id="273" r:id="rId9"/>
    <p:sldId id="259" r:id="rId10"/>
    <p:sldId id="276" r:id="rId11"/>
    <p:sldId id="264" r:id="rId12"/>
    <p:sldId id="266" r:id="rId13"/>
    <p:sldId id="267" r:id="rId14"/>
    <p:sldId id="27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0" clrIdx="0">
    <p:extLst>
      <p:ext uri="{19B8F6BF-5375-455C-9EA6-DF929625EA0E}">
        <p15:presenceInfo xmlns:p15="http://schemas.microsoft.com/office/powerpoint/2012/main" xmlns="" userId="Пользователь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2317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6973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9850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48178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5780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FFF39D"/>
                </a:solidFill>
              </a:rPr>
              <a:pPr defTabSz="914400"/>
              <a:t>26.12.2019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pPr defTabSz="914400"/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0126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40294293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8093307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12472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7032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30953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62514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39452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52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78190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34147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74457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FFF39D"/>
                </a:solidFill>
              </a:rPr>
              <a:pPr defTabSz="914400"/>
              <a:t>26.12.2019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pPr defTabSz="914400"/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39512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5983003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999927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75696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7886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FFF39D"/>
                </a:solidFill>
              </a:rPr>
              <a:pPr defTabSz="914400"/>
              <a:t>26.12.2019</a:t>
            </a:fld>
            <a:endParaRPr lang="ru-RU">
              <a:solidFill>
                <a:srgbClr val="FFF39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pPr defTabSz="914400"/>
            <a:endParaRPr lang="ru-RU">
              <a:solidFill>
                <a:srgbClr val="FFF39D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3024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0691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35084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62752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9961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xmlns="" val="2312956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3308977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22816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3979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04336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defTabSz="914400"/>
            <a:endParaRPr lang="ru-RU">
              <a:solidFill>
                <a:srgbClr val="575F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044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92032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167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defTabSz="914400"/>
            <a:fld id="{A4939138-D910-4F46-9C0F-D88D1E8DDE6F}" type="datetimeFigureOut">
              <a:rPr lang="ru-RU" smtClean="0">
                <a:solidFill>
                  <a:srgbClr val="575F6D"/>
                </a:solidFill>
              </a:rPr>
              <a:pPr defTabSz="914400"/>
              <a:t>26.12.2019</a:t>
            </a:fld>
            <a:endParaRPr lang="ru-RU">
              <a:solidFill>
                <a:srgbClr val="575F6D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defTabSz="914400"/>
            <a:endParaRPr lang="ru-RU">
              <a:solidFill>
                <a:srgbClr val="575F6D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 defTabSz="914400"/>
            <a:fld id="{19753EAC-A40E-475B-AA54-515A1ED25E1F}" type="slidenum">
              <a:rPr lang="ru-RU" smtClean="0"/>
              <a:pPr defTabSz="91440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96873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069" y="0"/>
            <a:ext cx="11743507" cy="1320800"/>
          </a:xfrm>
        </p:spPr>
        <p:txBody>
          <a:bodyPr>
            <a:normAutofit fontScale="90000"/>
          </a:bodyPr>
          <a:lstStyle/>
          <a:p>
            <a:pPr lvl="0" algn="r" defTabSz="914400" fontAlgn="base">
              <a:spcAft>
                <a:spcPct val="0"/>
              </a:spcAft>
              <a:defRPr/>
            </a:pPr>
            <a:r>
              <a:rPr lang="ru-RU" sz="29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«Предоставьте человеку все те права, которыми бы вы хотели обладать сами» Роберт </a:t>
            </a:r>
            <a:r>
              <a:rPr lang="ru-RU" sz="29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Ингерсолли</a:t>
            </a:r>
            <a:r>
              <a:rPr lang="ru-RU" sz="1800" dirty="0">
                <a:solidFill>
                  <a:srgbClr val="FFFFFF"/>
                </a:solidFill>
                <a:latin typeface="Tahoma" panose="020B0604030504040204" pitchFamily="34" charset="0"/>
                <a:ea typeface="+mn-ea"/>
                <a:cs typeface="+mn-cs"/>
              </a:rPr>
              <a:t/>
            </a:r>
            <a:br>
              <a:rPr lang="ru-RU" sz="1800" dirty="0">
                <a:solidFill>
                  <a:srgbClr val="FFFFFF"/>
                </a:solidFill>
                <a:latin typeface="Tahoma" panose="020B0604030504040204" pitchFamily="34" charset="0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" name="Picture 2" descr="C:\Users\Администратор\Desktop\психолог\55555555555555555555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911824"/>
            <a:ext cx="12192000" cy="4273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465013" y="95553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2"/>
                </a:solidFill>
                <a:latin typeface="Calibri"/>
              </a:rPr>
              <a:t>МБДОУ детский сад №2 «Светлячок»</a:t>
            </a:r>
            <a:br>
              <a:rPr lang="ru-RU" dirty="0">
                <a:solidFill>
                  <a:schemeClr val="bg2"/>
                </a:solidFill>
                <a:latin typeface="Calibri"/>
              </a:rPr>
            </a:br>
            <a:endParaRPr lang="ru-RU" dirty="0">
              <a:solidFill>
                <a:schemeClr val="bg2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34756" y="5162844"/>
            <a:ext cx="65181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/>
              <a:t>Инклюзивное образование в </a:t>
            </a:r>
            <a:r>
              <a:rPr lang="ru-RU" sz="3200" dirty="0" smtClean="0"/>
              <a:t>ДОУ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252601" y="5969725"/>
            <a:ext cx="24517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Педагог- психолог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i="0" u="none" strike="noStrike" kern="0" cap="none" spc="0" normalizeH="0" baseline="0" noProof="0" dirty="0" err="1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Вандушева</a:t>
            </a: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О.А.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                                                                </a:t>
            </a:r>
            <a:endParaRPr kumimoji="0" lang="ru-RU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984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2961730003"/>
              </p:ext>
            </p:extLst>
          </p:nvPr>
        </p:nvGraphicFramePr>
        <p:xfrm>
          <a:off x="1050293" y="489566"/>
          <a:ext cx="9580728" cy="58658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09550">
                  <a:extLst>
                    <a:ext uri="{9D8B030D-6E8A-4147-A177-3AD203B41FA5}">
                      <a16:colId xmlns:a16="http://schemas.microsoft.com/office/drawing/2014/main" xmlns="" val="936941567"/>
                    </a:ext>
                  </a:extLst>
                </a:gridCol>
                <a:gridCol w="6871178">
                  <a:extLst>
                    <a:ext uri="{9D8B030D-6E8A-4147-A177-3AD203B41FA5}">
                      <a16:colId xmlns:a16="http://schemas.microsoft.com/office/drawing/2014/main" xmlns="" val="2704383651"/>
                    </a:ext>
                  </a:extLst>
                </a:gridCol>
              </a:tblGrid>
              <a:tr h="76583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учреждений, организаций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Формы сотрудничества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extLst>
                  <a:ext uri="{0D108BD9-81ED-4DB2-BD59-A6C34878D82A}">
                    <a16:rowId xmlns:a16="http://schemas.microsoft.com/office/drawing/2014/main" xmlns="" val="3344718049"/>
                  </a:ext>
                </a:extLst>
              </a:tr>
              <a:tr h="765830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Детская библиотека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Коллективные посещения, литературные встречи, встречи с сотрудниками библиотеки, познавательные викторины на базе библиотеки.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extLst>
                  <a:ext uri="{0D108BD9-81ED-4DB2-BD59-A6C34878D82A}">
                    <a16:rowId xmlns:a16="http://schemas.microsoft.com/office/drawing/2014/main" xmlns="" val="3551195661"/>
                  </a:ext>
                </a:extLst>
              </a:tr>
              <a:tr h="1287496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Поликлиника, ЦРБ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Проведение медицинского обследования детей, работников; консультирование родителей. лабораторные обследования детей и сотрудников;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 </a:t>
                      </a:r>
                      <a:r>
                        <a:rPr lang="ru-RU" sz="1200" dirty="0">
                          <a:effectLst/>
                        </a:rPr>
                        <a:t>обеспечение антибактериальными препаратами;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 </a:t>
                      </a:r>
                      <a:r>
                        <a:rPr lang="ru-RU" sz="1200" dirty="0">
                          <a:effectLst/>
                        </a:rPr>
                        <a:t>прививки.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extLst>
                  <a:ext uri="{0D108BD9-81ED-4DB2-BD59-A6C34878D82A}">
                    <a16:rowId xmlns:a16="http://schemas.microsoft.com/office/drawing/2014/main" xmlns="" val="3260656062"/>
                  </a:ext>
                </a:extLst>
              </a:tr>
              <a:tr h="504998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Детская школа искусств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Встречи, концерты, смотры – конкурсы, работа с одаренными детьми.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extLst>
                  <a:ext uri="{0D108BD9-81ED-4DB2-BD59-A6C34878D82A}">
                    <a16:rowId xmlns:a16="http://schemas.microsoft.com/office/drawing/2014/main" xmlns="" val="784686138"/>
                  </a:ext>
                </a:extLst>
              </a:tr>
              <a:tr h="765830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Жердевское МБУК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Показ театрализованных постановок на базе ДОУ, организация концертных программ с приглашением дошкольников.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extLst>
                  <a:ext uri="{0D108BD9-81ED-4DB2-BD59-A6C34878D82A}">
                    <a16:rowId xmlns:a16="http://schemas.microsoft.com/office/drawing/2014/main" xmlns="" val="1090913832"/>
                  </a:ext>
                </a:extLst>
              </a:tr>
              <a:tr h="765830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Жердевский народный краеведческий музей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Экскурсии, игры – занятия, встречи сотрудников в музее и в детском саду, совместная организация выставок, конкурсов.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extLst>
                  <a:ext uri="{0D108BD9-81ED-4DB2-BD59-A6C34878D82A}">
                    <a16:rowId xmlns:a16="http://schemas.microsoft.com/office/drawing/2014/main" xmlns="" val="1587552090"/>
                  </a:ext>
                </a:extLst>
              </a:tr>
              <a:tr h="504998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Дошкольные учреждения города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Методические встречи, обмен опытом.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extLst>
                  <a:ext uri="{0D108BD9-81ED-4DB2-BD59-A6C34878D82A}">
                    <a16:rowId xmlns:a16="http://schemas.microsoft.com/office/drawing/2014/main" xmlns="" val="1543985752"/>
                  </a:ext>
                </a:extLst>
              </a:tr>
              <a:tr h="504998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Пожарная часть</a:t>
                      </a:r>
                      <a:endParaRPr lang="ru-RU" sz="12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Экскурсии, встречи с работниками пожарной части, конкурсы по ППБ, консультации, инструктажи. 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5626" marR="15626" marT="0" marB="0"/>
                </a:tc>
                <a:extLst>
                  <a:ext uri="{0D108BD9-81ED-4DB2-BD59-A6C34878D82A}">
                    <a16:rowId xmlns:a16="http://schemas.microsoft.com/office/drawing/2014/main" xmlns="" val="6693347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128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0908385"/>
              </p:ext>
            </p:extLst>
          </p:nvPr>
        </p:nvGraphicFramePr>
        <p:xfrm>
          <a:off x="818866" y="395786"/>
          <a:ext cx="9799091" cy="60575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771305">
                  <a:extLst>
                    <a:ext uri="{9D8B030D-6E8A-4147-A177-3AD203B41FA5}">
                      <a16:colId xmlns:a16="http://schemas.microsoft.com/office/drawing/2014/main" xmlns="" val="2048637078"/>
                    </a:ext>
                  </a:extLst>
                </a:gridCol>
                <a:gridCol w="7027786">
                  <a:extLst>
                    <a:ext uri="{9D8B030D-6E8A-4147-A177-3AD203B41FA5}">
                      <a16:colId xmlns:a16="http://schemas.microsoft.com/office/drawing/2014/main" xmlns="" val="3342955842"/>
                    </a:ext>
                  </a:extLst>
                </a:gridCol>
              </a:tblGrid>
              <a:tr h="495060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Отбел ОГИБДД по пропаганде ДТТ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Проведение бесед с детьми по правилам дорожного движения, участие в выставках, смотрах, конкурсах, праздниках.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extLst>
                  <a:ext uri="{0D108BD9-81ED-4DB2-BD59-A6C34878D82A}">
                    <a16:rowId xmlns:a16="http://schemas.microsoft.com/office/drawing/2014/main" xmlns="" val="989109128"/>
                  </a:ext>
                </a:extLst>
              </a:tr>
              <a:tr h="516206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образования администрации Жердевского района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Методические встречи, обмен опытом,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получение нормативно-правовых документов, предоставление отчетности.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extLst>
                  <a:ext uri="{0D108BD9-81ED-4DB2-BD59-A6C34878D82A}">
                    <a16:rowId xmlns:a16="http://schemas.microsoft.com/office/drawing/2014/main" xmlns="" val="3223653045"/>
                  </a:ext>
                </a:extLst>
              </a:tr>
              <a:tr h="688276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образования и науки Тамбовской области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Руководство и контроль за организацией педагогической деятельности в ДОУ: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участие в региональных программах;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участие в областных программах и конкурсах.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extLst>
                  <a:ext uri="{0D108BD9-81ED-4DB2-BD59-A6C34878D82A}">
                    <a16:rowId xmlns:a16="http://schemas.microsoft.com/office/drawing/2014/main" xmlns="" val="2973997546"/>
                  </a:ext>
                </a:extLst>
              </a:tr>
              <a:tr h="663658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Центральная психолого-медико-педагогическая комиссия (ЦПМПК):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обследование детей с отклонениями в развитии;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оказание методической помощи;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обмен опытом между специалистами ЦПМПк.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extLst>
                  <a:ext uri="{0D108BD9-81ED-4DB2-BD59-A6C34878D82A}">
                    <a16:rowId xmlns:a16="http://schemas.microsoft.com/office/drawing/2014/main" xmlns="" val="2007705712"/>
                  </a:ext>
                </a:extLst>
              </a:tr>
              <a:tr h="860343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Жердевская СОШ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планирование совместной практической деятельности детей (праздники, выставки, спортивные соревнования, экскурсии, посещение уроков и НОД);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совместные мероприятия для педагогов (семинары, педсоветы, семинары-практикумы, консультации)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extLst>
                  <a:ext uri="{0D108BD9-81ED-4DB2-BD59-A6C34878D82A}">
                    <a16:rowId xmlns:a16="http://schemas.microsoft.com/office/drawing/2014/main" xmlns="" val="1577066602"/>
                  </a:ext>
                </a:extLst>
              </a:tr>
              <a:tr h="1169452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МКУ «Ресурсный центр информационно-методического обеспечения»</a:t>
                      </a:r>
                    </a:p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администрации Жердевского района: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предоставление отчетности;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получение юридической консультации;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участие в совещаниях и семинарах.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получение нормативно-правовых документов;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extLst>
                  <a:ext uri="{0D108BD9-81ED-4DB2-BD59-A6C34878D82A}">
                    <a16:rowId xmlns:a16="http://schemas.microsoft.com/office/drawing/2014/main" xmlns="" val="783991468"/>
                  </a:ext>
                </a:extLst>
              </a:tr>
              <a:tr h="663658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Центральная психолого-медико-педагогическая комиссия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-обследование детей с отклонениями в развитии с целью определение форм, методов и специальных условий обучения и воспитания детей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extLst>
                  <a:ext uri="{0D108BD9-81ED-4DB2-BD59-A6C34878D82A}">
                    <a16:rowId xmlns:a16="http://schemas.microsoft.com/office/drawing/2014/main" xmlns="" val="1544339957"/>
                  </a:ext>
                </a:extLst>
              </a:tr>
              <a:tr h="1000854">
                <a:tc>
                  <a:txBody>
                    <a:bodyPr/>
                    <a:lstStyle/>
                    <a:p>
                      <a:pPr marL="7239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Тамбовский областной институт повышения квалификации работников образования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tc>
                  <a:txBody>
                    <a:bodyPr/>
                    <a:lstStyle/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повышение квалификации педагогических кадров;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прохождение профессиональной переподготовки педагогов;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участие в семинарах и конференциях;</a:t>
                      </a:r>
                    </a:p>
                    <a:p>
                      <a:pPr marL="5842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организация стажировок для слушателей курсов повышения квалификации;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585" marR="10585" marT="0" marB="0"/>
                </a:tc>
                <a:extLst>
                  <a:ext uri="{0D108BD9-81ED-4DB2-BD59-A6C34878D82A}">
                    <a16:rowId xmlns:a16="http://schemas.microsoft.com/office/drawing/2014/main" xmlns="" val="23697800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9474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09600" y="300446"/>
            <a:ext cx="9956800" cy="617350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Таким образом, инклюзивное образование обеспечивает максимальную социализацию детей с ОВЗ в соответствии с индивидуальными психофизическими возможностями каждого ребенка; формирует у вех участников образовательной деятельности таких общечеловеческих ценностей, как взаимное уважение, толерантность, осознание себя частью общества, предоставляет возможности для развития навыков и талантов ребенка.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1.labirint.ru/books/439174/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69951">
            <a:off x="8043605" y="1686904"/>
            <a:ext cx="2095500" cy="3238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524000" y="332657"/>
            <a:ext cx="6660232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 Федеральном государственном</a:t>
            </a:r>
            <a:r>
              <a:rPr lang="ru-RU" sz="36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образовательном стандарте говорится о выравнивании  стартовых возможностей выпускников дошкольных образовательных учреждений, в том числе и детей с ограниченными возможностями здоровья (далее ОВЗ).</a:t>
            </a:r>
            <a:endParaRPr lang="ru-RU" sz="3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628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live2give.ru/wp-content/uploads/2015/01/ANIMATION-30-TV.Still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67808" y="4509120"/>
            <a:ext cx="4006912" cy="2348880"/>
          </a:xfrm>
          <a:prstGeom prst="rect">
            <a:avLst/>
          </a:prstGeom>
          <a:noFill/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919536" y="260648"/>
            <a:ext cx="828680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Согласно пункту 1.6. ФГОС дошкольного образования (Приказ Минобразования от 17.10.2013 г.) каждый ребенок «в период дошкольного детства независимо от места жительства, пола, нации, языка, социального статуса, психофизиологических и других особенностей (в т.ч. ограниченных возможностей здоровья (ОВЗ)» имеет право на обеспечение равных возможностей для полноценного развития.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919536" y="3284984"/>
            <a:ext cx="8286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Действующее законодательство позволяет обучение и воспитание детей с ОВЗ в дошкольных учреждениях общего типа, т.е организация совместного обучения и воспитания здоровых детей и детей с ОВЗ.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5050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Организация работы детского сада в области инклюзивного образования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/>
              <a:t>Инклюзивное образование основано на предоставлении </a:t>
            </a:r>
            <a:r>
              <a:rPr lang="ru-RU" dirty="0" smtClean="0"/>
              <a:t> </a:t>
            </a:r>
            <a:r>
              <a:rPr lang="ru-RU" dirty="0"/>
              <a:t>форм обучения для детей с ограниченными возможностями здоровья, при которых обучение и развитие таких детей становится возможным. </a:t>
            </a:r>
            <a:r>
              <a:rPr lang="ru-RU" dirty="0" err="1" smtClean="0"/>
              <a:t>Воспитательно</a:t>
            </a:r>
            <a:r>
              <a:rPr lang="ru-RU" dirty="0" smtClean="0"/>
              <a:t>-образовательный процесс ДОУ использует полную инклюзию, т.е. посещение ребенком с речевыми нарушениями возрастных групп в режиме </a:t>
            </a:r>
            <a:r>
              <a:rPr lang="ru-RU" dirty="0"/>
              <a:t>полного дня. Ребенок присутствует и участвует в процессе деятельности на всех занятиях совместно со сверстниками. При этом такому ребенку предлагаются задания различного уровня сложности, дополнительные игры и упражнения. </a:t>
            </a:r>
          </a:p>
        </p:txBody>
      </p:sp>
      <p:pic>
        <p:nvPicPr>
          <p:cNvPr id="5" name="Picture 2" descr="http://ylubka.caduk.ru/images/logos_final_pos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32630" y="4938050"/>
            <a:ext cx="1905000" cy="13335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859968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</a:pP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>Содержание </a:t>
            </a:r>
            <a:r>
              <a:rPr lang="ru-RU" sz="1800" dirty="0" smtClean="0">
                <a:solidFill>
                  <a:prstClr val="black"/>
                </a:solidFill>
                <a:ea typeface="+mn-ea"/>
                <a:cs typeface="+mn-cs"/>
              </a:rPr>
              <a:t>коррекционной работы с  детьми с речевыми нарушениями в полной инклюзии: </a:t>
            </a:r>
            <a: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77334" y="1305342"/>
            <a:ext cx="8596668" cy="3880773"/>
          </a:xfrm>
        </p:spPr>
        <p:txBody>
          <a:bodyPr>
            <a:normAutofit fontScale="92500"/>
          </a:bodyPr>
          <a:lstStyle/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dirty="0" smtClean="0">
                <a:solidFill>
                  <a:prstClr val="black"/>
                </a:solidFill>
              </a:rPr>
              <a:t>- осуществление </a:t>
            </a:r>
            <a:r>
              <a:rPr lang="ru-RU" dirty="0">
                <a:solidFill>
                  <a:prstClr val="black"/>
                </a:solidFill>
              </a:rPr>
              <a:t>развивающей деятельности (развитие речи и представлений об окружающем мире, развитие познавательной сферы, игровой, исследовательской, проектной, графической, конструктивной деятельности и т. д.); </a:t>
            </a:r>
            <a:endParaRPr lang="ru-RU" dirty="0" smtClean="0">
              <a:solidFill>
                <a:prstClr val="black"/>
              </a:solidFill>
            </a:endParaRP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-социализация в условиях совместного обучения и воспитания детей с ограниченными возможностями здоровья и обычно развивающихся сверстников;  </a:t>
            </a:r>
            <a:endParaRPr lang="ru-RU" dirty="0" smtClean="0">
              <a:solidFill>
                <a:prstClr val="black"/>
              </a:solidFill>
            </a:endParaRP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dirty="0" smtClean="0">
                <a:solidFill>
                  <a:prstClr val="black"/>
                </a:solidFill>
              </a:rPr>
              <a:t>-</a:t>
            </a:r>
            <a:r>
              <a:rPr lang="ru-RU" dirty="0">
                <a:solidFill>
                  <a:prstClr val="black"/>
                </a:solidFill>
              </a:rPr>
              <a:t>реализация коррекционной деятельности специалистов (учитель- логопед, учитель-дефектолог, </a:t>
            </a:r>
            <a:r>
              <a:rPr lang="ru-RU" dirty="0" smtClean="0">
                <a:solidFill>
                  <a:prstClr val="black"/>
                </a:solidFill>
              </a:rPr>
              <a:t>педагог-психолог);  </a:t>
            </a:r>
          </a:p>
          <a:p>
            <a:pPr marL="0" lvl="0" indent="0" algn="just">
              <a:spcBef>
                <a:spcPts val="0"/>
              </a:spcBef>
              <a:buClrTx/>
              <a:buSzTx/>
              <a:buNone/>
            </a:pPr>
            <a:r>
              <a:rPr lang="ru-RU" dirty="0" smtClean="0">
                <a:solidFill>
                  <a:prstClr val="black"/>
                </a:solidFill>
              </a:rPr>
              <a:t>-</a:t>
            </a:r>
            <a:r>
              <a:rPr lang="ru-RU" dirty="0">
                <a:solidFill>
                  <a:prstClr val="black"/>
                </a:solidFill>
              </a:rPr>
              <a:t>реализация программ </a:t>
            </a:r>
            <a:r>
              <a:rPr lang="ru-RU" dirty="0" smtClean="0">
                <a:solidFill>
                  <a:prstClr val="black"/>
                </a:solidFill>
              </a:rPr>
              <a:t>дополнительного образования (кружки). 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81600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919536" y="332656"/>
            <a:ext cx="8429684" cy="538609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9875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lang="ru-RU" sz="3200" b="1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словия реализации инклюзивной практики в детском саду </a:t>
            </a:r>
          </a:p>
          <a:p>
            <a:pPr indent="269875" algn="ctr" defTabSz="914400" fontAlgn="base">
              <a:spcBef>
                <a:spcPct val="0"/>
              </a:spcBef>
              <a:spcAft>
                <a:spcPct val="0"/>
              </a:spcAft>
            </a:pPr>
            <a:endParaRPr lang="ru-RU" sz="24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профессиональная квалификация педагогов и специалистов, реализующих инклюзивный подход;</a:t>
            </a:r>
            <a:endParaRPr lang="ru-RU" sz="3200" dirty="0">
              <a:solidFill>
                <a:prstClr val="black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 развивающей предметно-пространственной среды образовательного 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процесса;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организация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отношений между  всеми участниками образовательного процесса.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18036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11013922" cy="1320800"/>
          </a:xfrm>
        </p:spPr>
        <p:txBody>
          <a:bodyPr>
            <a:normAutofit fontScale="90000"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Содержание коррекционной работы в соответствии с федеральным государственным стандартом дошкольного образования далее (ФГОС ДО) направлено, на создание системы комплексной помощи детям с ограниченными возможностями здоровья. В освоении основной образовательной программы дошкольного образования, коррекцию недостатков в физическом и (или) психическом развитии воспитанников, их социальную адаптацию и оказание помощи детям этой категории в освоении ОПДО.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77333" y="2421846"/>
            <a:ext cx="11013923" cy="388077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lnSpc>
                <a:spcPct val="115000"/>
              </a:lnSpc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Одним из приоритетных направлений детского сада является: создание специальных образовательных условий, учитывающих специфику коммуникативной и когнитивной деятельности детей, имеющих ограниченные возможности здоровья.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Исходя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выбранного направления актуальной задачей для учреждения является создание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безбарьерной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среды и социально-психологического обеспечения для  развития ребенка с особыми образовательными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потребностями.</a:t>
            </a:r>
          </a:p>
          <a:p>
            <a:pPr marL="0" indent="0" algn="just">
              <a:lnSpc>
                <a:spcPct val="115000"/>
              </a:lnSpc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этого в процессе организации образовательной деятельности предусмотрено использование адаптированных программ  для детей с ФФНР, для детей с общим недоразвитие речи,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разработанные специалистами ДОУ (учителем – логопедом, педагогом – психологом, учителем - дефектологом),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условиях логопедического пункта дошкольного образовательного учреждения.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Адаптированные программы обеспечивают максимальное развитие психологических возможностей детей с ОВЗ, личностного потенциала дошкольников и речевого развития. </a:t>
            </a:r>
            <a:endParaRPr lang="ru-RU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26360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96983" y="424542"/>
            <a:ext cx="9956800" cy="4873752"/>
          </a:xfrm>
        </p:spPr>
        <p:txBody>
          <a:bodyPr/>
          <a:lstStyle/>
          <a:p>
            <a:r>
              <a:rPr lang="ru-RU" dirty="0" smtClean="0"/>
              <a:t>Право на качественное образование — одно из самых значительных прав человека современности, поскольку находится в тесной связи с правами человека на развитие своих способностей и правом на будущее. В связи с этим становится понятной необходимость обеспечения его полной доступности и равных прав на его получение для всех членов общества, в том числе и детей с ограниченными возможностями здоровья (ОВЗ).</a:t>
            </a:r>
          </a:p>
          <a:p>
            <a:r>
              <a:rPr lang="ru-RU" dirty="0" smtClean="0"/>
              <a:t>На основе анализа результатов психолого-педагогического обследования ребенка специалистами ДОУ разрабатывается специальная индивидуальная программа развития (СИПР), которая помогает улучшить качество обучения.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3685" y="594925"/>
            <a:ext cx="10008863" cy="5915057"/>
          </a:xfrm>
        </p:spPr>
        <p:txBody>
          <a:bodyPr>
            <a:normAutofit/>
          </a:bodyPr>
          <a:lstStyle/>
          <a:p>
            <a:pPr indent="44958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Одним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путей повышения качества образования в ДОУ является установление прочных связей с социумом. Развитие социальных связей дошкольного образовательного учреждения с различными центрами дает дополнительный импульс для духовного развития и обогащения личности ребенка с первых лет жизни, совершенствует конструктивные взаимоотношения с родителями, строящиеся на идее социального партнерства. </a:t>
            </a:r>
            <a:r>
              <a:rPr lang="ru-RU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Одновременно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этот процесс способствует росту профессионального мастерства всех специалистов детского сада, работающих с детьми с речевыми нарушениями, поднимает статус учреждения, указывает на особую роль его социальных связей в развитии каждой личности и тех взрослых, которые входят в ближайшее окружение ребенка.</a:t>
            </a:r>
            <a: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1188" y="594925"/>
            <a:ext cx="57320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Взаимодействие с социумом.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660547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114</TotalTime>
  <Words>922</Words>
  <Application>Microsoft Office PowerPoint</Application>
  <PresentationFormat>Произвольный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Эркер</vt:lpstr>
      <vt:lpstr>1_Эркер</vt:lpstr>
      <vt:lpstr>2_Эркер</vt:lpstr>
      <vt:lpstr>«Предоставьте человеку все те права, которыми бы вы хотели обладать сами» Роберт Ингерсолли </vt:lpstr>
      <vt:lpstr>Слайд 2</vt:lpstr>
      <vt:lpstr>Слайд 3</vt:lpstr>
      <vt:lpstr>Организация работы детского сада в области инклюзивного образования</vt:lpstr>
      <vt:lpstr>Содержание коррекционной работы с  детьми с речевыми нарушениями в полной инклюзии:  </vt:lpstr>
      <vt:lpstr>Слайд 6</vt:lpstr>
      <vt:lpstr>Содержание коррекционной работы в соответствии с федеральным государственным стандартом дошкольного образования далее (ФГОС ДО) направлено, на создание системы комплексной помощи детям с ограниченными возможностями здоровья. В освоении основной образовательной программы дошкольного образования, коррекцию недостатков в физическом и (или) психическом развитии воспитанников, их социальную адаптацию и оказание помощи детям этой категории в освоении ОПДО.  </vt:lpstr>
      <vt:lpstr>Слайд 8</vt:lpstr>
      <vt:lpstr>  Одним из путей повышения качества образования в ДОУ является установление прочных связей с социумом. Развитие социальных связей дошкольного образовательного учреждения с различными центрами дает дополнительный импульс для духовного развития и обогащения личности ребенка с первых лет жизни, совершенствует конструктивные взаимоотношения с родителями, строящиеся на идее социального партнерства.  Одновременно этот процесс способствует росту профессионального мастерства всех специалистов детского сада, работающих с детьми с речевыми нарушениями, поднимает статус учреждения, указывает на особую роль его социальных связей в развитии каждой личности и тех взрослых, которые входят в ближайшее окружение ребенка. 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Инклюзивное образование в ДОУ</dc:title>
  <dc:creator>Пользователь Windows</dc:creator>
  <cp:lastModifiedBy>ds02</cp:lastModifiedBy>
  <cp:revision>13</cp:revision>
  <dcterms:created xsi:type="dcterms:W3CDTF">2019-07-25T06:26:00Z</dcterms:created>
  <dcterms:modified xsi:type="dcterms:W3CDTF">2019-12-26T11:29:35Z</dcterms:modified>
</cp:coreProperties>
</file>