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56" r:id="rId2"/>
    <p:sldId id="257" r:id="rId3"/>
    <p:sldId id="259" r:id="rId4"/>
    <p:sldId id="258" r:id="rId5"/>
    <p:sldId id="260" r:id="rId6"/>
    <p:sldId id="261" r:id="rId7"/>
    <p:sldId id="262" r:id="rId8"/>
    <p:sldId id="264" r:id="rId9"/>
    <p:sldId id="265" r:id="rId10"/>
    <p:sldId id="266" r:id="rId11"/>
    <p:sldId id="267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1098" y="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84DD8-83D8-4032-B7B4-9146A224E660}" type="datetimeFigureOut">
              <a:rPr lang="ru-RU" smtClean="0"/>
              <a:t>09.10.2018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4582F-601B-4AFE-869E-B2EF622899C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84DD8-83D8-4032-B7B4-9146A224E660}" type="datetimeFigureOut">
              <a:rPr lang="ru-RU" smtClean="0"/>
              <a:t>09.10.2018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4582F-601B-4AFE-869E-B2EF622899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84DD8-83D8-4032-B7B4-9146A224E660}" type="datetimeFigureOut">
              <a:rPr lang="ru-RU" smtClean="0"/>
              <a:t>09.10.2018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4582F-601B-4AFE-869E-B2EF622899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84DD8-83D8-4032-B7B4-9146A224E660}" type="datetimeFigureOut">
              <a:rPr lang="ru-RU" smtClean="0"/>
              <a:t>09.10.2018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4582F-601B-4AFE-869E-B2EF622899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84DD8-83D8-4032-B7B4-9146A224E660}" type="datetimeFigureOut">
              <a:rPr lang="ru-RU" smtClean="0"/>
              <a:t>09.10.2018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4582F-601B-4AFE-869E-B2EF622899CA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84DD8-83D8-4032-B7B4-9146A224E660}" type="datetimeFigureOut">
              <a:rPr lang="ru-RU" smtClean="0"/>
              <a:t>09.10.2018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4582F-601B-4AFE-869E-B2EF622899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84DD8-83D8-4032-B7B4-9146A224E660}" type="datetimeFigureOut">
              <a:rPr lang="ru-RU" smtClean="0"/>
              <a:t>09.10.2018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4582F-601B-4AFE-869E-B2EF622899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84DD8-83D8-4032-B7B4-9146A224E660}" type="datetimeFigureOut">
              <a:rPr lang="ru-RU" smtClean="0"/>
              <a:t>09.10.2018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4582F-601B-4AFE-869E-B2EF622899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84DD8-83D8-4032-B7B4-9146A224E660}" type="datetimeFigureOut">
              <a:rPr lang="ru-RU" smtClean="0"/>
              <a:t>09.10.2018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4582F-601B-4AFE-869E-B2EF622899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84DD8-83D8-4032-B7B4-9146A224E660}" type="datetimeFigureOut">
              <a:rPr lang="ru-RU" smtClean="0"/>
              <a:t>09.10.2018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D4582F-601B-4AFE-869E-B2EF622899C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584DD8-83D8-4032-B7B4-9146A224E660}" type="datetimeFigureOut">
              <a:rPr lang="ru-RU" smtClean="0"/>
              <a:t>09.10.2018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1D4582F-601B-4AFE-869E-B2EF622899CA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D1584DD8-83D8-4032-B7B4-9146A224E660}" type="datetimeFigureOut">
              <a:rPr lang="ru-RU" smtClean="0"/>
              <a:t>09.10.2018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1D4582F-601B-4AFE-869E-B2EF622899CA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57224" y="1643050"/>
            <a:ext cx="7851648" cy="1828800"/>
          </a:xfrm>
        </p:spPr>
        <p:txBody>
          <a:bodyPr/>
          <a:lstStyle/>
          <a:p>
            <a:r>
              <a:rPr lang="en-US" dirty="0" smtClean="0">
                <a:solidFill>
                  <a:srgbClr val="FF0000"/>
                </a:solidFill>
              </a:rPr>
              <a:t>Lovely morning</a:t>
            </a:r>
            <a:r>
              <a:rPr lang="ru-RU" dirty="0" smtClean="0">
                <a:solidFill>
                  <a:srgbClr val="FF0000"/>
                </a:solidFill>
              </a:rPr>
              <a:t>,</a:t>
            </a:r>
            <a:r>
              <a:rPr lang="en-US" dirty="0" smtClean="0">
                <a:solidFill>
                  <a:srgbClr val="FF0000"/>
                </a:solidFill>
              </a:rPr>
              <a:t> isn’t it</a:t>
            </a:r>
            <a:r>
              <a:rPr lang="ru-RU" dirty="0" smtClean="0">
                <a:solidFill>
                  <a:srgbClr val="FF0000"/>
                </a:solidFill>
              </a:rPr>
              <a:t>?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US" sz="4400" dirty="0" smtClean="0">
              <a:solidFill>
                <a:srgbClr val="FF0000"/>
              </a:solidFill>
            </a:endParaRPr>
          </a:p>
          <a:p>
            <a:r>
              <a:rPr lang="en-US" sz="4400" dirty="0" smtClean="0">
                <a:solidFill>
                  <a:srgbClr val="FF0000"/>
                </a:solidFill>
              </a:rPr>
              <a:t>Glad to see you!</a:t>
            </a:r>
            <a:endParaRPr lang="ru-RU" sz="4400" dirty="0">
              <a:solidFill>
                <a:srgbClr val="FF0000"/>
              </a:solidFill>
            </a:endParaRPr>
          </a:p>
        </p:txBody>
      </p:sp>
      <p:pic>
        <p:nvPicPr>
          <p:cNvPr id="26628" name="Picture 4" descr="https://st2.depositphotos.com/1001911/7384/v/950/depositphotos_73847317-stock-illustration-cute-manga-girl-emotic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071810"/>
            <a:ext cx="2613006" cy="2564475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84313"/>
          </a:xfrm>
          <a:ln w="76200">
            <a:solidFill>
              <a:schemeClr val="accent1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The  Degrees  of  Comparison  of  Adverbs  with  -</a:t>
            </a:r>
            <a:r>
              <a:rPr lang="en-US" b="1" dirty="0" err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ly</a:t>
            </a:r>
            <a:r>
              <a:rPr lang="en-US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 w="57150">
            <a:solidFill>
              <a:schemeClr val="accent1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/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611188" y="1773238"/>
            <a:ext cx="7921625" cy="914400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38100" algn="ctr">
            <a:solidFill>
              <a:schemeClr val="tx2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chemeClr val="tx2"/>
                </a:solidFill>
                <a:latin typeface="+mn-lt"/>
              </a:rPr>
              <a:t>quickly </a:t>
            </a:r>
            <a:r>
              <a:rPr lang="en-US" sz="2800" b="1" dirty="0">
                <a:solidFill>
                  <a:srgbClr val="C00000"/>
                </a:solidFill>
                <a:latin typeface="+mn-lt"/>
              </a:rPr>
              <a:t> - more </a:t>
            </a:r>
            <a:r>
              <a:rPr lang="en-US" sz="2800" b="1" dirty="0">
                <a:solidFill>
                  <a:schemeClr val="tx2"/>
                </a:solidFill>
                <a:latin typeface="+mn-lt"/>
              </a:rPr>
              <a:t> quickly  </a:t>
            </a:r>
            <a:r>
              <a:rPr lang="en-US" sz="2800" b="1" dirty="0">
                <a:solidFill>
                  <a:srgbClr val="C00000"/>
                </a:solidFill>
                <a:latin typeface="+mn-lt"/>
              </a:rPr>
              <a:t>-  most  </a:t>
            </a:r>
            <a:r>
              <a:rPr lang="en-US" sz="2800" b="1" dirty="0">
                <a:solidFill>
                  <a:schemeClr val="tx2"/>
                </a:solidFill>
                <a:latin typeface="+mn-lt"/>
              </a:rPr>
              <a:t>quickly</a:t>
            </a:r>
            <a:endParaRPr lang="ru-RU" sz="2800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611188" y="2852738"/>
            <a:ext cx="7921625" cy="914400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38100" algn="ctr">
            <a:solidFill>
              <a:schemeClr val="tx2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chemeClr val="tx2"/>
                </a:solidFill>
                <a:latin typeface="+mn-lt"/>
              </a:rPr>
              <a:t>creatively </a:t>
            </a:r>
            <a:r>
              <a:rPr lang="en-US" sz="2800" b="1" dirty="0">
                <a:solidFill>
                  <a:srgbClr val="C00000"/>
                </a:solidFill>
                <a:latin typeface="+mn-lt"/>
              </a:rPr>
              <a:t> -  more  </a:t>
            </a:r>
            <a:r>
              <a:rPr lang="en-US" sz="2800" b="1" dirty="0">
                <a:solidFill>
                  <a:schemeClr val="tx2"/>
                </a:solidFill>
                <a:latin typeface="+mn-lt"/>
              </a:rPr>
              <a:t>creatively</a:t>
            </a:r>
            <a:r>
              <a:rPr lang="en-US" sz="2800" b="1" dirty="0">
                <a:solidFill>
                  <a:srgbClr val="C00000"/>
                </a:solidFill>
                <a:latin typeface="+mn-lt"/>
              </a:rPr>
              <a:t>  -  most</a:t>
            </a:r>
            <a:r>
              <a:rPr lang="en-US" sz="2800" b="1" dirty="0">
                <a:solidFill>
                  <a:schemeClr val="tx2"/>
                </a:solidFill>
                <a:latin typeface="+mn-lt"/>
              </a:rPr>
              <a:t>  creatively</a:t>
            </a:r>
            <a:endParaRPr lang="ru-RU" sz="2800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611188" y="3933825"/>
            <a:ext cx="7921625" cy="914400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38100" algn="ctr">
            <a:solidFill>
              <a:schemeClr val="tx2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 eaLnBrk="1" hangingPunct="1"/>
            <a:r>
              <a:rPr lang="en-US" altLang="ru-RU" sz="2800" b="1">
                <a:solidFill>
                  <a:schemeClr val="tx2"/>
                </a:solidFill>
              </a:rPr>
              <a:t>e</a:t>
            </a:r>
            <a:r>
              <a:rPr lang="en-US" altLang="ru-RU" sz="2800" b="1">
                <a:solidFill>
                  <a:schemeClr val="tx2"/>
                </a:solidFill>
                <a:latin typeface="Calibri" pitchFamily="34" charset="0"/>
              </a:rPr>
              <a:t>asily</a:t>
            </a:r>
            <a:r>
              <a:rPr lang="en-US" altLang="ru-RU" sz="2800" b="1">
                <a:solidFill>
                  <a:srgbClr val="C00000"/>
                </a:solidFill>
                <a:latin typeface="Calibri" pitchFamily="34" charset="0"/>
              </a:rPr>
              <a:t>  -  more  </a:t>
            </a:r>
            <a:r>
              <a:rPr lang="en-US" altLang="ru-RU" sz="2800" b="1">
                <a:solidFill>
                  <a:schemeClr val="tx2"/>
                </a:solidFill>
                <a:latin typeface="Calibri" pitchFamily="34" charset="0"/>
              </a:rPr>
              <a:t>easily</a:t>
            </a:r>
            <a:r>
              <a:rPr lang="en-US" altLang="ru-RU" sz="2800" b="1">
                <a:solidFill>
                  <a:srgbClr val="C00000"/>
                </a:solidFill>
                <a:latin typeface="Calibri" pitchFamily="34" charset="0"/>
              </a:rPr>
              <a:t>  -  most  </a:t>
            </a:r>
            <a:r>
              <a:rPr lang="en-US" altLang="ru-RU" sz="2800" b="1">
                <a:solidFill>
                  <a:schemeClr val="tx2"/>
                </a:solidFill>
                <a:latin typeface="Calibri" pitchFamily="34" charset="0"/>
              </a:rPr>
              <a:t>easily</a:t>
            </a:r>
            <a:endParaRPr lang="ru-RU" altLang="ru-RU" sz="2800" b="1">
              <a:solidFill>
                <a:schemeClr val="tx2"/>
              </a:solidFill>
              <a:latin typeface="Calibri" pitchFamily="34" charset="0"/>
            </a:endParaRPr>
          </a:p>
        </p:txBody>
      </p:sp>
      <p:sp>
        <p:nvSpPr>
          <p:cNvPr id="7" name="Прямоугольник 6"/>
          <p:cNvSpPr>
            <a:spLocks noChangeArrowheads="1"/>
          </p:cNvSpPr>
          <p:nvPr/>
        </p:nvSpPr>
        <p:spPr bwMode="auto">
          <a:xfrm>
            <a:off x="611188" y="5013325"/>
            <a:ext cx="7921625" cy="914400"/>
          </a:xfrm>
          <a:prstGeom prst="rect">
            <a:avLst/>
          </a:prstGeom>
          <a:gradFill rotWithShape="1">
            <a:gsLst>
              <a:gs pos="0">
                <a:srgbClr val="DAFDA7"/>
              </a:gs>
              <a:gs pos="35001">
                <a:srgbClr val="E4FDC2"/>
              </a:gs>
              <a:gs pos="100000">
                <a:srgbClr val="F5FFE6"/>
              </a:gs>
            </a:gsLst>
            <a:lin ang="16200000" scaled="1"/>
          </a:gradFill>
          <a:ln w="38100" algn="ctr">
            <a:solidFill>
              <a:schemeClr val="tx2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 eaLnBrk="1" hangingPunct="1"/>
            <a:r>
              <a:rPr lang="en-US" altLang="ru-RU" sz="2800" b="1">
                <a:solidFill>
                  <a:schemeClr val="tx2"/>
                </a:solidFill>
                <a:latin typeface="Calibri" pitchFamily="34" charset="0"/>
              </a:rPr>
              <a:t>carefully  -  more  carefully  -  most  carefully</a:t>
            </a:r>
            <a:endParaRPr lang="ru-RU" altLang="ru-RU" sz="2800" b="1">
              <a:solidFill>
                <a:schemeClr val="tx2"/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 spd="slow">
    <p:cut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 w="76200">
            <a:solidFill>
              <a:schemeClr val="tx2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Односложные  наречия</a:t>
            </a:r>
            <a:endParaRPr lang="ru-RU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 w="57150">
            <a:solidFill>
              <a:schemeClr val="tx2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altLang="ru-RU" sz="4800" b="1" dirty="0" smtClean="0">
                <a:solidFill>
                  <a:schemeClr val="tx2"/>
                </a:solidFill>
              </a:rPr>
              <a:t>hard</a:t>
            </a:r>
            <a:r>
              <a:rPr lang="en-US" altLang="ru-RU" sz="4800" b="1" dirty="0" smtClean="0">
                <a:solidFill>
                  <a:srgbClr val="C00000"/>
                </a:solidFill>
              </a:rPr>
              <a:t>  -  </a:t>
            </a:r>
            <a:r>
              <a:rPr lang="en-US" altLang="ru-RU" sz="4800" b="1" dirty="0" smtClean="0">
                <a:solidFill>
                  <a:schemeClr val="tx2"/>
                </a:solidFill>
              </a:rPr>
              <a:t>hard</a:t>
            </a:r>
            <a:r>
              <a:rPr lang="en-US" altLang="ru-RU" sz="4800" b="1" u="sng" dirty="0" smtClean="0">
                <a:solidFill>
                  <a:srgbClr val="C00000"/>
                </a:solidFill>
              </a:rPr>
              <a:t>er</a:t>
            </a:r>
            <a:r>
              <a:rPr lang="en-US" altLang="ru-RU" sz="4800" b="1" dirty="0" smtClean="0">
                <a:solidFill>
                  <a:srgbClr val="C00000"/>
                </a:solidFill>
              </a:rPr>
              <a:t>  - </a:t>
            </a:r>
            <a:r>
              <a:rPr lang="en-US" altLang="ru-RU" sz="4800" b="1" dirty="0" smtClean="0">
                <a:solidFill>
                  <a:schemeClr val="tx2"/>
                </a:solidFill>
              </a:rPr>
              <a:t>hard</a:t>
            </a:r>
            <a:r>
              <a:rPr lang="en-US" altLang="ru-RU" sz="4800" b="1" u="sng" dirty="0" smtClean="0">
                <a:solidFill>
                  <a:srgbClr val="C00000"/>
                </a:solidFill>
              </a:rPr>
              <a:t>est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altLang="ru-RU" sz="4800" b="1" dirty="0" smtClean="0">
                <a:solidFill>
                  <a:schemeClr val="tx2"/>
                </a:solidFill>
              </a:rPr>
              <a:t>late</a:t>
            </a:r>
            <a:r>
              <a:rPr lang="en-US" altLang="ru-RU" sz="4800" b="1" dirty="0" smtClean="0">
                <a:solidFill>
                  <a:srgbClr val="C00000"/>
                </a:solidFill>
              </a:rPr>
              <a:t>  -  </a:t>
            </a:r>
            <a:r>
              <a:rPr lang="ru-RU" altLang="ru-RU" sz="4800" b="1" dirty="0" smtClean="0">
                <a:solidFill>
                  <a:srgbClr val="C00000"/>
                </a:solidFill>
                <a:latin typeface="Arial" panose="020B0604020202020204" pitchFamily="34" charset="0"/>
              </a:rPr>
              <a:t>  </a:t>
            </a:r>
            <a:r>
              <a:rPr lang="en-US" altLang="ru-RU" sz="4800" b="1" dirty="0" smtClean="0">
                <a:solidFill>
                  <a:schemeClr val="tx2"/>
                </a:solidFill>
              </a:rPr>
              <a:t>lat</a:t>
            </a:r>
            <a:r>
              <a:rPr lang="en-US" altLang="ru-RU" sz="4800" b="1" u="sng" dirty="0" smtClean="0">
                <a:solidFill>
                  <a:srgbClr val="C00000"/>
                </a:solidFill>
              </a:rPr>
              <a:t>er</a:t>
            </a:r>
            <a:r>
              <a:rPr lang="en-US" altLang="ru-RU" sz="4800" b="1" dirty="0" smtClean="0">
                <a:solidFill>
                  <a:srgbClr val="C00000"/>
                </a:solidFill>
              </a:rPr>
              <a:t>  - </a:t>
            </a:r>
            <a:r>
              <a:rPr lang="ru-RU" altLang="ru-RU" sz="4800" b="1" dirty="0" smtClean="0">
                <a:solidFill>
                  <a:srgbClr val="C00000"/>
                </a:solidFill>
                <a:latin typeface="Arial" panose="020B0604020202020204" pitchFamily="34" charset="0"/>
              </a:rPr>
              <a:t>   </a:t>
            </a:r>
            <a:r>
              <a:rPr lang="en-US" altLang="ru-RU" sz="4800" b="1" dirty="0" smtClean="0">
                <a:solidFill>
                  <a:schemeClr val="tx2"/>
                </a:solidFill>
              </a:rPr>
              <a:t>lat</a:t>
            </a:r>
            <a:r>
              <a:rPr lang="en-US" altLang="ru-RU" sz="4800" b="1" u="sng" dirty="0" smtClean="0">
                <a:solidFill>
                  <a:srgbClr val="C00000"/>
                </a:solidFill>
              </a:rPr>
              <a:t>est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altLang="ru-RU" sz="4800" b="1" dirty="0" smtClean="0">
                <a:solidFill>
                  <a:schemeClr val="tx2"/>
                </a:solidFill>
              </a:rPr>
              <a:t>fast</a:t>
            </a:r>
            <a:r>
              <a:rPr lang="en-US" altLang="ru-RU" sz="4800" b="1" dirty="0" smtClean="0">
                <a:solidFill>
                  <a:srgbClr val="C00000"/>
                </a:solidFill>
              </a:rPr>
              <a:t>  -  </a:t>
            </a:r>
            <a:r>
              <a:rPr lang="ru-RU" altLang="ru-RU" sz="4800" b="1" dirty="0" smtClean="0">
                <a:solidFill>
                  <a:srgbClr val="C00000"/>
                </a:solidFill>
                <a:latin typeface="Arial" panose="020B0604020202020204" pitchFamily="34" charset="0"/>
              </a:rPr>
              <a:t>  </a:t>
            </a:r>
            <a:r>
              <a:rPr lang="en-US" altLang="ru-RU" sz="4800" b="1" dirty="0" smtClean="0">
                <a:solidFill>
                  <a:schemeClr val="tx2"/>
                </a:solidFill>
              </a:rPr>
              <a:t>fast</a:t>
            </a:r>
            <a:r>
              <a:rPr lang="en-US" altLang="ru-RU" sz="4800" b="1" u="sng" dirty="0" smtClean="0">
                <a:solidFill>
                  <a:srgbClr val="C00000"/>
                </a:solidFill>
              </a:rPr>
              <a:t>er</a:t>
            </a:r>
            <a:r>
              <a:rPr lang="en-US" altLang="ru-RU" sz="4800" b="1" dirty="0" smtClean="0">
                <a:solidFill>
                  <a:srgbClr val="C00000"/>
                </a:solidFill>
              </a:rPr>
              <a:t>  -  </a:t>
            </a:r>
            <a:r>
              <a:rPr lang="en-US" altLang="ru-RU" sz="4800" b="1" dirty="0" smtClean="0">
                <a:solidFill>
                  <a:schemeClr val="tx2"/>
                </a:solidFill>
              </a:rPr>
              <a:t>fast</a:t>
            </a:r>
            <a:r>
              <a:rPr lang="en-US" altLang="ru-RU" sz="4800" b="1" u="sng" dirty="0" smtClean="0">
                <a:solidFill>
                  <a:srgbClr val="C00000"/>
                </a:solidFill>
              </a:rPr>
              <a:t>est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altLang="ru-RU" sz="4800" b="1" dirty="0" smtClean="0">
                <a:solidFill>
                  <a:schemeClr val="tx2"/>
                </a:solidFill>
              </a:rPr>
              <a:t>high</a:t>
            </a:r>
            <a:r>
              <a:rPr lang="en-US" altLang="ru-RU" sz="4800" b="1" dirty="0" smtClean="0">
                <a:solidFill>
                  <a:srgbClr val="C00000"/>
                </a:solidFill>
              </a:rPr>
              <a:t>  -  </a:t>
            </a:r>
            <a:r>
              <a:rPr lang="ru-RU" altLang="ru-RU" sz="4800" b="1" dirty="0" smtClean="0">
                <a:solidFill>
                  <a:srgbClr val="C00000"/>
                </a:solidFill>
                <a:latin typeface="Arial" panose="020B0604020202020204" pitchFamily="34" charset="0"/>
              </a:rPr>
              <a:t> </a:t>
            </a:r>
            <a:r>
              <a:rPr lang="en-US" altLang="ru-RU" sz="4800" b="1" dirty="0" smtClean="0">
                <a:solidFill>
                  <a:schemeClr val="tx2"/>
                </a:solidFill>
              </a:rPr>
              <a:t>high</a:t>
            </a:r>
            <a:r>
              <a:rPr lang="en-US" altLang="ru-RU" sz="4800" b="1" u="sng" dirty="0" smtClean="0">
                <a:solidFill>
                  <a:srgbClr val="C00000"/>
                </a:solidFill>
              </a:rPr>
              <a:t>er</a:t>
            </a:r>
            <a:r>
              <a:rPr lang="en-US" altLang="ru-RU" sz="4800" b="1" dirty="0" smtClean="0">
                <a:solidFill>
                  <a:srgbClr val="C00000"/>
                </a:solidFill>
              </a:rPr>
              <a:t>  - </a:t>
            </a:r>
            <a:r>
              <a:rPr lang="en-US" altLang="ru-RU" sz="4800" b="1" dirty="0" smtClean="0">
                <a:solidFill>
                  <a:schemeClr val="tx2"/>
                </a:solidFill>
              </a:rPr>
              <a:t>high</a:t>
            </a:r>
            <a:r>
              <a:rPr lang="en-US" altLang="ru-RU" sz="4800" b="1" u="sng" dirty="0" smtClean="0">
                <a:solidFill>
                  <a:srgbClr val="C00000"/>
                </a:solidFill>
              </a:rPr>
              <a:t>est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r>
              <a:rPr lang="en-US" altLang="ru-RU" sz="4800" b="1" dirty="0" smtClean="0">
                <a:solidFill>
                  <a:schemeClr val="tx2"/>
                </a:solidFill>
              </a:rPr>
              <a:t>early </a:t>
            </a:r>
            <a:r>
              <a:rPr lang="en-US" altLang="ru-RU" sz="4800" b="1" dirty="0" smtClean="0">
                <a:solidFill>
                  <a:srgbClr val="C00000"/>
                </a:solidFill>
              </a:rPr>
              <a:t> - </a:t>
            </a:r>
            <a:r>
              <a:rPr lang="ru-RU" altLang="ru-RU" sz="4800" b="1" dirty="0" smtClean="0">
                <a:solidFill>
                  <a:srgbClr val="C00000"/>
                </a:solidFill>
                <a:latin typeface="Arial" panose="020B0604020202020204" pitchFamily="34" charset="0"/>
              </a:rPr>
              <a:t> </a:t>
            </a:r>
            <a:r>
              <a:rPr lang="en-US" altLang="ru-RU" sz="4800" b="1" dirty="0" smtClean="0">
                <a:solidFill>
                  <a:schemeClr val="tx2"/>
                </a:solidFill>
              </a:rPr>
              <a:t>earli</a:t>
            </a:r>
            <a:r>
              <a:rPr lang="en-US" altLang="ru-RU" sz="4800" b="1" u="sng" dirty="0" smtClean="0">
                <a:solidFill>
                  <a:srgbClr val="C00000"/>
                </a:solidFill>
              </a:rPr>
              <a:t>er</a:t>
            </a:r>
            <a:r>
              <a:rPr lang="en-US" altLang="ru-RU" sz="4800" b="1" dirty="0" smtClean="0">
                <a:solidFill>
                  <a:srgbClr val="C00000"/>
                </a:solidFill>
              </a:rPr>
              <a:t>  - </a:t>
            </a:r>
            <a:r>
              <a:rPr lang="en-US" altLang="ru-RU" sz="4800" b="1" dirty="0" smtClean="0">
                <a:solidFill>
                  <a:schemeClr val="tx2"/>
                </a:solidFill>
              </a:rPr>
              <a:t>earli</a:t>
            </a:r>
            <a:r>
              <a:rPr lang="en-US" altLang="ru-RU" sz="4800" b="1" u="sng" dirty="0" smtClean="0">
                <a:solidFill>
                  <a:srgbClr val="C00000"/>
                </a:solidFill>
              </a:rPr>
              <a:t>est</a:t>
            </a:r>
          </a:p>
          <a:p>
            <a:pPr eaLnBrk="1" hangingPunct="1">
              <a:lnSpc>
                <a:spcPct val="90000"/>
              </a:lnSpc>
              <a:buFont typeface="Arial" panose="020B0604020202020204" pitchFamily="34" charset="0"/>
              <a:buChar char="•"/>
              <a:defRPr/>
            </a:pPr>
            <a:endParaRPr lang="ru-RU" altLang="ru-RU" sz="4800" dirty="0" smtClean="0">
              <a:solidFill>
                <a:srgbClr val="000000"/>
              </a:solidFill>
            </a:endParaRPr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 w="76200">
            <a:solidFill>
              <a:schemeClr val="tx2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6000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Remember!</a:t>
            </a:r>
            <a:endParaRPr lang="ru-RU" sz="6000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 w="57150">
            <a:solidFill>
              <a:schemeClr val="tx2"/>
            </a:solidFill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eaLnBrk="1" hangingPunct="1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en-US" altLang="ru-RU" sz="5400" b="1" dirty="0" smtClean="0">
                <a:solidFill>
                  <a:srgbClr val="C00000"/>
                </a:solidFill>
              </a:rPr>
              <a:t>well  </a:t>
            </a:r>
            <a:r>
              <a:rPr lang="ru-RU" altLang="ru-RU" sz="5400" b="1" dirty="0" smtClean="0">
                <a:solidFill>
                  <a:srgbClr val="C00000"/>
                </a:solidFill>
                <a:latin typeface="Arial" panose="020B0604020202020204" pitchFamily="34" charset="0"/>
              </a:rPr>
              <a:t>  </a:t>
            </a:r>
            <a:r>
              <a:rPr lang="en-US" altLang="ru-RU" sz="5400" b="1" dirty="0" smtClean="0">
                <a:solidFill>
                  <a:srgbClr val="C00000"/>
                </a:solidFill>
              </a:rPr>
              <a:t>-  better  -  </a:t>
            </a:r>
            <a:r>
              <a:rPr lang="ru-RU" altLang="ru-RU" sz="5400" b="1" dirty="0" smtClean="0">
                <a:solidFill>
                  <a:srgbClr val="C00000"/>
                </a:solidFill>
                <a:latin typeface="Arial" panose="020B0604020202020204" pitchFamily="34" charset="0"/>
              </a:rPr>
              <a:t> </a:t>
            </a:r>
            <a:r>
              <a:rPr lang="en-US" altLang="ru-RU" sz="5400" b="1" dirty="0" smtClean="0">
                <a:solidFill>
                  <a:srgbClr val="C00000"/>
                </a:solidFill>
              </a:rPr>
              <a:t>best</a:t>
            </a:r>
          </a:p>
          <a:p>
            <a:pPr eaLnBrk="1" hangingPunct="1">
              <a:lnSpc>
                <a:spcPct val="80000"/>
              </a:lnSpc>
              <a:buFont typeface="Arial" panose="020B0604020202020204" pitchFamily="34" charset="0"/>
              <a:buChar char="•"/>
              <a:defRPr/>
            </a:pPr>
            <a:r>
              <a:rPr lang="en-US" altLang="ru-RU" sz="5400" b="1" dirty="0" smtClean="0">
                <a:solidFill>
                  <a:srgbClr val="C00000"/>
                </a:solidFill>
              </a:rPr>
              <a:t>badly  -  worse  - </a:t>
            </a:r>
            <a:r>
              <a:rPr lang="ru-RU" altLang="ru-RU" sz="5400" b="1" dirty="0" smtClean="0">
                <a:solidFill>
                  <a:srgbClr val="C00000"/>
                </a:solidFill>
                <a:latin typeface="Arial" panose="020B0604020202020204" pitchFamily="34" charset="0"/>
              </a:rPr>
              <a:t> </a:t>
            </a:r>
            <a:r>
              <a:rPr lang="en-US" altLang="ru-RU" sz="5400" b="1" dirty="0" smtClean="0">
                <a:solidFill>
                  <a:srgbClr val="C00000"/>
                </a:solidFill>
              </a:rPr>
              <a:t>worst</a:t>
            </a: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REVISE THE WORDS                                           </a:t>
            </a:r>
            <a:r>
              <a:rPr lang="en-US" sz="2800" b="1" dirty="0" smtClean="0">
                <a:solidFill>
                  <a:srgbClr val="FF0000"/>
                </a:solidFill>
              </a:rPr>
              <a:t>V</a:t>
            </a:r>
          </a:p>
          <a:p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DISCUSS STUDENTS’ ACHIEVEMENTS               </a:t>
            </a:r>
            <a:r>
              <a:rPr lang="en-US" sz="2800" b="1" dirty="0" smtClean="0">
                <a:solidFill>
                  <a:srgbClr val="FF0000"/>
                </a:solidFill>
              </a:rPr>
              <a:t>V</a:t>
            </a:r>
          </a:p>
          <a:p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STUDY NEW GRAMMAR RULES.                       </a:t>
            </a:r>
            <a:r>
              <a:rPr lang="en-US" sz="2800" b="1" dirty="0" smtClean="0">
                <a:solidFill>
                  <a:srgbClr val="FF0000"/>
                </a:solidFill>
              </a:rPr>
              <a:t>V</a:t>
            </a:r>
          </a:p>
          <a:p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DO EXERCISES                                                   </a:t>
            </a:r>
            <a:r>
              <a:rPr lang="en-US" sz="2800" b="1" dirty="0" smtClean="0">
                <a:solidFill>
                  <a:srgbClr val="FF0000"/>
                </a:solidFill>
              </a:rPr>
              <a:t>V</a:t>
            </a:r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  </a:t>
            </a:r>
          </a:p>
          <a:p>
            <a:r>
              <a:rPr lang="en-US" sz="2800" dirty="0" smtClean="0">
                <a:solidFill>
                  <a:schemeClr val="accent1">
                    <a:lumMod val="75000"/>
                  </a:schemeClr>
                </a:solidFill>
              </a:rPr>
              <a:t>COMPARE CLASSMATES’ ACHIEVEMENTS     </a:t>
            </a:r>
            <a:r>
              <a:rPr lang="en-US" sz="2800" b="1" dirty="0" smtClean="0">
                <a:solidFill>
                  <a:srgbClr val="FF0000"/>
                </a:solidFill>
              </a:rPr>
              <a:t>V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solidFill>
            <a:schemeClr val="accent2"/>
          </a:solidFill>
        </p:spPr>
        <p:txBody>
          <a:bodyPr/>
          <a:lstStyle/>
          <a:p>
            <a:r>
              <a:rPr lang="en-US" sz="6000" dirty="0" smtClean="0">
                <a:solidFill>
                  <a:srgbClr val="FFFF00"/>
                </a:solidFill>
                <a:latin typeface="Bahnschrift Condensed" pitchFamily="34" charset="0"/>
              </a:rPr>
              <a:t>GIVE ME A SMILE, PLEASE, IF YOU LIKED MY LESSON!</a:t>
            </a:r>
          </a:p>
          <a:p>
            <a:r>
              <a:rPr lang="en-US" sz="6000" dirty="0" smtClean="0">
                <a:solidFill>
                  <a:srgbClr val="FFFF00"/>
                </a:solidFill>
                <a:latin typeface="Bahnschrift Condensed" pitchFamily="34" charset="0"/>
              </a:rPr>
              <a:t>                  THANK YOU!</a:t>
            </a:r>
          </a:p>
        </p:txBody>
      </p:sp>
      <p:pic>
        <p:nvPicPr>
          <p:cNvPr id="4" name="Рисунок 3" descr="22609986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215074" y="3214686"/>
            <a:ext cx="2148286" cy="2786058"/>
          </a:xfrm>
          <a:prstGeom prst="rect">
            <a:avLst/>
          </a:prstGeom>
        </p:spPr>
      </p:pic>
    </p:spTree>
  </p:cSld>
  <p:clrMapOvr>
    <a:masterClrMapping/>
  </p:clrMapOvr>
  <p:transition spd="slow">
    <p:pull dir="ru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8000" dirty="0" err="1" smtClean="0"/>
              <a:t>t</a:t>
            </a:r>
            <a:r>
              <a:rPr lang="en-US" sz="8000" dirty="0" err="1" smtClean="0">
                <a:solidFill>
                  <a:srgbClr val="7030A0"/>
                </a:solidFill>
              </a:rPr>
              <a:t>acsnheevime</a:t>
            </a:r>
            <a:endParaRPr lang="en-US" sz="8000" dirty="0" smtClean="0">
              <a:solidFill>
                <a:srgbClr val="7030A0"/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ransition spd="slow">
    <p:pull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7200" dirty="0" smtClean="0">
                <a:solidFill>
                  <a:srgbClr val="7030A0"/>
                </a:solidFill>
              </a:rPr>
              <a:t>achievements</a:t>
            </a:r>
            <a:endParaRPr lang="ru-RU" sz="7200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 spd="slow"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7200" dirty="0" smtClean="0">
                <a:solidFill>
                  <a:srgbClr val="7030A0"/>
                </a:solidFill>
              </a:rPr>
              <a:t>YOU AT WHAT ARE GOOD</a:t>
            </a:r>
            <a:r>
              <a:rPr lang="ru-RU" sz="7200" dirty="0" smtClean="0">
                <a:solidFill>
                  <a:srgbClr val="7030A0"/>
                </a:solidFill>
              </a:rPr>
              <a:t>?</a:t>
            </a:r>
            <a:endParaRPr lang="ru-RU" sz="7200" dirty="0">
              <a:solidFill>
                <a:srgbClr val="7030A0"/>
              </a:solidFill>
            </a:endParaRPr>
          </a:p>
        </p:txBody>
      </p:sp>
      <p:pic>
        <p:nvPicPr>
          <p:cNvPr id="4" name="Рисунок 3" descr="oboik.ru_1854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14546" y="4286256"/>
            <a:ext cx="3936686" cy="2213305"/>
          </a:xfrm>
          <a:prstGeom prst="rect">
            <a:avLst/>
          </a:prstGeom>
        </p:spPr>
      </p:pic>
    </p:spTree>
  </p:cSld>
  <p:clrMapOvr>
    <a:masterClrMapping/>
  </p:clrMapOvr>
  <p:transition spd="slow">
    <p:pull dir="r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7200" dirty="0" smtClean="0">
                <a:solidFill>
                  <a:srgbClr val="C00000"/>
                </a:solidFill>
              </a:rPr>
              <a:t>WHAT ARE YOU GOOD AT</a:t>
            </a:r>
            <a:r>
              <a:rPr lang="ru-RU" sz="7200" dirty="0" smtClean="0">
                <a:solidFill>
                  <a:srgbClr val="C00000"/>
                </a:solidFill>
              </a:rPr>
              <a:t>?</a:t>
            </a:r>
            <a:endParaRPr lang="ru-RU" sz="7200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8000" dirty="0" smtClean="0">
                <a:solidFill>
                  <a:schemeClr val="accent6">
                    <a:lumMod val="50000"/>
                  </a:schemeClr>
                </a:solidFill>
              </a:rPr>
              <a:t>WHAT DO WE DO</a:t>
            </a:r>
            <a:r>
              <a:rPr lang="ru-RU" sz="8000" dirty="0" smtClean="0">
                <a:solidFill>
                  <a:schemeClr val="accent6">
                    <a:lumMod val="50000"/>
                  </a:schemeClr>
                </a:solidFill>
              </a:rPr>
              <a:t>?</a:t>
            </a:r>
            <a:endParaRPr lang="ru-RU" sz="8000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Рисунок 3" descr="depositphotos_72070383-stock-photo-cute-bord-and-school-background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43372" y="3357562"/>
            <a:ext cx="3000381" cy="3000381"/>
          </a:xfrm>
          <a:prstGeom prst="rect">
            <a:avLst/>
          </a:prstGeom>
        </p:spPr>
      </p:pic>
    </p:spTree>
  </p:cSld>
  <p:clrMapOvr>
    <a:masterClrMapping/>
  </p:clrMapOvr>
  <p:transition spd="slow">
    <p:zoom dir="in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</a:rPr>
              <a:t>REVISE THE WORDS</a:t>
            </a:r>
          </a:p>
          <a:p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</a:rPr>
              <a:t>DISCUSS STUDENTS’ ACHIEVEMENTS</a:t>
            </a:r>
          </a:p>
          <a:p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</a:rPr>
              <a:t>STUDY NEW GRAMMAR RULES.</a:t>
            </a:r>
          </a:p>
          <a:p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</a:rPr>
              <a:t>DO EXERCISES</a:t>
            </a:r>
          </a:p>
          <a:p>
            <a:r>
              <a:rPr lang="en-US" sz="3600" dirty="0" smtClean="0">
                <a:solidFill>
                  <a:schemeClr val="accent1">
                    <a:lumMod val="75000"/>
                  </a:schemeClr>
                </a:solidFill>
              </a:rPr>
              <a:t>COMPARE CLASSMATES’ ACHIEVEMENTS</a:t>
            </a:r>
          </a:p>
          <a:p>
            <a:endParaRPr lang="ru-RU" sz="3200" dirty="0"/>
          </a:p>
        </p:txBody>
      </p:sp>
    </p:spTree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650" y="188913"/>
            <a:ext cx="7772400" cy="1470025"/>
          </a:xfrm>
          <a:ln w="57150">
            <a:solidFill>
              <a:srgbClr val="0070C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650" y="1916113"/>
            <a:ext cx="7777163" cy="4176712"/>
          </a:xfrm>
          <a:ln w="5715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eaLnBrk="1" hangingPunct="1">
              <a:buFont typeface="Arial" panose="020B0604020202020204" pitchFamily="34" charset="0"/>
              <a:buNone/>
              <a:defRPr/>
            </a:pPr>
            <a:endParaRPr lang="en-US" altLang="ru-RU" smtClean="0">
              <a:solidFill>
                <a:srgbClr val="898989"/>
              </a:solidFill>
            </a:endParaRPr>
          </a:p>
          <a:p>
            <a:pPr eaLnBrk="1" hangingPunct="1">
              <a:buFont typeface="Arial" panose="020B0604020202020204" pitchFamily="34" charset="0"/>
              <a:buNone/>
              <a:defRPr/>
            </a:pPr>
            <a:endParaRPr lang="en-US" altLang="ru-RU" smtClean="0">
              <a:solidFill>
                <a:srgbClr val="898989"/>
              </a:solidFill>
            </a:endParaRPr>
          </a:p>
          <a:p>
            <a:pPr eaLnBrk="1" hangingPunct="1">
              <a:buFont typeface="Arial" panose="020B0604020202020204" pitchFamily="34" charset="0"/>
              <a:buNone/>
              <a:defRPr/>
            </a:pPr>
            <a:endParaRPr lang="en-US" altLang="ru-RU" smtClean="0">
              <a:solidFill>
                <a:srgbClr val="898989"/>
              </a:solidFill>
            </a:endParaRPr>
          </a:p>
          <a:p>
            <a:pPr eaLnBrk="1" hangingPunct="1">
              <a:buFont typeface="Arial" panose="020B0604020202020204" pitchFamily="34" charset="0"/>
              <a:buNone/>
              <a:defRPr/>
            </a:pPr>
            <a:endParaRPr lang="en-US" altLang="ru-RU" smtClean="0">
              <a:solidFill>
                <a:srgbClr val="898989"/>
              </a:solidFill>
            </a:endParaRPr>
          </a:p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en-US" altLang="ru-RU" sz="2800" b="1" smtClean="0">
                <a:solidFill>
                  <a:schemeClr val="tx2"/>
                </a:solidFill>
              </a:rPr>
              <a:t>Nice</a:t>
            </a:r>
            <a:r>
              <a:rPr lang="en-US" altLang="ru-RU" sz="2800" b="1" smtClean="0">
                <a:solidFill>
                  <a:srgbClr val="C00000"/>
                </a:solidFill>
              </a:rPr>
              <a:t>ly</a:t>
            </a:r>
            <a:r>
              <a:rPr lang="en-US" altLang="ru-RU" sz="2800" b="1" smtClean="0">
                <a:solidFill>
                  <a:schemeClr val="tx2"/>
                </a:solidFill>
              </a:rPr>
              <a:t>,  beautiful</a:t>
            </a:r>
            <a:r>
              <a:rPr lang="en-US" altLang="ru-RU" sz="2800" b="1" smtClean="0">
                <a:solidFill>
                  <a:srgbClr val="C00000"/>
                </a:solidFill>
              </a:rPr>
              <a:t>ly</a:t>
            </a:r>
            <a:r>
              <a:rPr lang="en-US" altLang="ru-RU" sz="2800" b="1" smtClean="0">
                <a:solidFill>
                  <a:schemeClr val="tx2"/>
                </a:solidFill>
              </a:rPr>
              <a:t>,  bad</a:t>
            </a:r>
            <a:r>
              <a:rPr lang="en-US" altLang="ru-RU" sz="2800" b="1" smtClean="0">
                <a:solidFill>
                  <a:srgbClr val="C00000"/>
                </a:solidFill>
              </a:rPr>
              <a:t>ly</a:t>
            </a:r>
            <a:r>
              <a:rPr lang="en-US" altLang="ru-RU" sz="2800" b="1" smtClean="0">
                <a:solidFill>
                  <a:schemeClr val="tx2"/>
                </a:solidFill>
              </a:rPr>
              <a:t>,  happi</a:t>
            </a:r>
            <a:r>
              <a:rPr lang="en-US" altLang="ru-RU" sz="2800" b="1" smtClean="0">
                <a:solidFill>
                  <a:srgbClr val="C00000"/>
                </a:solidFill>
              </a:rPr>
              <a:t>ly</a:t>
            </a:r>
            <a:r>
              <a:rPr lang="en-US" altLang="ru-RU" sz="2800" b="1" smtClean="0">
                <a:solidFill>
                  <a:schemeClr val="tx2"/>
                </a:solidFill>
              </a:rPr>
              <a:t>,  quick</a:t>
            </a:r>
            <a:r>
              <a:rPr lang="en-US" altLang="ru-RU" sz="2800" b="1" smtClean="0">
                <a:solidFill>
                  <a:srgbClr val="C00000"/>
                </a:solidFill>
              </a:rPr>
              <a:t>ly</a:t>
            </a:r>
            <a:r>
              <a:rPr lang="en-US" altLang="ru-RU" sz="2800" b="1" smtClean="0">
                <a:solidFill>
                  <a:schemeClr val="tx2"/>
                </a:solidFill>
              </a:rPr>
              <a:t>,</a:t>
            </a:r>
          </a:p>
          <a:p>
            <a:pPr eaLnBrk="1" hangingPunct="1">
              <a:buFont typeface="Arial" panose="020B0604020202020204" pitchFamily="34" charset="0"/>
              <a:buNone/>
              <a:defRPr/>
            </a:pPr>
            <a:r>
              <a:rPr lang="en-US" altLang="ru-RU" sz="2800" b="1" smtClean="0">
                <a:solidFill>
                  <a:schemeClr val="tx2"/>
                </a:solidFill>
              </a:rPr>
              <a:t>careful</a:t>
            </a:r>
            <a:r>
              <a:rPr lang="en-US" altLang="ru-RU" sz="2800" b="1" smtClean="0">
                <a:solidFill>
                  <a:srgbClr val="C00000"/>
                </a:solidFill>
              </a:rPr>
              <a:t>ly</a:t>
            </a:r>
            <a:r>
              <a:rPr lang="en-US" altLang="ru-RU" sz="2800" b="1" smtClean="0">
                <a:solidFill>
                  <a:schemeClr val="tx2"/>
                </a:solidFill>
              </a:rPr>
              <a:t>,  proper</a:t>
            </a:r>
            <a:r>
              <a:rPr lang="en-US" altLang="ru-RU" sz="2800" b="1" smtClean="0">
                <a:solidFill>
                  <a:srgbClr val="C00000"/>
                </a:solidFill>
              </a:rPr>
              <a:t>ly</a:t>
            </a:r>
            <a:r>
              <a:rPr lang="en-US" altLang="ru-RU" sz="2800" b="1" smtClean="0">
                <a:solidFill>
                  <a:schemeClr val="tx2"/>
                </a:solidFill>
              </a:rPr>
              <a:t>,  slow</a:t>
            </a:r>
            <a:r>
              <a:rPr lang="en-US" altLang="ru-RU" sz="2800" b="1" smtClean="0">
                <a:solidFill>
                  <a:srgbClr val="C00000"/>
                </a:solidFill>
              </a:rPr>
              <a:t>ly</a:t>
            </a:r>
            <a:r>
              <a:rPr lang="en-US" altLang="ru-RU" sz="2800" b="1" smtClean="0">
                <a:solidFill>
                  <a:schemeClr val="tx2"/>
                </a:solidFill>
              </a:rPr>
              <a:t>,  heavi</a:t>
            </a:r>
            <a:r>
              <a:rPr lang="en-US" altLang="ru-RU" sz="2800" b="1" smtClean="0">
                <a:solidFill>
                  <a:srgbClr val="C00000"/>
                </a:solidFill>
              </a:rPr>
              <a:t>ly</a:t>
            </a:r>
            <a:r>
              <a:rPr lang="en-US" altLang="ru-RU" sz="2800" b="1" smtClean="0">
                <a:solidFill>
                  <a:schemeClr val="tx2"/>
                </a:solidFill>
              </a:rPr>
              <a:t>,  terrib</a:t>
            </a:r>
            <a:r>
              <a:rPr lang="en-US" altLang="ru-RU" sz="2800" b="1" smtClean="0">
                <a:solidFill>
                  <a:srgbClr val="C00000"/>
                </a:solidFill>
              </a:rPr>
              <a:t>ly</a:t>
            </a:r>
            <a:r>
              <a:rPr lang="en-US" altLang="ru-RU" sz="2800" b="1" smtClean="0">
                <a:solidFill>
                  <a:schemeClr val="tx2"/>
                </a:solidFill>
              </a:rPr>
              <a:t>.</a:t>
            </a:r>
            <a:r>
              <a:rPr lang="en-US" altLang="ru-RU" smtClean="0">
                <a:solidFill>
                  <a:srgbClr val="898989"/>
                </a:solidFill>
              </a:rPr>
              <a:t> </a:t>
            </a:r>
          </a:p>
          <a:p>
            <a:pPr eaLnBrk="1" hangingPunct="1">
              <a:buFont typeface="Arial" panose="020B0604020202020204" pitchFamily="34" charset="0"/>
              <a:buNone/>
              <a:defRPr/>
            </a:pPr>
            <a:endParaRPr lang="en-US" altLang="ru-RU" smtClean="0">
              <a:solidFill>
                <a:srgbClr val="898989"/>
              </a:solidFill>
            </a:endParaRPr>
          </a:p>
        </p:txBody>
      </p:sp>
      <p:sp>
        <p:nvSpPr>
          <p:cNvPr id="4" name="Выноска со стрелкой вправо 3"/>
          <p:cNvSpPr>
            <a:spLocks noChangeArrowheads="1"/>
          </p:cNvSpPr>
          <p:nvPr/>
        </p:nvSpPr>
        <p:spPr bwMode="auto">
          <a:xfrm>
            <a:off x="900113" y="2997200"/>
            <a:ext cx="2232025" cy="914400"/>
          </a:xfrm>
          <a:prstGeom prst="rightArrowCallout">
            <a:avLst>
              <a:gd name="adj1" fmla="val 27083"/>
              <a:gd name="adj2" fmla="val 25000"/>
              <a:gd name="adj3" fmla="val 45169"/>
              <a:gd name="adj4" fmla="val 64977"/>
            </a:avLst>
          </a:prstGeom>
          <a:gradFill rotWithShape="1">
            <a:gsLst>
              <a:gs pos="0">
                <a:srgbClr val="FFA2A1"/>
              </a:gs>
              <a:gs pos="35001">
                <a:srgbClr val="FFBEBD"/>
              </a:gs>
              <a:gs pos="100000">
                <a:srgbClr val="FFE5E5"/>
              </a:gs>
            </a:gsLst>
            <a:lin ang="16200000" scaled="1"/>
          </a:gradFill>
          <a:ln w="38100" algn="ctr">
            <a:solidFill>
              <a:srgbClr val="0070C0"/>
            </a:solidFill>
            <a:miter lim="800000"/>
            <a:headEnd/>
            <a:tailEnd/>
          </a:ln>
          <a:effectLst>
            <a:outerShdw dist="20000" dir="5400000" rotWithShape="0">
              <a:srgbClr val="000000">
                <a:alpha val="37999"/>
              </a:srgbClr>
            </a:outerShdw>
          </a:effectLst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tx2"/>
                </a:solidFill>
                <a:latin typeface="+mn-lt"/>
              </a:rPr>
              <a:t>adjective</a:t>
            </a:r>
            <a:endParaRPr lang="ru-RU" sz="2400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5" name="Плюс 4"/>
          <p:cNvSpPr/>
          <p:nvPr/>
        </p:nvSpPr>
        <p:spPr>
          <a:xfrm>
            <a:off x="3132138" y="3141663"/>
            <a:ext cx="865187" cy="719137"/>
          </a:xfrm>
          <a:prstGeom prst="mathPlus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Выноска со стрелкой вправо 5"/>
          <p:cNvSpPr/>
          <p:nvPr/>
        </p:nvSpPr>
        <p:spPr>
          <a:xfrm>
            <a:off x="4067175" y="3068638"/>
            <a:ext cx="1490663" cy="914400"/>
          </a:xfrm>
          <a:prstGeom prst="rightArrowCallout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en-US" altLang="ru-RU" sz="4400" b="1" smtClean="0">
                <a:solidFill>
                  <a:schemeClr val="tx2"/>
                </a:solidFill>
              </a:rPr>
              <a:t>-</a:t>
            </a:r>
            <a:r>
              <a:rPr lang="en-US" altLang="ru-RU" sz="4400" b="1" smtClean="0">
                <a:solidFill>
                  <a:srgbClr val="C00000"/>
                </a:solidFill>
              </a:rPr>
              <a:t> ly</a:t>
            </a:r>
            <a:endParaRPr lang="ru-RU" altLang="ru-RU" sz="4400" b="1" smtClean="0">
              <a:solidFill>
                <a:srgbClr val="C00000"/>
              </a:solidFill>
            </a:endParaRPr>
          </a:p>
        </p:txBody>
      </p:sp>
      <p:sp>
        <p:nvSpPr>
          <p:cNvPr id="8" name="Равно 7"/>
          <p:cNvSpPr/>
          <p:nvPr/>
        </p:nvSpPr>
        <p:spPr>
          <a:xfrm>
            <a:off x="5651500" y="3284538"/>
            <a:ext cx="914400" cy="431800"/>
          </a:xfrm>
          <a:prstGeom prst="mathEqual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804025" y="3068638"/>
            <a:ext cx="1368425" cy="914400"/>
          </a:xfrm>
          <a:prstGeom prst="rect">
            <a:avLst/>
          </a:prstGeom>
          <a:ln w="38100">
            <a:solidFill>
              <a:srgbClr val="0070C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solidFill>
                  <a:schemeClr val="tx2"/>
                </a:solidFill>
              </a:rPr>
              <a:t>adverb</a:t>
            </a:r>
            <a:endParaRPr lang="ru-RU" sz="2400" b="1" dirty="0">
              <a:solidFill>
                <a:schemeClr val="tx2"/>
              </a:solidFill>
            </a:endParaRPr>
          </a:p>
        </p:txBody>
      </p:sp>
      <p:sp>
        <p:nvSpPr>
          <p:cNvPr id="10" name="Горизонтальный свиток 9"/>
          <p:cNvSpPr/>
          <p:nvPr/>
        </p:nvSpPr>
        <p:spPr>
          <a:xfrm rot="21099591">
            <a:off x="1255713" y="250825"/>
            <a:ext cx="6911975" cy="1439863"/>
          </a:xfrm>
          <a:prstGeom prst="horizontalScroll">
            <a:avLst>
              <a:gd name="adj" fmla="val 15343"/>
            </a:avLst>
          </a:prstGeom>
          <a:ln w="5715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7200" b="1" dirty="0">
                <a:solidFill>
                  <a:srgbClr val="C00000"/>
                </a:solidFill>
                <a:latin typeface="Century" pitchFamily="18" charset="0"/>
              </a:rPr>
              <a:t>Adverbs</a:t>
            </a:r>
            <a:r>
              <a:rPr lang="en-US" dirty="0"/>
              <a:t> </a:t>
            </a:r>
            <a:endParaRPr lang="ru-RU" dirty="0"/>
          </a:p>
        </p:txBody>
      </p:sp>
    </p:spTree>
  </p:cSld>
  <p:clrMapOvr>
    <a:masterClrMapping/>
  </p:clrMapOvr>
  <p:transition spd="slow">
    <p:wipe dir="r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ln w="57150">
            <a:solidFill>
              <a:srgbClr val="0070C0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2"/>
                </a:solidFill>
                <a:latin typeface="Times New Roman" pitchFamily="18" charset="0"/>
                <a:cs typeface="Times New Roman" pitchFamily="18" charset="0"/>
              </a:rPr>
              <a:t>Наречия,  которые  по  форме  не  отличаются  от  прилагательных:</a:t>
            </a:r>
            <a:endParaRPr lang="ru-RU" b="1" dirty="0">
              <a:solidFill>
                <a:schemeClr val="tx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ln w="5715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Char char="•"/>
              <a:defRPr/>
            </a:pPr>
            <a:endParaRPr lang="ru-RU" dirty="0"/>
          </a:p>
        </p:txBody>
      </p:sp>
      <p:sp>
        <p:nvSpPr>
          <p:cNvPr id="5" name="Блок-схема: знак завершения 4"/>
          <p:cNvSpPr/>
          <p:nvPr/>
        </p:nvSpPr>
        <p:spPr>
          <a:xfrm>
            <a:off x="755650" y="1989138"/>
            <a:ext cx="2232025" cy="647700"/>
          </a:xfrm>
          <a:prstGeom prst="flowChartTerminator">
            <a:avLst/>
          </a:prstGeom>
          <a:ln w="57150">
            <a:solidFill>
              <a:schemeClr val="tx2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i="1" dirty="0">
                <a:solidFill>
                  <a:schemeClr val="tx2"/>
                </a:solidFill>
              </a:rPr>
              <a:t>adverbs</a:t>
            </a:r>
            <a:endParaRPr lang="ru-RU" sz="2800" b="1" i="1" dirty="0">
              <a:solidFill>
                <a:schemeClr val="tx2"/>
              </a:solidFill>
            </a:endParaRPr>
          </a:p>
        </p:txBody>
      </p:sp>
      <p:sp>
        <p:nvSpPr>
          <p:cNvPr id="6" name="Блок-схема: знак завершения 5"/>
          <p:cNvSpPr/>
          <p:nvPr/>
        </p:nvSpPr>
        <p:spPr>
          <a:xfrm>
            <a:off x="5940425" y="1989138"/>
            <a:ext cx="2303463" cy="647700"/>
          </a:xfrm>
          <a:prstGeom prst="flowChartTerminator">
            <a:avLst/>
          </a:prstGeom>
          <a:ln w="57150">
            <a:solidFill>
              <a:schemeClr val="tx2"/>
            </a:solidFill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i="1" dirty="0">
                <a:solidFill>
                  <a:schemeClr val="tx2"/>
                </a:solidFill>
              </a:rPr>
              <a:t>adjectives</a:t>
            </a:r>
            <a:endParaRPr lang="ru-RU" sz="2800" b="1" i="1" dirty="0">
              <a:solidFill>
                <a:schemeClr val="tx2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827088" y="3068638"/>
            <a:ext cx="1873250" cy="2520950"/>
          </a:xfrm>
          <a:prstGeom prst="ellipse">
            <a:avLst/>
          </a:prstGeom>
          <a:ln w="57150">
            <a:solidFill>
              <a:schemeClr val="tx2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chemeClr val="tx2"/>
                </a:solidFill>
              </a:rPr>
              <a:t>fast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chemeClr val="tx2"/>
                </a:solidFill>
              </a:rPr>
              <a:t>high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chemeClr val="tx2"/>
                </a:solidFill>
              </a:rPr>
              <a:t>hard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chemeClr val="tx2"/>
                </a:solidFill>
              </a:rPr>
              <a:t>late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chemeClr val="tx2"/>
                </a:solidFill>
              </a:rPr>
              <a:t>early</a:t>
            </a:r>
            <a:endParaRPr lang="ru-RU" sz="2800" b="1" dirty="0">
              <a:solidFill>
                <a:schemeClr val="tx2"/>
              </a:solidFill>
            </a:endParaRPr>
          </a:p>
        </p:txBody>
      </p:sp>
      <p:sp>
        <p:nvSpPr>
          <p:cNvPr id="8" name="Стрелка вниз 7"/>
          <p:cNvSpPr/>
          <p:nvPr/>
        </p:nvSpPr>
        <p:spPr>
          <a:xfrm>
            <a:off x="1692275" y="2636838"/>
            <a:ext cx="215900" cy="360362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9" name="Овал 8"/>
          <p:cNvSpPr/>
          <p:nvPr/>
        </p:nvSpPr>
        <p:spPr>
          <a:xfrm>
            <a:off x="6227763" y="3068638"/>
            <a:ext cx="1871662" cy="2592387"/>
          </a:xfrm>
          <a:prstGeom prst="ellipse">
            <a:avLst/>
          </a:prstGeom>
          <a:ln w="57150">
            <a:solidFill>
              <a:schemeClr val="tx2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chemeClr val="tx2"/>
                </a:solidFill>
              </a:rPr>
              <a:t>fast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chemeClr val="tx2"/>
                </a:solidFill>
              </a:rPr>
              <a:t>high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chemeClr val="tx2"/>
                </a:solidFill>
              </a:rPr>
              <a:t>hard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chemeClr val="tx2"/>
                </a:solidFill>
              </a:rPr>
              <a:t>late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800" b="1" dirty="0">
                <a:solidFill>
                  <a:schemeClr val="tx2"/>
                </a:solidFill>
              </a:rPr>
              <a:t>early</a:t>
            </a:r>
            <a:endParaRPr lang="ru-RU" sz="2800" b="1" dirty="0">
              <a:solidFill>
                <a:schemeClr val="tx2"/>
              </a:solidFill>
            </a:endParaRPr>
          </a:p>
        </p:txBody>
      </p:sp>
      <p:sp>
        <p:nvSpPr>
          <p:cNvPr id="10" name="Стрелка вниз 9"/>
          <p:cNvSpPr/>
          <p:nvPr/>
        </p:nvSpPr>
        <p:spPr>
          <a:xfrm flipH="1">
            <a:off x="6875463" y="2636838"/>
            <a:ext cx="217487" cy="360362"/>
          </a:xfrm>
          <a:prstGeom prst="down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1" name="Блок-схема: знак завершения 10"/>
          <p:cNvSpPr/>
          <p:nvPr/>
        </p:nvSpPr>
        <p:spPr>
          <a:xfrm>
            <a:off x="2843213" y="3284538"/>
            <a:ext cx="1441450" cy="431800"/>
          </a:xfrm>
          <a:prstGeom prst="flowChartTerminator">
            <a:avLst/>
          </a:prstGeom>
          <a:ln w="57150">
            <a:solidFill>
              <a:schemeClr val="tx2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b="1" smtClean="0">
                <a:solidFill>
                  <a:srgbClr val="C00000"/>
                </a:solidFill>
              </a:rPr>
              <a:t>быстро</a:t>
            </a:r>
          </a:p>
        </p:txBody>
      </p:sp>
      <p:sp>
        <p:nvSpPr>
          <p:cNvPr id="12" name="Стрелка вправо 11"/>
          <p:cNvSpPr/>
          <p:nvPr/>
        </p:nvSpPr>
        <p:spPr>
          <a:xfrm>
            <a:off x="2124075" y="3357563"/>
            <a:ext cx="617538" cy="287337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3" name="Блок-схема: знак завершения 12"/>
          <p:cNvSpPr/>
          <p:nvPr/>
        </p:nvSpPr>
        <p:spPr>
          <a:xfrm>
            <a:off x="4572000" y="3284538"/>
            <a:ext cx="1419225" cy="431800"/>
          </a:xfrm>
          <a:prstGeom prst="flowChartTerminator">
            <a:avLst/>
          </a:prstGeom>
          <a:ln w="57150">
            <a:solidFill>
              <a:schemeClr val="tx2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b="1" smtClean="0">
                <a:solidFill>
                  <a:srgbClr val="C00000"/>
                </a:solidFill>
              </a:rPr>
              <a:t>быстрый</a:t>
            </a:r>
          </a:p>
        </p:txBody>
      </p:sp>
      <p:sp>
        <p:nvSpPr>
          <p:cNvPr id="14" name="Стрелка вправо 13"/>
          <p:cNvSpPr/>
          <p:nvPr/>
        </p:nvSpPr>
        <p:spPr>
          <a:xfrm rot="10800000">
            <a:off x="6084888" y="3357563"/>
            <a:ext cx="617537" cy="287337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5" name="Блок-схема: знак завершения 14"/>
          <p:cNvSpPr/>
          <p:nvPr/>
        </p:nvSpPr>
        <p:spPr>
          <a:xfrm>
            <a:off x="2843213" y="3789363"/>
            <a:ext cx="1441450" cy="431800"/>
          </a:xfrm>
          <a:prstGeom prst="flowChartTerminator">
            <a:avLst/>
          </a:prstGeom>
          <a:ln w="57150">
            <a:solidFill>
              <a:schemeClr val="tx2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b="1" smtClean="0">
                <a:solidFill>
                  <a:srgbClr val="C00000"/>
                </a:solidFill>
              </a:rPr>
              <a:t>высоко</a:t>
            </a:r>
          </a:p>
        </p:txBody>
      </p:sp>
      <p:sp>
        <p:nvSpPr>
          <p:cNvPr id="16" name="Блок-схема: знак завершения 15"/>
          <p:cNvSpPr/>
          <p:nvPr/>
        </p:nvSpPr>
        <p:spPr>
          <a:xfrm>
            <a:off x="4572000" y="3789363"/>
            <a:ext cx="1419225" cy="431800"/>
          </a:xfrm>
          <a:prstGeom prst="flowChartTerminator">
            <a:avLst/>
          </a:prstGeom>
          <a:ln w="57150">
            <a:solidFill>
              <a:schemeClr val="tx2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b="1" smtClean="0">
                <a:solidFill>
                  <a:srgbClr val="C00000"/>
                </a:solidFill>
              </a:rPr>
              <a:t>высокий</a:t>
            </a:r>
          </a:p>
        </p:txBody>
      </p:sp>
      <p:sp>
        <p:nvSpPr>
          <p:cNvPr id="17" name="Стрелка вправо 16"/>
          <p:cNvSpPr/>
          <p:nvPr/>
        </p:nvSpPr>
        <p:spPr>
          <a:xfrm>
            <a:off x="2124075" y="3789363"/>
            <a:ext cx="617538" cy="287337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9" name="Стрелка вправо 18"/>
          <p:cNvSpPr/>
          <p:nvPr/>
        </p:nvSpPr>
        <p:spPr>
          <a:xfrm rot="10800000">
            <a:off x="6011863" y="3860800"/>
            <a:ext cx="619125" cy="288925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18" name="Блок-схема: знак завершения 17"/>
          <p:cNvSpPr/>
          <p:nvPr/>
        </p:nvSpPr>
        <p:spPr>
          <a:xfrm>
            <a:off x="2843213" y="4292600"/>
            <a:ext cx="1441450" cy="431800"/>
          </a:xfrm>
          <a:prstGeom prst="flowChartTerminator">
            <a:avLst/>
          </a:prstGeom>
          <a:ln w="57150">
            <a:solidFill>
              <a:schemeClr val="tx2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b="1" smtClean="0">
                <a:solidFill>
                  <a:srgbClr val="C00000"/>
                </a:solidFill>
              </a:rPr>
              <a:t>упорно</a:t>
            </a:r>
          </a:p>
        </p:txBody>
      </p:sp>
      <p:sp>
        <p:nvSpPr>
          <p:cNvPr id="20" name="Блок-схема: знак завершения 19"/>
          <p:cNvSpPr/>
          <p:nvPr/>
        </p:nvSpPr>
        <p:spPr>
          <a:xfrm>
            <a:off x="4572000" y="4292600"/>
            <a:ext cx="1439863" cy="431800"/>
          </a:xfrm>
          <a:prstGeom prst="flowChartTerminator">
            <a:avLst/>
          </a:prstGeom>
          <a:ln w="57150">
            <a:solidFill>
              <a:schemeClr val="tx2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b="1" smtClean="0">
                <a:solidFill>
                  <a:srgbClr val="C00000"/>
                </a:solidFill>
              </a:rPr>
              <a:t>упорный</a:t>
            </a:r>
          </a:p>
        </p:txBody>
      </p:sp>
      <p:sp>
        <p:nvSpPr>
          <p:cNvPr id="21" name="Стрелка вправо 20"/>
          <p:cNvSpPr/>
          <p:nvPr/>
        </p:nvSpPr>
        <p:spPr>
          <a:xfrm rot="1185030">
            <a:off x="2154238" y="4244975"/>
            <a:ext cx="619125" cy="288925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 rot="9975536">
            <a:off x="6037263" y="4362450"/>
            <a:ext cx="619125" cy="287338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4" name="Блок-схема: знак завершения 23"/>
          <p:cNvSpPr/>
          <p:nvPr/>
        </p:nvSpPr>
        <p:spPr>
          <a:xfrm>
            <a:off x="2843213" y="4797425"/>
            <a:ext cx="1441450" cy="431800"/>
          </a:xfrm>
          <a:prstGeom prst="flowChartTerminator">
            <a:avLst/>
          </a:prstGeom>
          <a:ln w="57150">
            <a:solidFill>
              <a:schemeClr val="tx2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b="1" smtClean="0">
                <a:solidFill>
                  <a:srgbClr val="C00000"/>
                </a:solidFill>
              </a:rPr>
              <a:t>поздно</a:t>
            </a:r>
          </a:p>
        </p:txBody>
      </p:sp>
      <p:sp>
        <p:nvSpPr>
          <p:cNvPr id="25" name="Блок-схема: знак завершения 24"/>
          <p:cNvSpPr/>
          <p:nvPr/>
        </p:nvSpPr>
        <p:spPr>
          <a:xfrm>
            <a:off x="4572000" y="4797425"/>
            <a:ext cx="1512888" cy="431800"/>
          </a:xfrm>
          <a:prstGeom prst="flowChartTerminator">
            <a:avLst/>
          </a:prstGeom>
          <a:ln w="57150">
            <a:solidFill>
              <a:schemeClr val="tx2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b="1" smtClean="0">
                <a:solidFill>
                  <a:srgbClr val="C00000"/>
                </a:solidFill>
              </a:rPr>
              <a:t>поздний</a:t>
            </a:r>
          </a:p>
        </p:txBody>
      </p:sp>
      <p:sp>
        <p:nvSpPr>
          <p:cNvPr id="26" name="Стрелка вправо 25"/>
          <p:cNvSpPr/>
          <p:nvPr/>
        </p:nvSpPr>
        <p:spPr>
          <a:xfrm rot="1318924">
            <a:off x="2152650" y="4740275"/>
            <a:ext cx="619125" cy="288925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27" name="Стрелка вправо 26"/>
          <p:cNvSpPr/>
          <p:nvPr/>
        </p:nvSpPr>
        <p:spPr>
          <a:xfrm rot="9976515">
            <a:off x="6105525" y="4781550"/>
            <a:ext cx="619125" cy="288925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0" name="Блок-схема: знак завершения 29"/>
          <p:cNvSpPr/>
          <p:nvPr/>
        </p:nvSpPr>
        <p:spPr>
          <a:xfrm>
            <a:off x="2843213" y="5300663"/>
            <a:ext cx="1441450" cy="431800"/>
          </a:xfrm>
          <a:prstGeom prst="flowChartTerminator">
            <a:avLst/>
          </a:prstGeom>
          <a:ln w="57150">
            <a:solidFill>
              <a:schemeClr val="tx2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b="1" smtClean="0">
                <a:solidFill>
                  <a:srgbClr val="C00000"/>
                </a:solidFill>
              </a:rPr>
              <a:t>рано</a:t>
            </a:r>
          </a:p>
        </p:txBody>
      </p:sp>
      <p:sp>
        <p:nvSpPr>
          <p:cNvPr id="32" name="Блок-схема: знак завершения 31"/>
          <p:cNvSpPr/>
          <p:nvPr/>
        </p:nvSpPr>
        <p:spPr>
          <a:xfrm>
            <a:off x="4572000" y="5300663"/>
            <a:ext cx="1439863" cy="431800"/>
          </a:xfrm>
          <a:prstGeom prst="flowChartTerminator">
            <a:avLst/>
          </a:prstGeom>
          <a:ln w="57150">
            <a:solidFill>
              <a:schemeClr val="tx2"/>
            </a:solidFill>
          </a:ln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algn="ctr" eaLnBrk="1" hangingPunct="1">
              <a:defRPr/>
            </a:pPr>
            <a:r>
              <a:rPr lang="ru-RU" altLang="ru-RU" b="1" smtClean="0">
                <a:solidFill>
                  <a:srgbClr val="C00000"/>
                </a:solidFill>
              </a:rPr>
              <a:t>ранний</a:t>
            </a:r>
          </a:p>
        </p:txBody>
      </p:sp>
      <p:sp>
        <p:nvSpPr>
          <p:cNvPr id="33" name="Стрелка вправо 32"/>
          <p:cNvSpPr/>
          <p:nvPr/>
        </p:nvSpPr>
        <p:spPr>
          <a:xfrm rot="1618076">
            <a:off x="2152650" y="5227638"/>
            <a:ext cx="619125" cy="288925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4" name="Стрелка вправо 33"/>
          <p:cNvSpPr/>
          <p:nvPr/>
        </p:nvSpPr>
        <p:spPr>
          <a:xfrm rot="10008063">
            <a:off x="6040438" y="5254625"/>
            <a:ext cx="636587" cy="274638"/>
          </a:xfrm>
          <a:prstGeom prst="rightArrow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ransition spd="slow">
    <p:pull dir="u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82</TotalTime>
  <Words>223</Words>
  <Application>Microsoft Office PowerPoint</Application>
  <PresentationFormat>Экран (4:3)</PresentationFormat>
  <Paragraphs>68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22" baseType="lpstr">
      <vt:lpstr>Arial</vt:lpstr>
      <vt:lpstr>Bahnschrift Condensed</vt:lpstr>
      <vt:lpstr>Calibri</vt:lpstr>
      <vt:lpstr>Century</vt:lpstr>
      <vt:lpstr>Century Gothic</vt:lpstr>
      <vt:lpstr>Times New Roman</vt:lpstr>
      <vt:lpstr>Wingdings 2</vt:lpstr>
      <vt:lpstr>Поток</vt:lpstr>
      <vt:lpstr>Lovely morning, isn’t it?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Наречия,  которые  по  форме  не  отличаются  от  прилагательных:</vt:lpstr>
      <vt:lpstr>The  Degrees  of  Comparison  of  Adverbs  with  -ly:</vt:lpstr>
      <vt:lpstr>Односложные  наречия</vt:lpstr>
      <vt:lpstr>Remember!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Учитель</cp:lastModifiedBy>
  <cp:revision>6</cp:revision>
  <dcterms:created xsi:type="dcterms:W3CDTF">2018-10-08T16:52:38Z</dcterms:created>
  <dcterms:modified xsi:type="dcterms:W3CDTF">2018-10-09T05:58:42Z</dcterms:modified>
</cp:coreProperties>
</file>