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85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7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0066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0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1146E-66DF-45D3-8CB7-16694B4FEEE4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2B022-FE81-44F9-B5FB-93D4754669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jpe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gif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1500174"/>
            <a:ext cx="5325561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Изучение немецкого языка 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как второго иностранного 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на базе английского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643174" y="357166"/>
            <a:ext cx="49584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Немецкий язык делится на 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высокий и низкий немецкий.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8794" y="1571612"/>
            <a:ext cx="5641801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высоком немецком: 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Er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schwamm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dem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tiefen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Wasser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низком немецком :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swamm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dat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deepe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 английском :</a:t>
            </a:r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swam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deep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357166"/>
            <a:ext cx="5929354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Алфавит</a:t>
            </a:r>
          </a:p>
          <a:p>
            <a:pPr algn="ctr" fontAlgn="base"/>
            <a:endParaRPr lang="ru-RU" sz="2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Немецкий алфавит состоит из тех же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26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букв,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что и английский алфавит. 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Буквы с диакритическими знаками,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которые передают т.н. умлауты 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ä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ö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 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(двойное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 состав алфавита не входят 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представляют определенную трудность для англичан, </a:t>
            </a:r>
          </a:p>
          <a:p>
            <a:pPr algn="ctr" fontAlgn="base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изучающих немецкий язык.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428604"/>
            <a:ext cx="650085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Фонология</a:t>
            </a:r>
          </a:p>
          <a:p>
            <a:pPr algn="ctr" fontAlgn="base"/>
            <a:endParaRPr lang="ru-RU" sz="32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Звуки в английском и немецком языках схожи. Вместе с тем в немецком отсутствует звук, который передается английским буквосочетанием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поэтому нередко у носителей немецкого языка возникают сложности с корректным произношением таких слов, как 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или 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thing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Немецкие слова, начинающиеся с буквы 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произносятся со звуком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объясняет неправильное произношение английских слов типа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:].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357166"/>
            <a:ext cx="6500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Грамматические соответствия можно проследить в системе глаголов. 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57356" y="1643050"/>
          <a:ext cx="6610693" cy="3785616"/>
        </p:xfrm>
        <a:graphic>
          <a:graphicData uri="http://schemas.openxmlformats.org/drawingml/2006/table">
            <a:tbl>
              <a:tblPr/>
              <a:tblGrid>
                <a:gridCol w="3305001"/>
                <a:gridCol w="3305692"/>
              </a:tblGrid>
              <a:tr h="2726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CC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Английский 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0000CC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Немецкий язык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laugh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–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laughed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lachen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lachte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hate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hated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hassen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hasste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love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loved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lieben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liebte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think - thought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denken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dachte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bring - brought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bringen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brachte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sing - sang - sung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singen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sang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gesungen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give - gave - given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geben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gab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gegeben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fall - fell - fallen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fallen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fiel</a:t>
                      </a:r>
                      <a:r>
                        <a:rPr lang="ru-RU" sz="2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- </a:t>
                      </a:r>
                      <a:r>
                        <a:rPr lang="ru-RU" sz="2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gefallen</a:t>
                      </a:r>
                      <a:endParaRPr lang="ru-RU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785794"/>
            <a:ext cx="6313523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Орфография и пунктуация</a:t>
            </a:r>
          </a:p>
          <a:p>
            <a:pPr algn="ctr"/>
            <a:endParaRPr lang="ru-RU" sz="2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Существительные в немецком языке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пишутся с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заглавной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буквы. </a:t>
            </a: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результате носители немецкого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часто пишут с большой буквы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английские существительные.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14480" y="857232"/>
            <a:ext cx="6936899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немецком языке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более строгие правила пунктуации,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чем в английском,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что приводит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появлению лишних знаков препинания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предложениях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 начинающих изучать английский,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например: 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told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her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, 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that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she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was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wrong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214290"/>
            <a:ext cx="6169831" cy="52937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Лексика</a:t>
            </a:r>
          </a:p>
          <a:p>
            <a:pPr algn="ctr" fontAlgn="base"/>
            <a:endParaRPr lang="ru-RU" sz="2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немецком и английском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можно обнаружить много родственных слов: </a:t>
            </a:r>
          </a:p>
          <a:p>
            <a:pPr algn="ctr" fontAlgn="base"/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Garten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garden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Familie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family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helfen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help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fontAlgn="base"/>
            <a:endParaRPr lang="ru-RU" sz="2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Однако в некоторых случаях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такое сходство произношения и написания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оказывается обманчивым,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например,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немецкое </a:t>
            </a:r>
            <a:r>
              <a:rPr lang="ru-RU" sz="24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Gift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это вовсе не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«подарок»,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в английском, </a:t>
            </a:r>
          </a:p>
          <a:p>
            <a:pPr algn="ctr" fontAlgn="base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«яд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смертельная отрава».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28728" y="0"/>
            <a:ext cx="733521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 fontAlgn="base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Слова,  которые  совпадают </a:t>
            </a:r>
          </a:p>
          <a:p>
            <a:pPr lvl="0" algn="ctr" fontAlgn="base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по написанию и по значению в обоих языках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214414" y="1071546"/>
          <a:ext cx="7215237" cy="5214979"/>
        </p:xfrm>
        <a:graphic>
          <a:graphicData uri="http://schemas.openxmlformats.org/drawingml/2006/table">
            <a:tbl>
              <a:tblPr/>
              <a:tblGrid>
                <a:gridCol w="2254016"/>
                <a:gridCol w="2707205"/>
                <a:gridCol w="2254016"/>
              </a:tblGrid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Немецкое слово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Значение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Английское слово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Der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Winter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зима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winter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Der Sommer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лето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summer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Hallo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привет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Hello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gut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хорошо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Good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Das Freund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друг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friend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Der Morgen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утро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morning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haben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иметь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have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Das Haus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House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Das Eis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мороженое,лед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ice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  <a:tr h="474089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Die Sonne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солнце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err="1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sun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EF3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85852" y="1000108"/>
            <a:ext cx="7489551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Сходство имеют глаголы 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haben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have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которые как в немецком, так и в английском языке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могут быть смысловыми,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вспомогательными для образования времён,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 также могут иметь модальные значения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сочетании с инфинитивом и частицами.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Кроме того, после этих глаголов как в немецком,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 и в английском языке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употребляется неопределённый артикль.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0"/>
            <a:ext cx="7931787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Слова, которые внешне похожи в обоих языках, </a:t>
            </a:r>
          </a:p>
          <a:p>
            <a:pPr lvl="0"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но имеют разные значения.</a:t>
            </a:r>
            <a:endParaRPr lang="ru-RU" sz="2800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2977" y="1000108"/>
          <a:ext cx="7000923" cy="5429288"/>
        </p:xfrm>
        <a:graphic>
          <a:graphicData uri="http://schemas.openxmlformats.org/drawingml/2006/table">
            <a:tbl>
              <a:tblPr/>
              <a:tblGrid>
                <a:gridCol w="1786396"/>
                <a:gridCol w="1747820"/>
                <a:gridCol w="1786396"/>
                <a:gridCol w="1680311"/>
              </a:tblGrid>
              <a:tr h="537553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Немецкое  слово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Английское слово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                 Значение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375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Немецкий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Brav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Brave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Хороший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Храбрый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Die Bank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bank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Скамья,  банк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банк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hell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Hell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Светлый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Die Wand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wand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Стена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палочка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Das Gift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gift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подарок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Bekommen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Become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Получать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становиться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483798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also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Also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Итак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 же ,то же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967596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aktuell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Actual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актуальный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фактический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действующий 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3660" marR="736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1142984"/>
            <a:ext cx="4310026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«Кто не знает 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хотя бы одного 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иностранного языка, 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тот не знает </a:t>
            </a:r>
          </a:p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своего собственного». </a:t>
            </a:r>
            <a:endParaRPr lang="ru-RU" sz="32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57950" y="4000504"/>
            <a:ext cx="12650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И.В. Гёте</a:t>
            </a:r>
            <a:endParaRPr lang="ru-RU" sz="20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0"/>
            <a:ext cx="64509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Слова, в английском и немецком языках, </a:t>
            </a:r>
          </a:p>
          <a:p>
            <a:pPr lvl="0" algn="ctr"/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имеющие сходства с русским языком</a:t>
            </a:r>
            <a:r>
              <a:rPr lang="ru-RU" sz="24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857224"/>
          <a:ext cx="6929485" cy="5500736"/>
        </p:xfrm>
        <a:graphic>
          <a:graphicData uri="http://schemas.openxmlformats.org/drawingml/2006/table">
            <a:tbl>
              <a:tblPr/>
              <a:tblGrid>
                <a:gridCol w="2273928"/>
                <a:gridCol w="2490093"/>
                <a:gridCol w="2165464"/>
              </a:tblGrid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Немецкое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Английское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Русское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Die Mama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mum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мама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Der  Stall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stall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хлев ,стойло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Der Papa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papa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папа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Die Nase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nose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нос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Die Nacht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night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ночь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Der Patient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patient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пациент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sitzen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Sit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сидеть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Die  Braue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brow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бровь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Der Grund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ground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земля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Die Gans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goose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гусь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Pippen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peep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пищать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Luegen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lie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 лгать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Das Wasser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water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вода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Der Schnee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snow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снег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  <a:tr h="343796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 neu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7030A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new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 новый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204" marR="6820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D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214290"/>
            <a:ext cx="6421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 учащихся: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57422" y="857232"/>
            <a:ext cx="5001562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дается с трудом при изучении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иностранных языков?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Грамматика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42%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 чтения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Запоминание новых слов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32%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Перевод текста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Пересказ текста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35%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Английское произношение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10%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00298" y="214290"/>
            <a:ext cx="64213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Результаты анкетирования учащихся: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14480" y="1142984"/>
            <a:ext cx="6138475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Что дается легко?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Перевод текста,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легко можно догадаться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 значении некоторых слов из контекста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73%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Запоминание слов,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многие английские и немецкие слова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напоминают русские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36%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Строить предложения (грамматика)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15%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928670"/>
            <a:ext cx="5828840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Второй легче, чем первый, </a:t>
            </a:r>
          </a:p>
          <a:p>
            <a:pPr algn="ctr"/>
            <a:endParaRPr lang="ru-RU" sz="2800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третий - еще легче и так далее. </a:t>
            </a:r>
          </a:p>
          <a:p>
            <a:pPr algn="ctr"/>
            <a:endParaRPr lang="ru-RU" sz="2800" b="1" i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Причем это правило работает,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даже если второй изучаемый язык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совсем не похож на первый.</a:t>
            </a:r>
            <a:endParaRPr lang="ru-RU" sz="2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571736" y="1357298"/>
            <a:ext cx="4790992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Желаем Вам успехов</a:t>
            </a:r>
          </a:p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в изучении </a:t>
            </a:r>
          </a:p>
          <a:p>
            <a:pPr algn="ctr"/>
            <a:endParaRPr lang="ru-RU" sz="36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иностранных языков!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85984" y="357166"/>
            <a:ext cx="535785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 –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формирование интереса к изучению немецкого языка через сопоставление с английским языком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Объект </a:t>
            </a:r>
            <a:r>
              <a:rPr lang="ru-RU" sz="28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исследования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– уровень заинтересованности в изучении двух иностранных языков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 smtClean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– лексическое, грамматическое и фонетическое сходство двух языков.</a:t>
            </a:r>
          </a:p>
          <a:p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1643050"/>
            <a:ext cx="557216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3200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ли общие корни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влиять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языка?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pic>
        <p:nvPicPr>
          <p:cNvPr id="21506" name="Picture 2" descr="https://avatars.mds.yandex.net/get-pdb/1381183/0b887fca-5b60-4cee-b30b-88f78d8337a9/s12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9" y="0"/>
            <a:ext cx="2857520" cy="1539528"/>
          </a:xfrm>
          <a:prstGeom prst="rect">
            <a:avLst/>
          </a:prstGeom>
          <a:noFill/>
        </p:spPr>
      </p:pic>
      <p:pic>
        <p:nvPicPr>
          <p:cNvPr id="21510" name="Picture 6" descr="http://s011.radikal.ru/i318/1505/c9/c16999a57a0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2643182"/>
            <a:ext cx="1643074" cy="1506997"/>
          </a:xfrm>
          <a:prstGeom prst="rect">
            <a:avLst/>
          </a:prstGeom>
          <a:noFill/>
        </p:spPr>
      </p:pic>
      <p:pic>
        <p:nvPicPr>
          <p:cNvPr id="21512" name="Picture 8" descr="http://masterteam.kz/wp-content/uploads/2016/07/rite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14480" y="1714488"/>
            <a:ext cx="2643206" cy="1453763"/>
          </a:xfrm>
          <a:prstGeom prst="rect">
            <a:avLst/>
          </a:prstGeom>
          <a:noFill/>
        </p:spPr>
      </p:pic>
      <p:pic>
        <p:nvPicPr>
          <p:cNvPr id="21516" name="Picture 12" descr="https://brest.householder.by/image/cache/catalog/logotipi/bosch-lifeclip-4c-top-withoutband-1200x63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85918" y="5000636"/>
            <a:ext cx="2286016" cy="1200158"/>
          </a:xfrm>
          <a:prstGeom prst="rect">
            <a:avLst/>
          </a:prstGeom>
          <a:noFill/>
        </p:spPr>
      </p:pic>
      <p:pic>
        <p:nvPicPr>
          <p:cNvPr id="21518" name="Picture 14" descr="http://www.stroyip.ru/gallery/firm/1774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1714488"/>
            <a:ext cx="1714500" cy="857251"/>
          </a:xfrm>
          <a:prstGeom prst="rect">
            <a:avLst/>
          </a:prstGeom>
          <a:noFill/>
        </p:spPr>
      </p:pic>
      <p:pic>
        <p:nvPicPr>
          <p:cNvPr id="21520" name="Picture 16" descr="https://zapchasti-techniki.ru/image/cache/data/Thomas_logo-1200x630_0_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71604" y="4071942"/>
            <a:ext cx="2143140" cy="1125148"/>
          </a:xfrm>
          <a:prstGeom prst="rect">
            <a:avLst/>
          </a:prstGeom>
          <a:noFill/>
        </p:spPr>
      </p:pic>
      <p:pic>
        <p:nvPicPr>
          <p:cNvPr id="21522" name="Picture 18" descr="https://www.rain-auto.ru/images/brands/28756_karcher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85852" y="3357562"/>
            <a:ext cx="2286016" cy="659428"/>
          </a:xfrm>
          <a:prstGeom prst="rect">
            <a:avLst/>
          </a:prstGeom>
          <a:noFill/>
        </p:spPr>
      </p:pic>
      <p:pic>
        <p:nvPicPr>
          <p:cNvPr id="21528" name="Picture 24" descr="https://pic11.kidstaff.net/pictures_user/17/104400/9173348/104400_20151210052833_2835_600x600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14744" y="1714488"/>
            <a:ext cx="3452701" cy="2220044"/>
          </a:xfrm>
          <a:prstGeom prst="rect">
            <a:avLst/>
          </a:prstGeom>
          <a:noFill/>
        </p:spPr>
      </p:pic>
      <p:pic>
        <p:nvPicPr>
          <p:cNvPr id="21530" name="Picture 26" descr="https://pbs.twimg.com/media/DaqcUAsXkAArofe.png:large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286380" y="3429000"/>
            <a:ext cx="1680894" cy="857256"/>
          </a:xfrm>
          <a:prstGeom prst="rect">
            <a:avLst/>
          </a:prstGeom>
          <a:noFill/>
        </p:spPr>
      </p:pic>
      <p:pic>
        <p:nvPicPr>
          <p:cNvPr id="21532" name="Picture 28" descr="https://www.mirpotolkovkmv.ru/upload/resize_cache/iblock/4e3/360_180_1/4e382b6007b1a1d11d48942fcd1496a1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571868" y="3714752"/>
            <a:ext cx="1928826" cy="1084965"/>
          </a:xfrm>
          <a:prstGeom prst="rect">
            <a:avLst/>
          </a:prstGeom>
          <a:noFill/>
        </p:spPr>
      </p:pic>
      <p:pic>
        <p:nvPicPr>
          <p:cNvPr id="21534" name="Picture 30" descr="https://static.tildacdn.com/tild3730-3638-4630-a234-303935373938/knorr-philippines-ve.pn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143768" y="0"/>
            <a:ext cx="1714512" cy="1714512"/>
          </a:xfrm>
          <a:prstGeom prst="rect">
            <a:avLst/>
          </a:prstGeom>
          <a:noFill/>
        </p:spPr>
      </p:pic>
      <p:pic>
        <p:nvPicPr>
          <p:cNvPr id="21536" name="Picture 32" descr="https://www.rossmanith.com/wp-content/uploads/2017/12/Ehrmann-1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4786314" y="142852"/>
            <a:ext cx="2543172" cy="2543173"/>
          </a:xfrm>
          <a:prstGeom prst="rect">
            <a:avLst/>
          </a:prstGeom>
          <a:noFill/>
        </p:spPr>
      </p:pic>
      <p:pic>
        <p:nvPicPr>
          <p:cNvPr id="21538" name="Picture 34" descr="http://esavdo.uz/content/images/thumbs/0077160_braun.png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500298" y="5714992"/>
            <a:ext cx="1785930" cy="1143008"/>
          </a:xfrm>
          <a:prstGeom prst="rect">
            <a:avLst/>
          </a:prstGeom>
          <a:noFill/>
        </p:spPr>
      </p:pic>
      <p:pic>
        <p:nvPicPr>
          <p:cNvPr id="21542" name="Picture 38" descr="https://static.tildacdn.com/tild3661-3931-4661-a630-366335386639/Miele-logo.png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572000" y="5857892"/>
            <a:ext cx="2032014" cy="1143008"/>
          </a:xfrm>
          <a:prstGeom prst="rect">
            <a:avLst/>
          </a:prstGeom>
          <a:noFill/>
        </p:spPr>
      </p:pic>
      <p:pic>
        <p:nvPicPr>
          <p:cNvPr id="21544" name="Picture 40" descr="https://avis-byt.ru/file/2018/11/05/tefal_3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929190" y="5286388"/>
            <a:ext cx="1928826" cy="1285884"/>
          </a:xfrm>
          <a:prstGeom prst="rect">
            <a:avLst/>
          </a:prstGeom>
          <a:noFill/>
        </p:spPr>
      </p:pic>
      <p:pic>
        <p:nvPicPr>
          <p:cNvPr id="21550" name="Picture 46" descr="https://toplogos.ru/images/logo-kaiser.pn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214810" y="4786322"/>
            <a:ext cx="2813557" cy="714380"/>
          </a:xfrm>
          <a:prstGeom prst="rect">
            <a:avLst/>
          </a:prstGeom>
          <a:noFill/>
        </p:spPr>
      </p:pic>
      <p:pic>
        <p:nvPicPr>
          <p:cNvPr id="21552" name="Picture 48" descr="https://www.erichkrause.com/upload/medialibrary/2f4/2f4a3e1252779b4c6a18a21c49b277bf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000628" y="214290"/>
            <a:ext cx="2284746" cy="642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714612" y="571480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Сложно ли изучать немецкий язык?</a:t>
            </a:r>
          </a:p>
        </p:txBody>
      </p:sp>
      <p:grpSp>
        <p:nvGrpSpPr>
          <p:cNvPr id="4" name="Group 2752"/>
          <p:cNvGrpSpPr/>
          <p:nvPr/>
        </p:nvGrpSpPr>
        <p:grpSpPr>
          <a:xfrm>
            <a:off x="2000232" y="1214421"/>
            <a:ext cx="1592326" cy="1500201"/>
            <a:chOff x="-1" y="-1"/>
            <a:chExt cx="1908651" cy="1969482"/>
          </a:xfrm>
        </p:grpSpPr>
        <p:sp>
          <p:nvSpPr>
            <p:cNvPr id="5" name="Shape 2749"/>
            <p:cNvSpPr/>
            <p:nvPr/>
          </p:nvSpPr>
          <p:spPr>
            <a:xfrm>
              <a:off x="-1" y="562710"/>
              <a:ext cx="1883851" cy="1406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17968" y="0"/>
                  </a:moveTo>
                  <a:cubicBezTo>
                    <a:pt x="18914" y="4"/>
                    <a:pt x="19882" y="253"/>
                    <a:pt x="20849" y="845"/>
                  </a:cubicBezTo>
                  <a:lnTo>
                    <a:pt x="21325" y="1194"/>
                  </a:lnTo>
                  <a:lnTo>
                    <a:pt x="21436" y="1506"/>
                  </a:lnTo>
                  <a:lnTo>
                    <a:pt x="21565" y="1995"/>
                  </a:lnTo>
                  <a:lnTo>
                    <a:pt x="21600" y="3168"/>
                  </a:lnTo>
                  <a:cubicBezTo>
                    <a:pt x="21600" y="13341"/>
                    <a:pt x="16765" y="21587"/>
                    <a:pt x="10800" y="21587"/>
                  </a:cubicBezTo>
                  <a:cubicBezTo>
                    <a:pt x="4835" y="21587"/>
                    <a:pt x="0" y="13341"/>
                    <a:pt x="0" y="3168"/>
                  </a:cubicBezTo>
                  <a:lnTo>
                    <a:pt x="22" y="2435"/>
                  </a:lnTo>
                  <a:lnTo>
                    <a:pt x="361" y="2940"/>
                  </a:lnTo>
                  <a:cubicBezTo>
                    <a:pt x="3837" y="7929"/>
                    <a:pt x="6129" y="8502"/>
                    <a:pt x="9515" y="5089"/>
                  </a:cubicBezTo>
                  <a:cubicBezTo>
                    <a:pt x="11317" y="3274"/>
                    <a:pt x="14499" y="-13"/>
                    <a:pt x="17968" y="0"/>
                  </a:cubicBezTo>
                  <a:close/>
                </a:path>
              </a:pathLst>
            </a:custGeom>
            <a:solidFill>
              <a:srgbClr val="008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6" name="Shape 2750"/>
            <p:cNvSpPr/>
            <p:nvPr/>
          </p:nvSpPr>
          <p:spPr>
            <a:xfrm>
              <a:off x="2575" y="-1"/>
              <a:ext cx="1881275" cy="103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60" extrusionOk="0">
                  <a:moveTo>
                    <a:pt x="10807" y="0"/>
                  </a:moveTo>
                  <a:cubicBezTo>
                    <a:pt x="16413" y="0"/>
                    <a:pt x="21024" y="6591"/>
                    <a:pt x="21579" y="15037"/>
                  </a:cubicBezTo>
                  <a:lnTo>
                    <a:pt x="21600" y="15682"/>
                  </a:lnTo>
                  <a:lnTo>
                    <a:pt x="21470" y="15238"/>
                  </a:lnTo>
                  <a:lnTo>
                    <a:pt x="21359" y="14954"/>
                  </a:lnTo>
                  <a:lnTo>
                    <a:pt x="20882" y="14636"/>
                  </a:lnTo>
                  <a:cubicBezTo>
                    <a:pt x="19912" y="14098"/>
                    <a:pt x="18942" y="13872"/>
                    <a:pt x="17993" y="13869"/>
                  </a:cubicBezTo>
                  <a:cubicBezTo>
                    <a:pt x="14515" y="13856"/>
                    <a:pt x="11325" y="16845"/>
                    <a:pt x="9519" y="18496"/>
                  </a:cubicBezTo>
                  <a:cubicBezTo>
                    <a:pt x="6123" y="21600"/>
                    <a:pt x="3826" y="21078"/>
                    <a:pt x="341" y="16542"/>
                  </a:cubicBezTo>
                  <a:lnTo>
                    <a:pt x="0" y="16082"/>
                  </a:lnTo>
                  <a:lnTo>
                    <a:pt x="34" y="15037"/>
                  </a:lnTo>
                  <a:cubicBezTo>
                    <a:pt x="589" y="6591"/>
                    <a:pt x="5200" y="0"/>
                    <a:pt x="10807" y="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" name="Shape 2751"/>
            <p:cNvSpPr/>
            <p:nvPr/>
          </p:nvSpPr>
          <p:spPr>
            <a:xfrm>
              <a:off x="187568" y="1131016"/>
              <a:ext cx="1721082" cy="7676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4400">
                  <a:solidFill>
                    <a:srgbClr val="FFFFFF"/>
                  </a:solidFill>
                </a:defRPr>
              </a:pPr>
              <a:r>
                <a:rPr sz="3200" smtClean="0"/>
                <a:t>4</a:t>
              </a:r>
              <a:r>
                <a:rPr lang="ru-RU" sz="3200" dirty="0" smtClean="0"/>
                <a:t>0,5</a:t>
              </a:r>
              <a:r>
                <a:rPr sz="2800" smtClean="0"/>
                <a:t>%</a:t>
              </a:r>
              <a:endParaRPr sz="2800"/>
            </a:p>
          </p:txBody>
        </p:sp>
      </p:grpSp>
      <p:grpSp>
        <p:nvGrpSpPr>
          <p:cNvPr id="8" name="Group 2752"/>
          <p:cNvGrpSpPr/>
          <p:nvPr/>
        </p:nvGrpSpPr>
        <p:grpSpPr>
          <a:xfrm>
            <a:off x="1928793" y="2857495"/>
            <a:ext cx="1448226" cy="1408485"/>
            <a:chOff x="-1" y="-1"/>
            <a:chExt cx="1969480" cy="1969481"/>
          </a:xfrm>
        </p:grpSpPr>
        <p:sp>
          <p:nvSpPr>
            <p:cNvPr id="9" name="Shape 2749"/>
            <p:cNvSpPr/>
            <p:nvPr/>
          </p:nvSpPr>
          <p:spPr>
            <a:xfrm>
              <a:off x="-1" y="899025"/>
              <a:ext cx="1969480" cy="10704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17968" y="0"/>
                  </a:moveTo>
                  <a:cubicBezTo>
                    <a:pt x="18914" y="4"/>
                    <a:pt x="19882" y="253"/>
                    <a:pt x="20849" y="845"/>
                  </a:cubicBezTo>
                  <a:lnTo>
                    <a:pt x="21325" y="1194"/>
                  </a:lnTo>
                  <a:lnTo>
                    <a:pt x="21436" y="1506"/>
                  </a:lnTo>
                  <a:lnTo>
                    <a:pt x="21565" y="1995"/>
                  </a:lnTo>
                  <a:lnTo>
                    <a:pt x="21600" y="3168"/>
                  </a:lnTo>
                  <a:cubicBezTo>
                    <a:pt x="21600" y="13341"/>
                    <a:pt x="16765" y="21587"/>
                    <a:pt x="10800" y="21587"/>
                  </a:cubicBezTo>
                  <a:cubicBezTo>
                    <a:pt x="4835" y="21587"/>
                    <a:pt x="0" y="13341"/>
                    <a:pt x="0" y="3168"/>
                  </a:cubicBezTo>
                  <a:lnTo>
                    <a:pt x="22" y="2435"/>
                  </a:lnTo>
                  <a:lnTo>
                    <a:pt x="361" y="2940"/>
                  </a:lnTo>
                  <a:cubicBezTo>
                    <a:pt x="3837" y="7929"/>
                    <a:pt x="6129" y="8502"/>
                    <a:pt x="9515" y="5089"/>
                  </a:cubicBezTo>
                  <a:cubicBezTo>
                    <a:pt x="11317" y="3274"/>
                    <a:pt x="14499" y="-13"/>
                    <a:pt x="17968" y="0"/>
                  </a:cubicBezTo>
                  <a:close/>
                </a:path>
              </a:pathLst>
            </a:custGeom>
            <a:solidFill>
              <a:srgbClr val="00666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" name="Shape 2750"/>
            <p:cNvSpPr/>
            <p:nvPr/>
          </p:nvSpPr>
          <p:spPr>
            <a:xfrm>
              <a:off x="2575" y="-1"/>
              <a:ext cx="1964329" cy="12028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460" extrusionOk="0">
                  <a:moveTo>
                    <a:pt x="10807" y="0"/>
                  </a:moveTo>
                  <a:cubicBezTo>
                    <a:pt x="16413" y="0"/>
                    <a:pt x="21024" y="6591"/>
                    <a:pt x="21579" y="15037"/>
                  </a:cubicBezTo>
                  <a:lnTo>
                    <a:pt x="21600" y="15682"/>
                  </a:lnTo>
                  <a:lnTo>
                    <a:pt x="21470" y="15238"/>
                  </a:lnTo>
                  <a:lnTo>
                    <a:pt x="21359" y="14954"/>
                  </a:lnTo>
                  <a:lnTo>
                    <a:pt x="20882" y="14636"/>
                  </a:lnTo>
                  <a:cubicBezTo>
                    <a:pt x="19912" y="14098"/>
                    <a:pt x="18942" y="13872"/>
                    <a:pt x="17993" y="13869"/>
                  </a:cubicBezTo>
                  <a:cubicBezTo>
                    <a:pt x="14515" y="13856"/>
                    <a:pt x="11325" y="16845"/>
                    <a:pt x="9519" y="18496"/>
                  </a:cubicBezTo>
                  <a:cubicBezTo>
                    <a:pt x="6123" y="21600"/>
                    <a:pt x="3826" y="21078"/>
                    <a:pt x="341" y="16542"/>
                  </a:cubicBezTo>
                  <a:lnTo>
                    <a:pt x="0" y="16082"/>
                  </a:lnTo>
                  <a:lnTo>
                    <a:pt x="34" y="15037"/>
                  </a:lnTo>
                  <a:cubicBezTo>
                    <a:pt x="589" y="6591"/>
                    <a:pt x="5200" y="0"/>
                    <a:pt x="10807" y="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" name="Shape 2751"/>
            <p:cNvSpPr/>
            <p:nvPr/>
          </p:nvSpPr>
          <p:spPr>
            <a:xfrm>
              <a:off x="60827" y="1131015"/>
              <a:ext cx="1847825" cy="8176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4400">
                  <a:solidFill>
                    <a:srgbClr val="FFFFFF"/>
                  </a:solidFill>
                </a:defRPr>
              </a:pPr>
              <a:r>
                <a:rPr lang="ru-RU" sz="3200" dirty="0" smtClean="0"/>
                <a:t>30,4</a:t>
              </a:r>
              <a:r>
                <a:rPr sz="3200" smtClean="0"/>
                <a:t>%</a:t>
              </a:r>
              <a:endParaRPr sz="3200"/>
            </a:p>
          </p:txBody>
        </p:sp>
      </p:grpSp>
      <p:grpSp>
        <p:nvGrpSpPr>
          <p:cNvPr id="12" name="Group 2756"/>
          <p:cNvGrpSpPr/>
          <p:nvPr/>
        </p:nvGrpSpPr>
        <p:grpSpPr>
          <a:xfrm>
            <a:off x="2071670" y="4714884"/>
            <a:ext cx="1500197" cy="1197485"/>
            <a:chOff x="-2" y="103658"/>
            <a:chExt cx="2067952" cy="1737552"/>
          </a:xfrm>
        </p:grpSpPr>
        <p:sp>
          <p:nvSpPr>
            <p:cNvPr id="13" name="Shape 2753"/>
            <p:cNvSpPr/>
            <p:nvPr/>
          </p:nvSpPr>
          <p:spPr>
            <a:xfrm>
              <a:off x="-2" y="725598"/>
              <a:ext cx="2067952" cy="1115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8" extrusionOk="0">
                  <a:moveTo>
                    <a:pt x="17968" y="0"/>
                  </a:moveTo>
                  <a:cubicBezTo>
                    <a:pt x="18914" y="3"/>
                    <a:pt x="19882" y="220"/>
                    <a:pt x="20849" y="736"/>
                  </a:cubicBezTo>
                  <a:lnTo>
                    <a:pt x="21147" y="927"/>
                  </a:lnTo>
                  <a:lnTo>
                    <a:pt x="21381" y="2280"/>
                  </a:lnTo>
                  <a:cubicBezTo>
                    <a:pt x="21524" y="3326"/>
                    <a:pt x="21600" y="4409"/>
                    <a:pt x="21600" y="5518"/>
                  </a:cubicBezTo>
                  <a:cubicBezTo>
                    <a:pt x="21600" y="14393"/>
                    <a:pt x="16765" y="21588"/>
                    <a:pt x="10800" y="21588"/>
                  </a:cubicBezTo>
                  <a:cubicBezTo>
                    <a:pt x="4835" y="21588"/>
                    <a:pt x="0" y="14393"/>
                    <a:pt x="0" y="5518"/>
                  </a:cubicBezTo>
                  <a:cubicBezTo>
                    <a:pt x="0" y="4964"/>
                    <a:pt x="19" y="4416"/>
                    <a:pt x="56" y="3875"/>
                  </a:cubicBezTo>
                  <a:lnTo>
                    <a:pt x="210" y="2368"/>
                  </a:lnTo>
                  <a:lnTo>
                    <a:pt x="361" y="2565"/>
                  </a:lnTo>
                  <a:cubicBezTo>
                    <a:pt x="3837" y="6917"/>
                    <a:pt x="6129" y="7417"/>
                    <a:pt x="9515" y="4440"/>
                  </a:cubicBezTo>
                  <a:cubicBezTo>
                    <a:pt x="11317" y="2856"/>
                    <a:pt x="14499" y="-12"/>
                    <a:pt x="17968" y="0"/>
                  </a:cubicBezTo>
                  <a:close/>
                </a:path>
              </a:pathLst>
            </a:custGeom>
            <a:solidFill>
              <a:srgbClr val="0000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" name="Shape 2754"/>
            <p:cNvSpPr/>
            <p:nvPr/>
          </p:nvSpPr>
          <p:spPr>
            <a:xfrm>
              <a:off x="-2" y="103658"/>
              <a:ext cx="2037704" cy="10340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285" extrusionOk="0">
                  <a:moveTo>
                    <a:pt x="10925" y="0"/>
                  </a:moveTo>
                  <a:cubicBezTo>
                    <a:pt x="15925" y="0"/>
                    <a:pt x="20156" y="5709"/>
                    <a:pt x="21567" y="13573"/>
                  </a:cubicBezTo>
                  <a:lnTo>
                    <a:pt x="21600" y="13798"/>
                  </a:lnTo>
                  <a:lnTo>
                    <a:pt x="21292" y="13569"/>
                  </a:lnTo>
                  <a:cubicBezTo>
                    <a:pt x="20295" y="12948"/>
                    <a:pt x="19297" y="12687"/>
                    <a:pt x="18320" y="12683"/>
                  </a:cubicBezTo>
                  <a:cubicBezTo>
                    <a:pt x="14741" y="12669"/>
                    <a:pt x="11458" y="16116"/>
                    <a:pt x="9600" y="18020"/>
                  </a:cubicBezTo>
                  <a:cubicBezTo>
                    <a:pt x="6106" y="21600"/>
                    <a:pt x="3742" y="20998"/>
                    <a:pt x="156" y="15766"/>
                  </a:cubicBezTo>
                  <a:lnTo>
                    <a:pt x="0" y="15530"/>
                  </a:lnTo>
                  <a:lnTo>
                    <a:pt x="9" y="15424"/>
                  </a:lnTo>
                  <a:cubicBezTo>
                    <a:pt x="1048" y="6622"/>
                    <a:pt x="5541" y="0"/>
                    <a:pt x="10925" y="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" name="Shape 2755"/>
            <p:cNvSpPr/>
            <p:nvPr/>
          </p:nvSpPr>
          <p:spPr>
            <a:xfrm>
              <a:off x="51378" y="932911"/>
              <a:ext cx="1847824" cy="84850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algn="ctr">
                <a:defRPr sz="4400">
                  <a:solidFill>
                    <a:srgbClr val="FFFFFF"/>
                  </a:solidFill>
                </a:defRPr>
              </a:pPr>
              <a:r>
                <a:rPr lang="ru-RU" sz="3200" dirty="0" smtClean="0"/>
                <a:t>29,1</a:t>
              </a:r>
              <a:r>
                <a:rPr sz="2800" smtClean="0"/>
                <a:t>%</a:t>
              </a:r>
              <a:endParaRPr sz="280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929058" y="1428736"/>
            <a:ext cx="350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Испытывают трудность при изучении немецкого язык</a:t>
            </a:r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929058" y="3071810"/>
            <a:ext cx="34290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Испытывают трудность при изучении немецкого языка лишь иногда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14744" y="4786322"/>
            <a:ext cx="32861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испытывают трудность при изучении немецкого языка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dvAuto="0"/>
      <p:bldP spid="8" grpId="0" animBg="1" advAuto="0"/>
      <p:bldP spid="12" grpId="0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214290"/>
            <a:ext cx="5643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 учу немецкий язык для того чтобы: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57356" y="785794"/>
            <a:ext cx="6786610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читать книги и журналы немецких авторов в оригинале;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найти престижную работу в немецкой фирме (компании)      и быть успешным в карьере;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продолжить своё образование в немецко-говорящих странах;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просматривать фильмы и прослушивать песни на немецком языке, понимая их смысл;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общаться с людьми, родным языком которых является немецкий;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путешествовать в немецкоязычные страны;</a:t>
            </a:r>
          </a:p>
          <a:p>
            <a:pPr lvl="0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сменить страну проживания;</a:t>
            </a: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работать переводчиком, экскурсоводом, дипломатом, учителем и т. 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3108" y="500042"/>
            <a:ext cx="67151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Немецкий и английский – два похожих языка.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2143116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Unter dem Wasser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under the water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57356" y="3571876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 smtClean="0">
                <a:latin typeface="Times New Roman" pitchFamily="18" charset="0"/>
                <a:cs typeface="Times New Roman" pitchFamily="18" charset="0"/>
              </a:rPr>
              <a:t>Ich habe es getan.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= I have done it.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e89/0017dc48-8efd23f3/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571480"/>
            <a:ext cx="657229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Из истории 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немецкого и английского </a:t>
            </a:r>
          </a:p>
          <a:p>
            <a:pPr algn="ctr"/>
            <a:r>
              <a:rPr lang="ru-RU" sz="2800" b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языков</a:t>
            </a:r>
            <a:endParaRPr lang="ru-RU" sz="2800" b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2285992"/>
            <a:ext cx="66437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Немецкий и английский языки относятся к одной языковой семье –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индоевропейской.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одной группе –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германской.</a:t>
            </a:r>
          </a:p>
          <a:p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 одной подгруппе – </a:t>
            </a:r>
          </a:p>
          <a:p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западно-германской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666</Words>
  <Application>Microsoft Office PowerPoint</Application>
  <PresentationFormat>Экран (4:3)</PresentationFormat>
  <Paragraphs>298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ALEX</cp:lastModifiedBy>
  <cp:revision>29</cp:revision>
  <dcterms:created xsi:type="dcterms:W3CDTF">2019-12-14T16:44:57Z</dcterms:created>
  <dcterms:modified xsi:type="dcterms:W3CDTF">2019-12-26T16:51:18Z</dcterms:modified>
</cp:coreProperties>
</file>