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2" r:id="rId3"/>
    <p:sldId id="278" r:id="rId4"/>
    <p:sldId id="263" r:id="rId5"/>
    <p:sldId id="268" r:id="rId6"/>
    <p:sldId id="269" r:id="rId7"/>
    <p:sldId id="264" r:id="rId8"/>
    <p:sldId id="271" r:id="rId9"/>
    <p:sldId id="270" r:id="rId10"/>
    <p:sldId id="276" r:id="rId11"/>
    <p:sldId id="280" r:id="rId12"/>
    <p:sldId id="272" r:id="rId13"/>
    <p:sldId id="273" r:id="rId14"/>
    <p:sldId id="274" r:id="rId15"/>
    <p:sldId id="266" r:id="rId16"/>
    <p:sldId id="267" r:id="rId17"/>
    <p:sldId id="275" r:id="rId18"/>
    <p:sldId id="279" r:id="rId19"/>
    <p:sldId id="277" r:id="rId20"/>
  </p:sldIdLst>
  <p:sldSz cx="9144000" cy="5143500" type="screen16x9"/>
  <p:notesSz cx="6858000" cy="9144000"/>
  <p:defaultTextStyle>
    <a:defPPr>
      <a:defRPr lang="ru-RU"/>
    </a:defPPr>
    <a:lvl1pPr marL="0" algn="l" defTabSz="9143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8" algn="l" defTabSz="9143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2" algn="l" defTabSz="9143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7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image" Target="../media/image33.jpeg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rAngAx val="1"/>
    </c:view3D>
    <c:floor>
      <c:thickness val="0"/>
    </c:floor>
    <c:sideWall>
      <c:thickness val="0"/>
      <c:spPr>
        <a:blipFill>
          <a:blip xmlns:r="http://schemas.openxmlformats.org/officeDocument/2006/relationships" r:embed="rId2"/>
          <a:tile tx="0" ty="0" sx="100000" sy="100000" flip="none" algn="tl"/>
        </a:blipFill>
      </c:spPr>
    </c:sideWall>
    <c:backWall>
      <c:thickness val="0"/>
      <c:spPr>
        <a:blipFill>
          <a:blip xmlns:r="http://schemas.openxmlformats.org/officeDocument/2006/relationships" r:embed="rId2"/>
          <a:tile tx="0" ty="0" sx="100000" sy="100000" flip="none" algn="tl"/>
        </a:blipFill>
      </c:spPr>
    </c:backWall>
    <c:plotArea>
      <c:layout>
        <c:manualLayout>
          <c:layoutTarget val="inner"/>
          <c:xMode val="edge"/>
          <c:yMode val="edge"/>
          <c:x val="6.3967386021191799E-2"/>
          <c:y val="0.1440968474554476"/>
          <c:w val="0.62909205793720224"/>
          <c:h val="0.72312932974557487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Пропуски по болезни</c:v>
                </c:pt>
              </c:strCache>
            </c:strRef>
          </c:tx>
          <c:spPr>
            <a:solidFill>
              <a:srgbClr val="4BACC6">
                <a:lumMod val="75000"/>
              </a:srgbClr>
            </a:solidFill>
          </c:spPr>
          <c:invertIfNegative val="0"/>
          <c:dPt>
            <c:idx val="0"/>
            <c:invertIfNegative val="0"/>
            <c:bubble3D val="1"/>
          </c:dPt>
          <c:dPt>
            <c:idx val="1"/>
            <c:invertIfNegative val="0"/>
            <c:bubble3D val="1"/>
          </c:dPt>
          <c:dPt>
            <c:idx val="2"/>
            <c:invertIfNegative val="0"/>
            <c:bubble3D val="1"/>
          </c:dPt>
          <c:dLbls>
            <c:dLbl>
              <c:idx val="0"/>
              <c:layout>
                <c:manualLayout>
                  <c:x val="1.6975308641975308E-2"/>
                  <c:y val="-3.367239193073385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55%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2.3148148148148147E-2"/>
                  <c:y val="-2.8060326608944881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51%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1604938271604937E-2"/>
                  <c:y val="-3.367239193073385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39%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2015 год</c:v>
                </c:pt>
                <c:pt idx="1">
                  <c:v>2017 год</c:v>
                </c:pt>
                <c:pt idx="2">
                  <c:v>2019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 formatCode="0%">
                  <c:v>55</c:v>
                </c:pt>
                <c:pt idx="1">
                  <c:v>51</c:v>
                </c:pt>
                <c:pt idx="2">
                  <c:v>39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4"/>
        <c:shape val="cylinder"/>
        <c:axId val="80392576"/>
        <c:axId val="80394112"/>
        <c:axId val="72633856"/>
      </c:bar3DChart>
      <c:catAx>
        <c:axId val="80392576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80394112"/>
        <c:crosses val="autoZero"/>
        <c:auto val="1"/>
        <c:lblAlgn val="ctr"/>
        <c:lblOffset val="100"/>
        <c:noMultiLvlLbl val="0"/>
      </c:catAx>
      <c:valAx>
        <c:axId val="80394112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80392576"/>
        <c:crosses val="autoZero"/>
        <c:crossBetween val="between"/>
      </c:valAx>
      <c:serAx>
        <c:axId val="72633856"/>
        <c:scaling>
          <c:orientation val="minMax"/>
        </c:scaling>
        <c:delete val="1"/>
        <c:axPos val="b"/>
        <c:majorTickMark val="out"/>
        <c:minorTickMark val="none"/>
        <c:tickLblPos val="nextTo"/>
        <c:crossAx val="80394112"/>
        <c:crosses val="autoZero"/>
      </c:serAx>
      <c:spPr>
        <a:noFill/>
      </c:spPr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3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22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0707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3927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3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3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3875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7080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1541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5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5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731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1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1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9084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0148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9885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91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5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8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2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0288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8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2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6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8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2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4872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38" tIns="45719" rIns="91438" bIns="45719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38" tIns="45719" rIns="91438" bIns="45719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2059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378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2" indent="-342892" algn="l" defTabSz="91437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31" indent="-285743" algn="l" defTabSz="914378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2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8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8" indent="-228594" algn="l" defTabSz="914378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microsoft.com/office/2007/relationships/hdphoto" Target="../media/hdphoto6.wdp"/><Relationship Id="rId18" Type="http://schemas.openxmlformats.org/officeDocument/2006/relationships/image" Target="../media/image9.png"/><Relationship Id="rId3" Type="http://schemas.microsoft.com/office/2007/relationships/hdphoto" Target="../media/hdphoto1.wdp"/><Relationship Id="rId21" Type="http://schemas.microsoft.com/office/2007/relationships/hdphoto" Target="../media/hdphoto10.wdp"/><Relationship Id="rId7" Type="http://schemas.microsoft.com/office/2007/relationships/hdphoto" Target="../media/hdphoto3.wdp"/><Relationship Id="rId12" Type="http://schemas.openxmlformats.org/officeDocument/2006/relationships/image" Target="../media/image6.png"/><Relationship Id="rId17" Type="http://schemas.microsoft.com/office/2007/relationships/hdphoto" Target="../media/hdphoto8.wdp"/><Relationship Id="rId2" Type="http://schemas.openxmlformats.org/officeDocument/2006/relationships/image" Target="../media/image1.png"/><Relationship Id="rId16" Type="http://schemas.openxmlformats.org/officeDocument/2006/relationships/image" Target="../media/image8.png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5" Type="http://schemas.microsoft.com/office/2007/relationships/hdphoto" Target="../media/hdphoto7.wdp"/><Relationship Id="rId10" Type="http://schemas.openxmlformats.org/officeDocument/2006/relationships/image" Target="../media/image5.png"/><Relationship Id="rId19" Type="http://schemas.microsoft.com/office/2007/relationships/hdphoto" Target="../media/hdphoto9.wdp"/><Relationship Id="rId4" Type="http://schemas.openxmlformats.org/officeDocument/2006/relationships/image" Target="../media/image2.png"/><Relationship Id="rId9" Type="http://schemas.microsoft.com/office/2007/relationships/hdphoto" Target="../media/hdphoto4.wdp"/><Relationship Id="rId1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13.wdp"/><Relationship Id="rId13" Type="http://schemas.openxmlformats.org/officeDocument/2006/relationships/image" Target="../media/image20.jpeg"/><Relationship Id="rId3" Type="http://schemas.microsoft.com/office/2007/relationships/hdphoto" Target="../media/hdphoto11.wdp"/><Relationship Id="rId7" Type="http://schemas.openxmlformats.org/officeDocument/2006/relationships/image" Target="../media/image15.png"/><Relationship Id="rId12" Type="http://schemas.openxmlformats.org/officeDocument/2006/relationships/image" Target="../media/image19.jpeg"/><Relationship Id="rId2" Type="http://schemas.openxmlformats.org/officeDocument/2006/relationships/image" Target="../media/image12.png"/><Relationship Id="rId16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7.png"/><Relationship Id="rId5" Type="http://schemas.microsoft.com/office/2007/relationships/hdphoto" Target="../media/hdphoto12.wdp"/><Relationship Id="rId15" Type="http://schemas.openxmlformats.org/officeDocument/2006/relationships/image" Target="../media/image22.jpeg"/><Relationship Id="rId10" Type="http://schemas.microsoft.com/office/2007/relationships/hdphoto" Target="../media/hdphoto14.wdp"/><Relationship Id="rId4" Type="http://schemas.openxmlformats.org/officeDocument/2006/relationships/image" Target="../media/image13.png"/><Relationship Id="rId9" Type="http://schemas.openxmlformats.org/officeDocument/2006/relationships/image" Target="../media/image16.png"/><Relationship Id="rId1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12" Type="http://schemas.openxmlformats.org/officeDocument/2006/relationships/image" Target="../media/image1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2.wdp"/><Relationship Id="rId11" Type="http://schemas.microsoft.com/office/2007/relationships/hdphoto" Target="../media/hdphoto14.wdp"/><Relationship Id="rId5" Type="http://schemas.openxmlformats.org/officeDocument/2006/relationships/image" Target="../media/image13.png"/><Relationship Id="rId10" Type="http://schemas.openxmlformats.org/officeDocument/2006/relationships/image" Target="../media/image16.png"/><Relationship Id="rId4" Type="http://schemas.microsoft.com/office/2007/relationships/hdphoto" Target="../media/hdphoto11.wdp"/><Relationship Id="rId9" Type="http://schemas.microsoft.com/office/2007/relationships/hdphoto" Target="../media/hdphoto13.wdp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12" Type="http://schemas.openxmlformats.org/officeDocument/2006/relationships/image" Target="../media/image1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2.wdp"/><Relationship Id="rId11" Type="http://schemas.microsoft.com/office/2007/relationships/hdphoto" Target="../media/hdphoto14.wdp"/><Relationship Id="rId5" Type="http://schemas.openxmlformats.org/officeDocument/2006/relationships/image" Target="../media/image13.png"/><Relationship Id="rId10" Type="http://schemas.openxmlformats.org/officeDocument/2006/relationships/image" Target="../media/image16.png"/><Relationship Id="rId4" Type="http://schemas.microsoft.com/office/2007/relationships/hdphoto" Target="../media/hdphoto11.wdp"/><Relationship Id="rId9" Type="http://schemas.microsoft.com/office/2007/relationships/hdphoto" Target="../media/hdphoto13.wdp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hdphoto" Target="../media/hdphoto13.wdp"/><Relationship Id="rId13" Type="http://schemas.openxmlformats.org/officeDocument/2006/relationships/image" Target="../media/image25.jpeg"/><Relationship Id="rId3" Type="http://schemas.microsoft.com/office/2007/relationships/hdphoto" Target="../media/hdphoto11.wdp"/><Relationship Id="rId7" Type="http://schemas.openxmlformats.org/officeDocument/2006/relationships/image" Target="../media/image15.png"/><Relationship Id="rId12" Type="http://schemas.openxmlformats.org/officeDocument/2006/relationships/image" Target="../media/image24.jpeg"/><Relationship Id="rId2" Type="http://schemas.openxmlformats.org/officeDocument/2006/relationships/image" Target="../media/image12.png"/><Relationship Id="rId16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7.png"/><Relationship Id="rId5" Type="http://schemas.microsoft.com/office/2007/relationships/hdphoto" Target="../media/hdphoto12.wdp"/><Relationship Id="rId15" Type="http://schemas.openxmlformats.org/officeDocument/2006/relationships/image" Target="../media/image27.jpeg"/><Relationship Id="rId10" Type="http://schemas.microsoft.com/office/2007/relationships/hdphoto" Target="../media/hdphoto14.wdp"/><Relationship Id="rId4" Type="http://schemas.openxmlformats.org/officeDocument/2006/relationships/image" Target="../media/image13.png"/><Relationship Id="rId9" Type="http://schemas.openxmlformats.org/officeDocument/2006/relationships/image" Target="../media/image16.png"/><Relationship Id="rId1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hdphoto" Target="../media/hdphoto13.wdp"/><Relationship Id="rId13" Type="http://schemas.openxmlformats.org/officeDocument/2006/relationships/image" Target="../media/image30.jpeg"/><Relationship Id="rId3" Type="http://schemas.microsoft.com/office/2007/relationships/hdphoto" Target="../media/hdphoto11.wdp"/><Relationship Id="rId7" Type="http://schemas.openxmlformats.org/officeDocument/2006/relationships/image" Target="../media/image15.png"/><Relationship Id="rId12" Type="http://schemas.openxmlformats.org/officeDocument/2006/relationships/image" Target="../media/image29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7.png"/><Relationship Id="rId5" Type="http://schemas.microsoft.com/office/2007/relationships/hdphoto" Target="../media/hdphoto12.wdp"/><Relationship Id="rId15" Type="http://schemas.openxmlformats.org/officeDocument/2006/relationships/image" Target="../media/image32.png"/><Relationship Id="rId10" Type="http://schemas.microsoft.com/office/2007/relationships/hdphoto" Target="../media/hdphoto14.wdp"/><Relationship Id="rId4" Type="http://schemas.openxmlformats.org/officeDocument/2006/relationships/image" Target="../media/image13.png"/><Relationship Id="rId9" Type="http://schemas.openxmlformats.org/officeDocument/2006/relationships/image" Target="../media/image16.png"/><Relationship Id="rId1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chart" Target="../charts/chart1.xml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12" Type="http://schemas.openxmlformats.org/officeDocument/2006/relationships/image" Target="../media/image1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2.wdp"/><Relationship Id="rId11" Type="http://schemas.microsoft.com/office/2007/relationships/hdphoto" Target="../media/hdphoto14.wdp"/><Relationship Id="rId5" Type="http://schemas.openxmlformats.org/officeDocument/2006/relationships/image" Target="../media/image13.png"/><Relationship Id="rId10" Type="http://schemas.openxmlformats.org/officeDocument/2006/relationships/image" Target="../media/image16.png"/><Relationship Id="rId4" Type="http://schemas.microsoft.com/office/2007/relationships/hdphoto" Target="../media/hdphoto11.wdp"/><Relationship Id="rId9" Type="http://schemas.microsoft.com/office/2007/relationships/hdphoto" Target="../media/hdphoto13.wdp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hdphoto" Target="../media/hdphoto13.wdp"/><Relationship Id="rId3" Type="http://schemas.microsoft.com/office/2007/relationships/hdphoto" Target="../media/hdphoto11.wdp"/><Relationship Id="rId7" Type="http://schemas.openxmlformats.org/officeDocument/2006/relationships/image" Target="../media/image15.png"/><Relationship Id="rId12" Type="http://schemas.openxmlformats.org/officeDocument/2006/relationships/image" Target="../media/image3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7.png"/><Relationship Id="rId5" Type="http://schemas.microsoft.com/office/2007/relationships/hdphoto" Target="../media/hdphoto12.wdp"/><Relationship Id="rId10" Type="http://schemas.microsoft.com/office/2007/relationships/hdphoto" Target="../media/hdphoto14.wdp"/><Relationship Id="rId4" Type="http://schemas.openxmlformats.org/officeDocument/2006/relationships/image" Target="../media/image13.png"/><Relationship Id="rId9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8" Type="http://schemas.microsoft.com/office/2007/relationships/hdphoto" Target="../media/hdphoto13.wdp"/><Relationship Id="rId13" Type="http://schemas.openxmlformats.org/officeDocument/2006/relationships/image" Target="../media/image36.jpeg"/><Relationship Id="rId3" Type="http://schemas.microsoft.com/office/2007/relationships/hdphoto" Target="../media/hdphoto11.wdp"/><Relationship Id="rId7" Type="http://schemas.openxmlformats.org/officeDocument/2006/relationships/image" Target="../media/image15.png"/><Relationship Id="rId12" Type="http://schemas.openxmlformats.org/officeDocument/2006/relationships/image" Target="../media/image35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7.png"/><Relationship Id="rId5" Type="http://schemas.microsoft.com/office/2007/relationships/hdphoto" Target="../media/hdphoto12.wdp"/><Relationship Id="rId10" Type="http://schemas.microsoft.com/office/2007/relationships/hdphoto" Target="../media/hdphoto14.wdp"/><Relationship Id="rId4" Type="http://schemas.openxmlformats.org/officeDocument/2006/relationships/image" Target="../media/image13.png"/><Relationship Id="rId9" Type="http://schemas.openxmlformats.org/officeDocument/2006/relationships/image" Target="../media/image16.png"/><Relationship Id="rId14" Type="http://schemas.openxmlformats.org/officeDocument/2006/relationships/image" Target="../media/image37.jpeg"/></Relationships>
</file>

<file path=ppt/slides/_rels/slide18.xml.rels><?xml version="1.0" encoding="UTF-8" standalone="yes"?>
<Relationships xmlns="http://schemas.openxmlformats.org/package/2006/relationships"><Relationship Id="rId8" Type="http://schemas.microsoft.com/office/2007/relationships/hdphoto" Target="../media/hdphoto13.wdp"/><Relationship Id="rId3" Type="http://schemas.microsoft.com/office/2007/relationships/hdphoto" Target="../media/hdphoto11.wdp"/><Relationship Id="rId7" Type="http://schemas.openxmlformats.org/officeDocument/2006/relationships/image" Target="../media/image15.png"/><Relationship Id="rId12" Type="http://schemas.openxmlformats.org/officeDocument/2006/relationships/image" Target="../media/image3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7.png"/><Relationship Id="rId5" Type="http://schemas.microsoft.com/office/2007/relationships/hdphoto" Target="../media/hdphoto12.wdp"/><Relationship Id="rId10" Type="http://schemas.microsoft.com/office/2007/relationships/hdphoto" Target="../media/hdphoto14.wdp"/><Relationship Id="rId4" Type="http://schemas.openxmlformats.org/officeDocument/2006/relationships/image" Target="../media/image13.png"/><Relationship Id="rId9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12" Type="http://schemas.openxmlformats.org/officeDocument/2006/relationships/image" Target="../media/image1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2.wdp"/><Relationship Id="rId11" Type="http://schemas.microsoft.com/office/2007/relationships/hdphoto" Target="../media/hdphoto14.wdp"/><Relationship Id="rId5" Type="http://schemas.openxmlformats.org/officeDocument/2006/relationships/image" Target="../media/image13.png"/><Relationship Id="rId10" Type="http://schemas.openxmlformats.org/officeDocument/2006/relationships/image" Target="../media/image16.png"/><Relationship Id="rId4" Type="http://schemas.microsoft.com/office/2007/relationships/hdphoto" Target="../media/hdphoto11.wdp"/><Relationship Id="rId9" Type="http://schemas.microsoft.com/office/2007/relationships/hdphoto" Target="../media/hdphoto13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12" Type="http://schemas.openxmlformats.org/officeDocument/2006/relationships/image" Target="../media/image1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2.wdp"/><Relationship Id="rId11" Type="http://schemas.microsoft.com/office/2007/relationships/hdphoto" Target="../media/hdphoto14.wdp"/><Relationship Id="rId5" Type="http://schemas.openxmlformats.org/officeDocument/2006/relationships/image" Target="../media/image13.png"/><Relationship Id="rId10" Type="http://schemas.openxmlformats.org/officeDocument/2006/relationships/image" Target="../media/image16.png"/><Relationship Id="rId4" Type="http://schemas.microsoft.com/office/2007/relationships/hdphoto" Target="../media/hdphoto11.wdp"/><Relationship Id="rId9" Type="http://schemas.microsoft.com/office/2007/relationships/hdphoto" Target="../media/hdphoto13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12" Type="http://schemas.openxmlformats.org/officeDocument/2006/relationships/image" Target="../media/image1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2.wdp"/><Relationship Id="rId11" Type="http://schemas.microsoft.com/office/2007/relationships/hdphoto" Target="../media/hdphoto14.wdp"/><Relationship Id="rId5" Type="http://schemas.openxmlformats.org/officeDocument/2006/relationships/image" Target="../media/image13.png"/><Relationship Id="rId10" Type="http://schemas.openxmlformats.org/officeDocument/2006/relationships/image" Target="../media/image16.png"/><Relationship Id="rId4" Type="http://schemas.microsoft.com/office/2007/relationships/hdphoto" Target="../media/hdphoto11.wdp"/><Relationship Id="rId9" Type="http://schemas.microsoft.com/office/2007/relationships/hdphoto" Target="../media/hdphoto13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12" Type="http://schemas.openxmlformats.org/officeDocument/2006/relationships/image" Target="../media/image1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2.wdp"/><Relationship Id="rId11" Type="http://schemas.microsoft.com/office/2007/relationships/hdphoto" Target="../media/hdphoto14.wdp"/><Relationship Id="rId5" Type="http://schemas.openxmlformats.org/officeDocument/2006/relationships/image" Target="../media/image13.png"/><Relationship Id="rId10" Type="http://schemas.openxmlformats.org/officeDocument/2006/relationships/image" Target="../media/image16.png"/><Relationship Id="rId4" Type="http://schemas.microsoft.com/office/2007/relationships/hdphoto" Target="../media/hdphoto11.wdp"/><Relationship Id="rId9" Type="http://schemas.microsoft.com/office/2007/relationships/hdphoto" Target="../media/hdphoto13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12" Type="http://schemas.openxmlformats.org/officeDocument/2006/relationships/image" Target="../media/image1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2.wdp"/><Relationship Id="rId11" Type="http://schemas.microsoft.com/office/2007/relationships/hdphoto" Target="../media/hdphoto14.wdp"/><Relationship Id="rId5" Type="http://schemas.openxmlformats.org/officeDocument/2006/relationships/image" Target="../media/image13.png"/><Relationship Id="rId10" Type="http://schemas.openxmlformats.org/officeDocument/2006/relationships/image" Target="../media/image16.png"/><Relationship Id="rId4" Type="http://schemas.microsoft.com/office/2007/relationships/hdphoto" Target="../media/hdphoto11.wdp"/><Relationship Id="rId9" Type="http://schemas.microsoft.com/office/2007/relationships/hdphoto" Target="../media/hdphoto13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12" Type="http://schemas.openxmlformats.org/officeDocument/2006/relationships/image" Target="../media/image1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2.wdp"/><Relationship Id="rId11" Type="http://schemas.microsoft.com/office/2007/relationships/hdphoto" Target="../media/hdphoto14.wdp"/><Relationship Id="rId5" Type="http://schemas.openxmlformats.org/officeDocument/2006/relationships/image" Target="../media/image13.png"/><Relationship Id="rId10" Type="http://schemas.openxmlformats.org/officeDocument/2006/relationships/image" Target="../media/image16.png"/><Relationship Id="rId4" Type="http://schemas.microsoft.com/office/2007/relationships/hdphoto" Target="../media/hdphoto11.wdp"/><Relationship Id="rId9" Type="http://schemas.microsoft.com/office/2007/relationships/hdphoto" Target="../media/hdphoto13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12" Type="http://schemas.openxmlformats.org/officeDocument/2006/relationships/image" Target="../media/image1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2.wdp"/><Relationship Id="rId11" Type="http://schemas.microsoft.com/office/2007/relationships/hdphoto" Target="../media/hdphoto14.wdp"/><Relationship Id="rId5" Type="http://schemas.openxmlformats.org/officeDocument/2006/relationships/image" Target="../media/image13.png"/><Relationship Id="rId10" Type="http://schemas.openxmlformats.org/officeDocument/2006/relationships/image" Target="../media/image16.png"/><Relationship Id="rId4" Type="http://schemas.microsoft.com/office/2007/relationships/hdphoto" Target="../media/hdphoto11.wdp"/><Relationship Id="rId9" Type="http://schemas.microsoft.com/office/2007/relationships/hdphoto" Target="../media/hdphoto13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12" Type="http://schemas.openxmlformats.org/officeDocument/2006/relationships/image" Target="../media/image1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2.wdp"/><Relationship Id="rId11" Type="http://schemas.microsoft.com/office/2007/relationships/hdphoto" Target="../media/hdphoto14.wdp"/><Relationship Id="rId5" Type="http://schemas.openxmlformats.org/officeDocument/2006/relationships/image" Target="../media/image13.png"/><Relationship Id="rId10" Type="http://schemas.openxmlformats.org/officeDocument/2006/relationships/image" Target="../media/image16.png"/><Relationship Id="rId4" Type="http://schemas.microsoft.com/office/2007/relationships/hdphoto" Target="../media/hdphoto11.wdp"/><Relationship Id="rId9" Type="http://schemas.microsoft.com/office/2007/relationships/hdphoto" Target="../media/hdphoto13.wdp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2.png"/><Relationship Id="rId7" Type="http://schemas.openxmlformats.org/officeDocument/2006/relationships/image" Target="../media/image14.png"/><Relationship Id="rId12" Type="http://schemas.openxmlformats.org/officeDocument/2006/relationships/image" Target="../media/image1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2.wdp"/><Relationship Id="rId11" Type="http://schemas.microsoft.com/office/2007/relationships/hdphoto" Target="../media/hdphoto14.wdp"/><Relationship Id="rId5" Type="http://schemas.openxmlformats.org/officeDocument/2006/relationships/image" Target="../media/image13.png"/><Relationship Id="rId10" Type="http://schemas.openxmlformats.org/officeDocument/2006/relationships/image" Target="../media/image16.png"/><Relationship Id="rId4" Type="http://schemas.microsoft.com/office/2007/relationships/hdphoto" Target="../media/hdphoto11.wdp"/><Relationship Id="rId9" Type="http://schemas.microsoft.com/office/2007/relationships/hdphoto" Target="../media/hdphoto1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75658" y="1018784"/>
            <a:ext cx="6143710" cy="3255486"/>
          </a:xfrm>
        </p:spPr>
        <p:txBody>
          <a:bodyPr>
            <a:noAutofit/>
          </a:bodyPr>
          <a:lstStyle/>
          <a:p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000" b="1" dirty="0">
                <a:latin typeface="+mn-lt"/>
              </a:rPr>
              <a:t>Проект: </a:t>
            </a:r>
            <a:br>
              <a:rPr lang="ru-RU" sz="2000" b="1" dirty="0">
                <a:latin typeface="+mn-lt"/>
              </a:rPr>
            </a:br>
            <a:r>
              <a:rPr lang="ru-RU" sz="2400" b="1" dirty="0">
                <a:latin typeface="+mn-lt"/>
              </a:rPr>
              <a:t> </a:t>
            </a:r>
            <a:r>
              <a:rPr lang="ru-RU" sz="2400" b="1" dirty="0">
                <a:solidFill>
                  <a:srgbClr val="C00000"/>
                </a:solidFill>
                <a:latin typeface="+mn-lt"/>
              </a:rPr>
              <a:t>«Утренняя гимнастика с детьми раннего </a:t>
            </a:r>
            <a:r>
              <a:rPr lang="ru-RU" sz="2400" b="1" dirty="0" smtClean="0">
                <a:solidFill>
                  <a:srgbClr val="C00000"/>
                </a:solidFill>
                <a:latin typeface="+mn-lt"/>
              </a:rPr>
              <a:t>возраста </a:t>
            </a:r>
            <a:r>
              <a:rPr lang="ru-RU" sz="2400" b="1" dirty="0">
                <a:solidFill>
                  <a:srgbClr val="C00000"/>
                </a:solidFill>
                <a:latin typeface="+mn-lt"/>
              </a:rPr>
              <a:t>с  элементами </a:t>
            </a:r>
            <a:r>
              <a:rPr lang="ru-RU" sz="2400" b="1" dirty="0" err="1">
                <a:solidFill>
                  <a:srgbClr val="C00000"/>
                </a:solidFill>
                <a:latin typeface="+mn-lt"/>
              </a:rPr>
              <a:t>Хатха</a:t>
            </a:r>
            <a:r>
              <a:rPr lang="ru-RU" sz="2400" b="1" dirty="0">
                <a:solidFill>
                  <a:srgbClr val="C00000"/>
                </a:solidFill>
                <a:latin typeface="+mn-lt"/>
              </a:rPr>
              <a:t>-йоги»</a:t>
            </a:r>
            <a:br>
              <a:rPr lang="ru-RU" sz="2400" b="1" dirty="0">
                <a:solidFill>
                  <a:srgbClr val="C00000"/>
                </a:solidFill>
                <a:latin typeface="+mn-lt"/>
              </a:rPr>
            </a:br>
            <a:r>
              <a:rPr lang="ru-RU" sz="2000" b="1" dirty="0">
                <a:latin typeface="+mn-lt"/>
              </a:rPr>
              <a:t>Автор проекта:</a:t>
            </a:r>
            <a:br>
              <a:rPr lang="ru-RU" sz="2000" b="1" dirty="0">
                <a:latin typeface="+mn-lt"/>
              </a:rPr>
            </a:br>
            <a:r>
              <a:rPr lang="ru-RU" sz="2000" b="1" dirty="0">
                <a:latin typeface="+mn-lt"/>
              </a:rPr>
              <a:t>воспитатель Р.Ф. </a:t>
            </a:r>
            <a:r>
              <a:rPr lang="ru-RU" sz="2000" b="1" dirty="0" err="1">
                <a:latin typeface="+mn-lt"/>
              </a:rPr>
              <a:t>Янтурина</a:t>
            </a:r>
            <a:r>
              <a:rPr lang="ru-RU" sz="2400" b="1" dirty="0">
                <a:latin typeface="+mn-lt"/>
              </a:rPr>
              <a:t/>
            </a:r>
            <a:br>
              <a:rPr lang="ru-RU" sz="2400" b="1" dirty="0">
                <a:latin typeface="+mn-lt"/>
              </a:rPr>
            </a:br>
            <a:r>
              <a:rPr lang="ru-RU" sz="2400" b="1" dirty="0">
                <a:latin typeface="+mn-lt"/>
              </a:rPr>
              <a:t/>
            </a:r>
            <a:br>
              <a:rPr lang="ru-RU" sz="2400" b="1" dirty="0">
                <a:latin typeface="+mn-lt"/>
              </a:rPr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1800" b="1" dirty="0">
                <a:latin typeface="+mn-lt"/>
              </a:rPr>
              <a:t>МБДОУ ЦРР ДС №51, г. Озерск </a:t>
            </a:r>
            <a:r>
              <a:rPr lang="ru-RU" sz="2400" b="1" dirty="0">
                <a:latin typeface="+mn-lt"/>
              </a:rPr>
              <a:t>                                                    </a:t>
            </a:r>
            <a:br>
              <a:rPr lang="ru-RU" sz="2400" b="1" dirty="0">
                <a:latin typeface="+mn-lt"/>
              </a:rPr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 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 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7970" l="0" r="9888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39655" y="465517"/>
            <a:ext cx="1656185" cy="907610"/>
          </a:xfrm>
        </p:spPr>
      </p:pic>
      <p:pic>
        <p:nvPicPr>
          <p:cNvPr id="11" name="Объект 9"/>
          <p:cNvPicPr>
            <a:picLocks noChangeAspect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615" b="100000" l="9635" r="9833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35696" y="3715255"/>
            <a:ext cx="1956003" cy="1010167"/>
          </a:xfrm>
          <a:prstGeom prst="rect">
            <a:avLst/>
          </a:prstGeom>
        </p:spPr>
      </p:pic>
      <p:pic>
        <p:nvPicPr>
          <p:cNvPr id="12" name="Объект 9"/>
          <p:cNvPicPr>
            <a:picLocks noChangeAspect="1"/>
          </p:cNvPicPr>
          <p:nvPr/>
        </p:nvPicPr>
        <p:blipFill rotWithShape="1"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4619" l="6726" r="9730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4" y="56862"/>
            <a:ext cx="1416683" cy="1064525"/>
          </a:xfrm>
          <a:prstGeom prst="rect">
            <a:avLst/>
          </a:prstGeom>
        </p:spPr>
      </p:pic>
      <p:pic>
        <p:nvPicPr>
          <p:cNvPr id="13" name="Объект 9"/>
          <p:cNvPicPr>
            <a:picLocks noChangeAspect="1"/>
          </p:cNvPicPr>
          <p:nvPr/>
        </p:nvPicPr>
        <p:blipFill rotWithShape="1"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97235" l="0" r="9960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04248" y="2807145"/>
            <a:ext cx="1630239" cy="1040339"/>
          </a:xfrm>
          <a:prstGeom prst="rect">
            <a:avLst/>
          </a:prstGeom>
        </p:spPr>
      </p:pic>
      <p:pic>
        <p:nvPicPr>
          <p:cNvPr id="14" name="Объект 9"/>
          <p:cNvPicPr>
            <a:picLocks noChangeAspect="1"/>
          </p:cNvPicPr>
          <p:nvPr/>
        </p:nvPicPr>
        <p:blipFill rotWithShape="1"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266" b="100000" l="3136" r="9895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20273" y="1828435"/>
            <a:ext cx="1926712" cy="794090"/>
          </a:xfrm>
          <a:prstGeom prst="rect">
            <a:avLst/>
          </a:prstGeom>
        </p:spPr>
      </p:pic>
      <p:pic>
        <p:nvPicPr>
          <p:cNvPr id="16" name="Объект 9"/>
          <p:cNvPicPr>
            <a:picLocks noChangeAspect="1"/>
          </p:cNvPicPr>
          <p:nvPr/>
        </p:nvPicPr>
        <p:blipFill rotWithShape="1">
          <a:blip r:embed="rId12" cstate="email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100000" l="2609" r="9739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19851" y="291607"/>
            <a:ext cx="791153" cy="1582304"/>
          </a:xfrm>
          <a:prstGeom prst="rect">
            <a:avLst/>
          </a:prstGeom>
        </p:spPr>
      </p:pic>
      <p:pic>
        <p:nvPicPr>
          <p:cNvPr id="17" name="Объект 9"/>
          <p:cNvPicPr>
            <a:picLocks noChangeAspect="1"/>
          </p:cNvPicPr>
          <p:nvPr/>
        </p:nvPicPr>
        <p:blipFill rotWithShape="1">
          <a:blip r:embed="rId14" cstate="email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0" b="100000" l="37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508" y="1702221"/>
            <a:ext cx="1635881" cy="1035096"/>
          </a:xfrm>
          <a:prstGeom prst="rect">
            <a:avLst/>
          </a:prstGeom>
        </p:spPr>
      </p:pic>
      <p:pic>
        <p:nvPicPr>
          <p:cNvPr id="18" name="Объект 9"/>
          <p:cNvPicPr>
            <a:picLocks noChangeAspect="1"/>
          </p:cNvPicPr>
          <p:nvPr/>
        </p:nvPicPr>
        <p:blipFill rotWithShape="1">
          <a:blip r:embed="rId16" cstate="email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4842" y="3046928"/>
            <a:ext cx="1610715" cy="1417765"/>
          </a:xfrm>
          <a:prstGeom prst="rect">
            <a:avLst/>
          </a:prstGeom>
        </p:spPr>
      </p:pic>
      <p:pic>
        <p:nvPicPr>
          <p:cNvPr id="19" name="Объект 9"/>
          <p:cNvPicPr>
            <a:picLocks noChangeAspect="1"/>
          </p:cNvPicPr>
          <p:nvPr/>
        </p:nvPicPr>
        <p:blipFill rotWithShape="1">
          <a:blip r:embed="rId18" cstate="email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0" b="100000" l="0" r="989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19844" y="3847484"/>
            <a:ext cx="1843134" cy="972109"/>
          </a:xfrm>
          <a:prstGeom prst="rect">
            <a:avLst/>
          </a:prstGeom>
        </p:spPr>
      </p:pic>
      <p:pic>
        <p:nvPicPr>
          <p:cNvPr id="22" name="Объект 3"/>
          <p:cNvPicPr>
            <a:picLocks noChangeAspect="1"/>
          </p:cNvPicPr>
          <p:nvPr/>
        </p:nvPicPr>
        <p:blipFill rotWithShape="1">
          <a:blip r:embed="rId20" cstate="email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ackgroundRemoval t="2294" b="98853" l="3526" r="9711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04880" y="2850119"/>
            <a:ext cx="1296144" cy="1811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7217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7" y="205980"/>
            <a:ext cx="6851104" cy="565571"/>
          </a:xfrm>
        </p:spPr>
        <p:txBody>
          <a:bodyPr>
            <a:noAutofit/>
          </a:bodyPr>
          <a:lstStyle/>
          <a:p>
            <a:pPr algn="l"/>
            <a:r>
              <a:rPr lang="en-US" sz="2800" b="1" dirty="0">
                <a:solidFill>
                  <a:srgbClr val="AC0000"/>
                </a:solidFill>
              </a:rPr>
              <a:t>II</a:t>
            </a:r>
            <a:r>
              <a:rPr lang="ru-RU" sz="2800" b="1" dirty="0">
                <a:solidFill>
                  <a:srgbClr val="AC0000"/>
                </a:solidFill>
              </a:rPr>
              <a:t> ЭТАП </a:t>
            </a:r>
            <a:r>
              <a:rPr lang="ru-RU" sz="2800" b="1" dirty="0" smtClean="0">
                <a:solidFill>
                  <a:srgbClr val="AC0000"/>
                </a:solidFill>
              </a:rPr>
              <a:t>–  основной</a:t>
            </a:r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-55114" y="0"/>
            <a:ext cx="1386754" cy="5143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7" name="Объект 9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39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886" y="1779662"/>
            <a:ext cx="1056326" cy="668385"/>
          </a:xfrm>
          <a:prstGeom prst="rect">
            <a:avLst/>
          </a:prstGeom>
        </p:spPr>
      </p:pic>
      <p:pic>
        <p:nvPicPr>
          <p:cNvPr id="8" name="Объект 9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1076" y="2571751"/>
            <a:ext cx="1008112" cy="887348"/>
          </a:xfrm>
          <a:prstGeom prst="rect">
            <a:avLst/>
          </a:prstGeom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3139" y="4395235"/>
            <a:ext cx="1336540" cy="551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Объект 9"/>
          <p:cNvPicPr>
            <a:picLocks noChangeAspect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989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9735"/>
            <a:ext cx="1376500" cy="725996"/>
          </a:xfrm>
          <a:prstGeom prst="rect">
            <a:avLst/>
          </a:prstGeom>
        </p:spPr>
      </p:pic>
      <p:pic>
        <p:nvPicPr>
          <p:cNvPr id="14" name="Объект 9"/>
          <p:cNvPicPr>
            <a:picLocks noChangeAspect="1"/>
          </p:cNvPicPr>
          <p:nvPr/>
        </p:nvPicPr>
        <p:blipFill rotWithShape="1"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94619" l="6726" r="9730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" y="894324"/>
            <a:ext cx="1054120" cy="792088"/>
          </a:xfrm>
          <a:prstGeom prst="rect">
            <a:avLst/>
          </a:prstGeom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1798" y="3471649"/>
            <a:ext cx="1063668" cy="774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09166" y="814212"/>
            <a:ext cx="5472609" cy="3077764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marL="342900" lvl="0" indent="-342900"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AC0000"/>
                </a:solidFill>
              </a:rPr>
              <a:t>Разработка комплексов утренней гимнастики </a:t>
            </a:r>
            <a:r>
              <a:rPr lang="ru-RU" sz="1600" dirty="0" smtClean="0">
                <a:solidFill>
                  <a:prstClr val="black"/>
                </a:solidFill>
              </a:rPr>
              <a:t>с элементами Хатха-йоги для создания у детей положительного эмоционального настроения на весь день. 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AC0000"/>
                </a:solidFill>
              </a:rPr>
              <a:t>Введение в утреннюю гимнастику элементов Хатха-йоги.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AC0000"/>
                </a:solidFill>
              </a:rPr>
              <a:t>Разработка и использование с детьми комплексов </a:t>
            </a:r>
            <a:r>
              <a:rPr lang="ru-RU" sz="1600" b="1" dirty="0" err="1" smtClean="0">
                <a:solidFill>
                  <a:srgbClr val="AC0000"/>
                </a:solidFill>
              </a:rPr>
              <a:t>самомссажа</a:t>
            </a:r>
            <a:r>
              <a:rPr lang="ru-RU" sz="1600" b="1" dirty="0" smtClean="0">
                <a:solidFill>
                  <a:srgbClr val="AC0000"/>
                </a:solidFill>
              </a:rPr>
              <a:t>.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1600" b="1" dirty="0" smtClean="0">
                <a:solidFill>
                  <a:srgbClr val="AC0000"/>
                </a:solidFill>
              </a:rPr>
              <a:t>Создание фонотеки с подборкой релаксирующей музыки.</a:t>
            </a:r>
          </a:p>
          <a:p>
            <a:pPr marL="342900" lvl="0" indent="-342900">
              <a:buFont typeface="Arial" pitchFamily="34" charset="0"/>
              <a:buChar char="•"/>
            </a:pPr>
            <a:endParaRPr lang="ru-RU" sz="1600" b="1" dirty="0">
              <a:solidFill>
                <a:srgbClr val="AC0000"/>
              </a:solidFill>
            </a:endParaRPr>
          </a:p>
          <a:p>
            <a:pPr algn="just"/>
            <a:endParaRPr lang="ru-RU" dirty="0" smtClean="0">
              <a:solidFill>
                <a:prstClr val="black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5471" y="3423346"/>
            <a:ext cx="2403793" cy="153993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Picture 4" descr="D:\Работа\СТАРШИЙ ВОСПИТАТЕЛЬ\Педагоги\янтурина\20191119_104032 (1)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7480" y="1923678"/>
            <a:ext cx="1378708" cy="183827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D:\Работа\СТАРШИЙ ВОСПИТАТЕЛЬ\Педагоги\янтурина\20191119_105330.jp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68467" y="2991779"/>
            <a:ext cx="1489885" cy="198651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:\Работа\СТАРШИЙ ВОСПИТАТЕЛЬ\Педагоги\янтурина\20191125_091249.jpg"/>
          <p:cNvPicPr>
            <a:picLocks noChangeAspect="1" noChangeArrowheads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534952" y="3448408"/>
            <a:ext cx="2441848" cy="15184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D:\Работа\СТАРШИЙ ВОСПИТАТЕЛЬ\Педагоги\янтурина\20191125_091626.jpg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109735"/>
            <a:ext cx="2225824" cy="16693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0549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0538" y="109735"/>
            <a:ext cx="3168351" cy="565571"/>
          </a:xfrm>
        </p:spPr>
        <p:txBody>
          <a:bodyPr>
            <a:noAutofit/>
          </a:bodyPr>
          <a:lstStyle/>
          <a:p>
            <a:pPr algn="l"/>
            <a:r>
              <a:rPr lang="en-US" sz="2800" b="1" dirty="0">
                <a:solidFill>
                  <a:srgbClr val="AC0000"/>
                </a:solidFill>
              </a:rPr>
              <a:t>II</a:t>
            </a:r>
            <a:r>
              <a:rPr lang="ru-RU" sz="2800" b="1" dirty="0">
                <a:solidFill>
                  <a:srgbClr val="AC0000"/>
                </a:solidFill>
              </a:rPr>
              <a:t> ЭТАП </a:t>
            </a:r>
            <a:r>
              <a:rPr lang="ru-RU" sz="2800" b="1" dirty="0" smtClean="0">
                <a:solidFill>
                  <a:srgbClr val="AC0000"/>
                </a:solidFill>
              </a:rPr>
              <a:t>–  основной</a:t>
            </a:r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-55114" y="0"/>
            <a:ext cx="1386754" cy="5143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2362" y="215510"/>
            <a:ext cx="975093" cy="1357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Объект 9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39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886" y="1779662"/>
            <a:ext cx="1056326" cy="668385"/>
          </a:xfrm>
          <a:prstGeom prst="rect">
            <a:avLst/>
          </a:prstGeom>
        </p:spPr>
      </p:pic>
      <p:pic>
        <p:nvPicPr>
          <p:cNvPr id="8" name="Объект 9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1076" y="2571751"/>
            <a:ext cx="1008112" cy="887348"/>
          </a:xfrm>
          <a:prstGeom prst="rect">
            <a:avLst/>
          </a:prstGeom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3139" y="4395235"/>
            <a:ext cx="1336540" cy="551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Объект 9"/>
          <p:cNvPicPr>
            <a:picLocks noChangeAspect="1"/>
          </p:cNvPicPr>
          <p:nvPr/>
        </p:nvPicPr>
        <p:blipFill rotWithShape="1"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989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9735"/>
            <a:ext cx="1376500" cy="725996"/>
          </a:xfrm>
          <a:prstGeom prst="rect">
            <a:avLst/>
          </a:prstGeom>
        </p:spPr>
      </p:pic>
      <p:pic>
        <p:nvPicPr>
          <p:cNvPr id="14" name="Объект 9"/>
          <p:cNvPicPr>
            <a:picLocks noChangeAspect="1"/>
          </p:cNvPicPr>
          <p:nvPr/>
        </p:nvPicPr>
        <p:blipFill rotWithShape="1"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94619" l="6726" r="9730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" y="894324"/>
            <a:ext cx="1054120" cy="792088"/>
          </a:xfrm>
          <a:prstGeom prst="rect">
            <a:avLst/>
          </a:prstGeom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1798" y="3471649"/>
            <a:ext cx="1063668" cy="774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91679" y="830796"/>
            <a:ext cx="7387279" cy="923328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b="1" dirty="0" smtClean="0">
                <a:solidFill>
                  <a:srgbClr val="AC0000"/>
                </a:solidFill>
              </a:rPr>
              <a:t>Анкетирование родителей:</a:t>
            </a:r>
          </a:p>
          <a:p>
            <a:pPr marL="342900" indent="-342900">
              <a:buFont typeface="Arial" pitchFamily="34" charset="0"/>
              <a:buChar char="•"/>
            </a:pPr>
            <a:endParaRPr lang="ru-RU" b="1" dirty="0">
              <a:solidFill>
                <a:srgbClr val="AC0000"/>
              </a:solidFill>
            </a:endParaRPr>
          </a:p>
          <a:p>
            <a:pPr algn="just"/>
            <a:endParaRPr lang="ru-RU" dirty="0" smtClean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16434" y="1255916"/>
            <a:ext cx="5927080" cy="3139319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endParaRPr lang="ru-RU" b="1" dirty="0" smtClean="0">
              <a:solidFill>
                <a:srgbClr val="AC0000"/>
              </a:solidFill>
            </a:endParaRPr>
          </a:p>
          <a:p>
            <a:r>
              <a:rPr lang="ru-RU" b="1" dirty="0" smtClean="0">
                <a:solidFill>
                  <a:srgbClr val="AC0000"/>
                </a:solidFill>
              </a:rPr>
              <a:t>Анкета №1 </a:t>
            </a:r>
            <a:r>
              <a:rPr lang="ru-RU" b="1" i="1" dirty="0" smtClean="0">
                <a:solidFill>
                  <a:srgbClr val="AC0000"/>
                </a:solidFill>
              </a:rPr>
              <a:t>«Здоровый образ жизни» </a:t>
            </a:r>
          </a:p>
          <a:p>
            <a:r>
              <a:rPr lang="ru-RU" i="1" dirty="0" smtClean="0"/>
              <a:t>(приняло участие 16 семей</a:t>
            </a:r>
            <a:r>
              <a:rPr lang="ru-RU" dirty="0" smtClean="0"/>
              <a:t>)</a:t>
            </a:r>
          </a:p>
          <a:p>
            <a:r>
              <a:rPr lang="ru-RU" b="1" u="sng" dirty="0" smtClean="0"/>
              <a:t>Результат анкетирования</a:t>
            </a:r>
            <a:r>
              <a:rPr lang="ru-RU" dirty="0" smtClean="0"/>
              <a:t>: </a:t>
            </a:r>
            <a:r>
              <a:rPr lang="ru-RU" b="1" dirty="0" smtClean="0"/>
              <a:t>69%</a:t>
            </a:r>
            <a:r>
              <a:rPr lang="ru-RU" dirty="0" smtClean="0"/>
              <a:t> родителей стараются придерживаться здорового образа жизни и соблюдать режим дня.</a:t>
            </a:r>
          </a:p>
          <a:p>
            <a:endParaRPr lang="ru-RU" dirty="0" smtClean="0"/>
          </a:p>
          <a:p>
            <a:r>
              <a:rPr lang="ru-RU" b="1" dirty="0" smtClean="0">
                <a:solidFill>
                  <a:srgbClr val="AC0000"/>
                </a:solidFill>
              </a:rPr>
              <a:t>Анкета №2 </a:t>
            </a:r>
            <a:r>
              <a:rPr lang="ru-RU" b="1" i="1" dirty="0" smtClean="0">
                <a:solidFill>
                  <a:srgbClr val="AC0000"/>
                </a:solidFill>
              </a:rPr>
              <a:t>«Йога для всех</a:t>
            </a:r>
            <a:r>
              <a:rPr lang="ru-RU" i="1" dirty="0" smtClean="0"/>
              <a:t>» </a:t>
            </a:r>
            <a:r>
              <a:rPr lang="ru-RU" dirty="0" smtClean="0"/>
              <a:t>(</a:t>
            </a:r>
            <a:r>
              <a:rPr lang="ru-RU" i="1" dirty="0" smtClean="0"/>
              <a:t>приняло участие 15 семей</a:t>
            </a:r>
            <a:r>
              <a:rPr lang="ru-RU" dirty="0" smtClean="0"/>
              <a:t>)</a:t>
            </a:r>
          </a:p>
          <a:p>
            <a:r>
              <a:rPr lang="ru-RU" b="1" u="sng" dirty="0" smtClean="0"/>
              <a:t>Результат анкетирования: </a:t>
            </a:r>
            <a:r>
              <a:rPr lang="ru-RU" b="1" dirty="0" smtClean="0"/>
              <a:t>87%</a:t>
            </a:r>
            <a:r>
              <a:rPr lang="ru-RU" dirty="0" smtClean="0"/>
              <a:t> родителей знакомы с понятием йога, ее влиянием на здоровье и хотели бы, чтобы элементы йоги были использованы в детском саду.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4210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189947"/>
            <a:ext cx="3960439" cy="565571"/>
          </a:xfrm>
        </p:spPr>
        <p:txBody>
          <a:bodyPr>
            <a:noAutofit/>
          </a:bodyPr>
          <a:lstStyle/>
          <a:p>
            <a:pPr algn="l"/>
            <a:r>
              <a:rPr lang="en-US" sz="2800" b="1" dirty="0">
                <a:solidFill>
                  <a:srgbClr val="AC0000"/>
                </a:solidFill>
              </a:rPr>
              <a:t>II</a:t>
            </a:r>
            <a:r>
              <a:rPr lang="ru-RU" sz="2800" b="1" dirty="0">
                <a:solidFill>
                  <a:srgbClr val="AC0000"/>
                </a:solidFill>
              </a:rPr>
              <a:t> ЭТАП -</a:t>
            </a:r>
            <a:r>
              <a:rPr lang="en-US" sz="2800" b="1" dirty="0">
                <a:solidFill>
                  <a:srgbClr val="AC0000"/>
                </a:solidFill>
              </a:rPr>
              <a:t> </a:t>
            </a:r>
            <a:r>
              <a:rPr lang="ru-RU" sz="2800" b="1" dirty="0" smtClean="0">
                <a:solidFill>
                  <a:srgbClr val="AC0000"/>
                </a:solidFill>
              </a:rPr>
              <a:t>основной</a:t>
            </a:r>
            <a:endParaRPr lang="ru-RU" sz="1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-55114" y="0"/>
            <a:ext cx="1386754" cy="5143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1196" y="313184"/>
            <a:ext cx="975093" cy="1357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Объект 9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39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886" y="1779662"/>
            <a:ext cx="1056326" cy="668385"/>
          </a:xfrm>
          <a:prstGeom prst="rect">
            <a:avLst/>
          </a:prstGeom>
        </p:spPr>
      </p:pic>
      <p:pic>
        <p:nvPicPr>
          <p:cNvPr id="8" name="Объект 9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1076" y="2571751"/>
            <a:ext cx="1008112" cy="887348"/>
          </a:xfrm>
          <a:prstGeom prst="rect">
            <a:avLst/>
          </a:prstGeom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3139" y="4395235"/>
            <a:ext cx="1336540" cy="551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Объект 9"/>
          <p:cNvPicPr>
            <a:picLocks noChangeAspect="1"/>
          </p:cNvPicPr>
          <p:nvPr/>
        </p:nvPicPr>
        <p:blipFill rotWithShape="1"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989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9735"/>
            <a:ext cx="1376500" cy="725996"/>
          </a:xfrm>
          <a:prstGeom prst="rect">
            <a:avLst/>
          </a:prstGeom>
        </p:spPr>
      </p:pic>
      <p:pic>
        <p:nvPicPr>
          <p:cNvPr id="14" name="Объект 9"/>
          <p:cNvPicPr>
            <a:picLocks noChangeAspect="1"/>
          </p:cNvPicPr>
          <p:nvPr/>
        </p:nvPicPr>
        <p:blipFill rotWithShape="1"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94619" l="6726" r="9730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" y="894324"/>
            <a:ext cx="1054120" cy="792088"/>
          </a:xfrm>
          <a:prstGeom prst="rect">
            <a:avLst/>
          </a:prstGeom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1798" y="3471649"/>
            <a:ext cx="1063668" cy="774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34532" y="1290368"/>
            <a:ext cx="5976664" cy="2677654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b="1" dirty="0" smtClean="0">
                <a:solidFill>
                  <a:srgbClr val="AC0000"/>
                </a:solidFill>
              </a:rPr>
              <a:t>Проведение родительского собрания </a:t>
            </a:r>
          </a:p>
          <a:p>
            <a:r>
              <a:rPr lang="ru-RU" b="1" dirty="0">
                <a:solidFill>
                  <a:srgbClr val="AC0000"/>
                </a:solidFill>
              </a:rPr>
              <a:t> </a:t>
            </a:r>
            <a:r>
              <a:rPr lang="ru-RU" b="1" dirty="0" smtClean="0">
                <a:solidFill>
                  <a:srgbClr val="AC0000"/>
                </a:solidFill>
              </a:rPr>
              <a:t>    </a:t>
            </a:r>
            <a:r>
              <a:rPr lang="ru-RU" dirty="0" smtClean="0"/>
              <a:t>«Здоровый образ жизни»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b="1" dirty="0" smtClean="0">
                <a:solidFill>
                  <a:srgbClr val="AC0000"/>
                </a:solidFill>
              </a:rPr>
              <a:t>Консультации, памятки для  </a:t>
            </a:r>
            <a:r>
              <a:rPr lang="ru-RU" b="1" dirty="0">
                <a:solidFill>
                  <a:srgbClr val="AC0000"/>
                </a:solidFill>
              </a:rPr>
              <a:t>родителей:</a:t>
            </a:r>
          </a:p>
          <a:p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-  «Йога </a:t>
            </a:r>
            <a:r>
              <a:rPr lang="ru-RU" dirty="0">
                <a:solidFill>
                  <a:prstClr val="black"/>
                </a:solidFill>
              </a:rPr>
              <a:t>для </a:t>
            </a:r>
            <a:r>
              <a:rPr lang="ru-RU" dirty="0" smtClean="0">
                <a:solidFill>
                  <a:prstClr val="black"/>
                </a:solidFill>
              </a:rPr>
              <a:t>малышей»</a:t>
            </a:r>
            <a:endParaRPr lang="ru-RU" dirty="0">
              <a:solidFill>
                <a:prstClr val="black"/>
              </a:solidFill>
            </a:endParaRPr>
          </a:p>
          <a:p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-  «Польза </a:t>
            </a:r>
            <a:r>
              <a:rPr lang="ru-RU" dirty="0">
                <a:solidFill>
                  <a:prstClr val="black"/>
                </a:solidFill>
              </a:rPr>
              <a:t>Хатха-йоги для </a:t>
            </a:r>
            <a:r>
              <a:rPr lang="ru-RU" dirty="0" smtClean="0">
                <a:solidFill>
                  <a:prstClr val="black"/>
                </a:solidFill>
              </a:rPr>
              <a:t>детей»</a:t>
            </a:r>
            <a:endParaRPr lang="ru-RU" dirty="0">
              <a:solidFill>
                <a:prstClr val="black"/>
              </a:solidFill>
            </a:endParaRPr>
          </a:p>
          <a:p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-  «Здоровьесберегающая </a:t>
            </a:r>
            <a:r>
              <a:rPr lang="ru-RU" dirty="0">
                <a:solidFill>
                  <a:prstClr val="black"/>
                </a:solidFill>
              </a:rPr>
              <a:t>технология Хатха-йога в детском </a:t>
            </a:r>
            <a:r>
              <a:rPr lang="ru-RU" dirty="0" smtClean="0">
                <a:solidFill>
                  <a:prstClr val="black"/>
                </a:solidFill>
              </a:rPr>
              <a:t>саду»</a:t>
            </a:r>
            <a:endParaRPr lang="ru-RU" dirty="0">
              <a:solidFill>
                <a:prstClr val="black"/>
              </a:solidFill>
            </a:endParaRPr>
          </a:p>
          <a:p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ru-RU" dirty="0" smtClean="0">
                <a:solidFill>
                  <a:prstClr val="black"/>
                </a:solidFill>
              </a:rPr>
              <a:t>-  «Как </a:t>
            </a:r>
            <a:r>
              <a:rPr lang="ru-RU" dirty="0">
                <a:solidFill>
                  <a:prstClr val="black"/>
                </a:solidFill>
              </a:rPr>
              <a:t>заинтересовать детей занятиями </a:t>
            </a:r>
            <a:r>
              <a:rPr lang="ru-RU" dirty="0" smtClean="0">
                <a:solidFill>
                  <a:prstClr val="black"/>
                </a:solidFill>
              </a:rPr>
              <a:t>йогой»</a:t>
            </a:r>
            <a:endParaRPr lang="ru-RU" dirty="0">
              <a:solidFill>
                <a:prstClr val="black"/>
              </a:solidFill>
            </a:endParaRPr>
          </a:p>
          <a:p>
            <a:endParaRPr lang="ru-RU" sz="2400" b="1" dirty="0">
              <a:solidFill>
                <a:srgbClr val="A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63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91587" y="33535"/>
            <a:ext cx="6851104" cy="565571"/>
          </a:xfrm>
        </p:spPr>
        <p:txBody>
          <a:bodyPr>
            <a:noAutofit/>
          </a:bodyPr>
          <a:lstStyle/>
          <a:p>
            <a:pPr algn="l"/>
            <a:r>
              <a:rPr lang="en-US" sz="2800" b="1" dirty="0">
                <a:solidFill>
                  <a:srgbClr val="AC0000"/>
                </a:solidFill>
              </a:rPr>
              <a:t>II</a:t>
            </a:r>
            <a:r>
              <a:rPr lang="ru-RU" sz="2800" b="1" dirty="0">
                <a:solidFill>
                  <a:srgbClr val="AC0000"/>
                </a:solidFill>
              </a:rPr>
              <a:t> ЭТАП -</a:t>
            </a:r>
            <a:r>
              <a:rPr lang="en-US" sz="2800" b="1" dirty="0">
                <a:solidFill>
                  <a:srgbClr val="AC0000"/>
                </a:solidFill>
              </a:rPr>
              <a:t> </a:t>
            </a:r>
            <a:r>
              <a:rPr lang="ru-RU" sz="2800" b="1" dirty="0" smtClean="0">
                <a:solidFill>
                  <a:srgbClr val="AC0000"/>
                </a:solidFill>
              </a:rPr>
              <a:t>основной</a:t>
            </a:r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-55114" y="0"/>
            <a:ext cx="1386754" cy="5143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7" name="Объект 9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39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886" y="1779662"/>
            <a:ext cx="1056326" cy="668385"/>
          </a:xfrm>
          <a:prstGeom prst="rect">
            <a:avLst/>
          </a:prstGeom>
        </p:spPr>
      </p:pic>
      <p:pic>
        <p:nvPicPr>
          <p:cNvPr id="8" name="Объект 9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1076" y="2571751"/>
            <a:ext cx="1008112" cy="887348"/>
          </a:xfrm>
          <a:prstGeom prst="rect">
            <a:avLst/>
          </a:prstGeom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3139" y="4395235"/>
            <a:ext cx="1336540" cy="551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Объект 9"/>
          <p:cNvPicPr>
            <a:picLocks noChangeAspect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989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9735"/>
            <a:ext cx="1376500" cy="725996"/>
          </a:xfrm>
          <a:prstGeom prst="rect">
            <a:avLst/>
          </a:prstGeom>
        </p:spPr>
      </p:pic>
      <p:pic>
        <p:nvPicPr>
          <p:cNvPr id="14" name="Объект 9"/>
          <p:cNvPicPr>
            <a:picLocks noChangeAspect="1"/>
          </p:cNvPicPr>
          <p:nvPr/>
        </p:nvPicPr>
        <p:blipFill rotWithShape="1"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94619" l="6726" r="9730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" y="894324"/>
            <a:ext cx="1054120" cy="792088"/>
          </a:xfrm>
          <a:prstGeom prst="rect">
            <a:avLst/>
          </a:prstGeom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1798" y="3471649"/>
            <a:ext cx="1063668" cy="774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09123" y="644039"/>
            <a:ext cx="6192690" cy="646329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marL="342900" lvl="0" indent="-342900" algn="ctr">
              <a:buFont typeface="Arial" pitchFamily="34" charset="0"/>
              <a:buChar char="•"/>
            </a:pPr>
            <a:r>
              <a:rPr lang="ru-RU" b="1" dirty="0" smtClean="0">
                <a:solidFill>
                  <a:srgbClr val="AC0000"/>
                </a:solidFill>
              </a:rPr>
              <a:t>Мастер-класс  </a:t>
            </a:r>
            <a:r>
              <a:rPr lang="ru-RU" b="1" dirty="0">
                <a:solidFill>
                  <a:srgbClr val="AC0000"/>
                </a:solidFill>
              </a:rPr>
              <a:t>для  родителей </a:t>
            </a:r>
          </a:p>
          <a:p>
            <a:pPr algn="ctr"/>
            <a:r>
              <a:rPr lang="ru-RU" b="1" dirty="0">
                <a:solidFill>
                  <a:schemeClr val="accent4">
                    <a:lumMod val="75000"/>
                  </a:schemeClr>
                </a:solidFill>
              </a:rPr>
              <a:t>«Йога для всей семьи»: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628547">
            <a:off x="6703567" y="3163735"/>
            <a:ext cx="2127982" cy="15959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9334" y="3026892"/>
            <a:ext cx="2492896" cy="18696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482185">
            <a:off x="1404339" y="3208625"/>
            <a:ext cx="2019911" cy="151493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1364162"/>
            <a:ext cx="2394718" cy="179603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1447370"/>
            <a:ext cx="2938341" cy="175887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50041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-55114" y="0"/>
            <a:ext cx="1386754" cy="5143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7" name="Объект 9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39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886" y="1779662"/>
            <a:ext cx="1056326" cy="668385"/>
          </a:xfrm>
          <a:prstGeom prst="rect">
            <a:avLst/>
          </a:prstGeom>
        </p:spPr>
      </p:pic>
      <p:pic>
        <p:nvPicPr>
          <p:cNvPr id="8" name="Объект 9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1076" y="2571751"/>
            <a:ext cx="1008112" cy="887348"/>
          </a:xfrm>
          <a:prstGeom prst="rect">
            <a:avLst/>
          </a:prstGeom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3139" y="4395235"/>
            <a:ext cx="1336540" cy="551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Объект 9"/>
          <p:cNvPicPr>
            <a:picLocks noChangeAspect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989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9735"/>
            <a:ext cx="1376500" cy="725996"/>
          </a:xfrm>
          <a:prstGeom prst="rect">
            <a:avLst/>
          </a:prstGeom>
        </p:spPr>
      </p:pic>
      <p:pic>
        <p:nvPicPr>
          <p:cNvPr id="14" name="Объект 9"/>
          <p:cNvPicPr>
            <a:picLocks noChangeAspect="1"/>
          </p:cNvPicPr>
          <p:nvPr/>
        </p:nvPicPr>
        <p:blipFill rotWithShape="1"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94619" l="6726" r="9730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" y="894324"/>
            <a:ext cx="1054120" cy="792088"/>
          </a:xfrm>
          <a:prstGeom prst="rect">
            <a:avLst/>
          </a:prstGeom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1798" y="3471649"/>
            <a:ext cx="1063668" cy="774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 descr="D:\100MSDCF\DSC08442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62483" y="1431589"/>
            <a:ext cx="2547687" cy="191098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D:\100MSDCF\DSC08440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267926" y="1603208"/>
            <a:ext cx="2550730" cy="191327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D:\100MSDCF\DSC08452.JP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1" y="2741039"/>
            <a:ext cx="2924903" cy="219393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3401" y="-41275"/>
            <a:ext cx="6980237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658938" y="835731"/>
            <a:ext cx="3220177" cy="12926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b="1" dirty="0" smtClean="0">
                <a:solidFill>
                  <a:srgbClr val="AC0000"/>
                </a:solidFill>
              </a:rPr>
              <a:t>Мастер – класс для педагогов </a:t>
            </a:r>
          </a:p>
          <a:p>
            <a:pPr lvl="0" algn="ctr"/>
            <a:endParaRPr lang="ru-RU" b="1" dirty="0" smtClean="0">
              <a:solidFill>
                <a:srgbClr val="8064A2">
                  <a:lumMod val="75000"/>
                </a:srgbClr>
              </a:solidFill>
            </a:endParaRPr>
          </a:p>
          <a:p>
            <a:pPr lvl="0" algn="ctr"/>
            <a:r>
              <a:rPr lang="ru-RU" b="1" dirty="0" smtClean="0">
                <a:solidFill>
                  <a:srgbClr val="8064A2">
                    <a:lumMod val="75000"/>
                  </a:srgbClr>
                </a:solidFill>
              </a:rPr>
              <a:t>«</a:t>
            </a:r>
            <a:r>
              <a:rPr lang="ru-RU" b="1" dirty="0">
                <a:solidFill>
                  <a:srgbClr val="8064A2">
                    <a:lumMod val="75000"/>
                  </a:srgbClr>
                </a:solidFill>
              </a:rPr>
              <a:t>Йога для всех»</a:t>
            </a:r>
          </a:p>
          <a:p>
            <a:pPr marL="342900" lvl="0" indent="-342900" algn="ctr">
              <a:buFont typeface="Arial" pitchFamily="34" charset="0"/>
              <a:buChar char="•"/>
            </a:pPr>
            <a:endParaRPr lang="ru-RU" sz="2400" b="1" dirty="0">
              <a:solidFill>
                <a:srgbClr val="AC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5510" y="835731"/>
            <a:ext cx="8049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089" lvl="1" indent="-342900">
              <a:buFont typeface="Arial" pitchFamily="34" charset="0"/>
              <a:buChar char="•"/>
            </a:pPr>
            <a:r>
              <a:rPr lang="ru-RU" b="1" dirty="0" smtClean="0">
                <a:solidFill>
                  <a:srgbClr val="AC0000"/>
                </a:solidFill>
              </a:rPr>
              <a:t> </a:t>
            </a:r>
            <a:endParaRPr lang="ru-RU" b="1" dirty="0">
              <a:solidFill>
                <a:srgbClr val="A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329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109735"/>
            <a:ext cx="6851104" cy="565571"/>
          </a:xfrm>
        </p:spPr>
        <p:txBody>
          <a:bodyPr>
            <a:noAutofit/>
          </a:bodyPr>
          <a:lstStyle/>
          <a:p>
            <a:pPr algn="l"/>
            <a:r>
              <a:rPr lang="en-US" sz="2800" b="1" dirty="0">
                <a:solidFill>
                  <a:srgbClr val="AC0000"/>
                </a:solidFill>
              </a:rPr>
              <a:t>III</a:t>
            </a:r>
            <a:r>
              <a:rPr lang="ru-RU" sz="2800" b="1" dirty="0">
                <a:solidFill>
                  <a:srgbClr val="AC0000"/>
                </a:solidFill>
              </a:rPr>
              <a:t> ЭТАП -  завершающий </a:t>
            </a:r>
            <a:endParaRPr lang="ru-RU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-55114" y="0"/>
            <a:ext cx="1386754" cy="5143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2362" y="215510"/>
            <a:ext cx="975093" cy="1357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Объект 9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39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886" y="1779662"/>
            <a:ext cx="1056326" cy="668385"/>
          </a:xfrm>
          <a:prstGeom prst="rect">
            <a:avLst/>
          </a:prstGeom>
        </p:spPr>
      </p:pic>
      <p:pic>
        <p:nvPicPr>
          <p:cNvPr id="8" name="Объект 9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1076" y="2571751"/>
            <a:ext cx="1008112" cy="887348"/>
          </a:xfrm>
          <a:prstGeom prst="rect">
            <a:avLst/>
          </a:prstGeom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3139" y="4395235"/>
            <a:ext cx="1336540" cy="551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Объект 9"/>
          <p:cNvPicPr>
            <a:picLocks noChangeAspect="1"/>
          </p:cNvPicPr>
          <p:nvPr/>
        </p:nvPicPr>
        <p:blipFill rotWithShape="1"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989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9735"/>
            <a:ext cx="1376500" cy="725996"/>
          </a:xfrm>
          <a:prstGeom prst="rect">
            <a:avLst/>
          </a:prstGeom>
        </p:spPr>
      </p:pic>
      <p:pic>
        <p:nvPicPr>
          <p:cNvPr id="14" name="Объект 9"/>
          <p:cNvPicPr>
            <a:picLocks noChangeAspect="1"/>
          </p:cNvPicPr>
          <p:nvPr/>
        </p:nvPicPr>
        <p:blipFill rotWithShape="1"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94619" l="6726" r="9730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" y="894324"/>
            <a:ext cx="1054120" cy="792088"/>
          </a:xfrm>
          <a:prstGeom prst="rect">
            <a:avLst/>
          </a:prstGeom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1798" y="3471649"/>
            <a:ext cx="1063668" cy="774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2" name="Объект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54138169"/>
              </p:ext>
            </p:extLst>
          </p:nvPr>
        </p:nvGraphicFramePr>
        <p:xfrm>
          <a:off x="2441449" y="1021772"/>
          <a:ext cx="5122912" cy="33383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441449" y="921036"/>
            <a:ext cx="41128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AC0000"/>
                </a:solidFill>
              </a:rPr>
              <a:t>Пропуски по болезни одним ребенком</a:t>
            </a:r>
            <a:endParaRPr lang="ru-RU" b="1" dirty="0">
              <a:solidFill>
                <a:srgbClr val="A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653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35146"/>
            <a:ext cx="6851104" cy="437587"/>
          </a:xfrm>
        </p:spPr>
        <p:txBody>
          <a:bodyPr>
            <a:noAutofit/>
          </a:bodyPr>
          <a:lstStyle/>
          <a:p>
            <a:pPr algn="l"/>
            <a:r>
              <a:rPr lang="ru-RU" sz="2800" b="1" dirty="0">
                <a:solidFill>
                  <a:srgbClr val="AC0000"/>
                </a:solidFill>
              </a:rPr>
              <a:t/>
            </a:r>
            <a:br>
              <a:rPr lang="ru-RU" sz="2800" b="1" dirty="0">
                <a:solidFill>
                  <a:srgbClr val="AC0000"/>
                </a:solidFill>
              </a:rPr>
            </a:br>
            <a:r>
              <a:rPr lang="en-US" sz="2800" b="1" dirty="0">
                <a:solidFill>
                  <a:srgbClr val="AC0000"/>
                </a:solidFill>
              </a:rPr>
              <a:t>I</a:t>
            </a:r>
            <a:r>
              <a:rPr lang="en-US" sz="2800" b="1" dirty="0" smtClean="0">
                <a:solidFill>
                  <a:srgbClr val="AC0000"/>
                </a:solidFill>
                <a:latin typeface="+mn-lt"/>
              </a:rPr>
              <a:t>V</a:t>
            </a:r>
            <a:r>
              <a:rPr lang="ru-RU" sz="2800" b="1" dirty="0" smtClean="0">
                <a:solidFill>
                  <a:srgbClr val="AC0000"/>
                </a:solidFill>
                <a:latin typeface="+mn-lt"/>
              </a:rPr>
              <a:t> </a:t>
            </a:r>
            <a:r>
              <a:rPr lang="ru-RU" sz="2800" b="1" dirty="0">
                <a:solidFill>
                  <a:srgbClr val="AC0000"/>
                </a:solidFill>
                <a:latin typeface="+mn-lt"/>
              </a:rPr>
              <a:t>ЭТАП </a:t>
            </a:r>
            <a:r>
              <a:rPr lang="ru-RU" sz="2800" b="1" dirty="0" smtClean="0">
                <a:solidFill>
                  <a:srgbClr val="AC0000"/>
                </a:solidFill>
                <a:latin typeface="+mn-lt"/>
              </a:rPr>
              <a:t>–</a:t>
            </a:r>
            <a:r>
              <a:rPr lang="ru-RU" sz="2800" b="1" dirty="0" err="1" smtClean="0">
                <a:solidFill>
                  <a:srgbClr val="AC0000"/>
                </a:solidFill>
                <a:latin typeface="+mn-lt"/>
              </a:rPr>
              <a:t>презентационно</a:t>
            </a:r>
            <a:r>
              <a:rPr lang="ru-RU" sz="2800" b="1" dirty="0" smtClean="0">
                <a:solidFill>
                  <a:srgbClr val="AC0000"/>
                </a:solidFill>
                <a:latin typeface="+mn-lt"/>
              </a:rPr>
              <a:t>-рефлексивный</a:t>
            </a:r>
            <a:endParaRPr lang="ru-RU" sz="2800" b="1" dirty="0"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55114" y="0"/>
            <a:ext cx="1386754" cy="5143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7" name="Объект 9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39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886" y="1779662"/>
            <a:ext cx="1056326" cy="668385"/>
          </a:xfrm>
          <a:prstGeom prst="rect">
            <a:avLst/>
          </a:prstGeom>
        </p:spPr>
      </p:pic>
      <p:pic>
        <p:nvPicPr>
          <p:cNvPr id="8" name="Объект 9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1076" y="2571751"/>
            <a:ext cx="1008112" cy="887348"/>
          </a:xfrm>
          <a:prstGeom prst="rect">
            <a:avLst/>
          </a:prstGeom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3139" y="4395235"/>
            <a:ext cx="1336540" cy="551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Объект 9"/>
          <p:cNvPicPr>
            <a:picLocks noChangeAspect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989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9735"/>
            <a:ext cx="1376500" cy="725996"/>
          </a:xfrm>
          <a:prstGeom prst="rect">
            <a:avLst/>
          </a:prstGeom>
        </p:spPr>
      </p:pic>
      <p:pic>
        <p:nvPicPr>
          <p:cNvPr id="14" name="Объект 9"/>
          <p:cNvPicPr>
            <a:picLocks noChangeAspect="1"/>
          </p:cNvPicPr>
          <p:nvPr/>
        </p:nvPicPr>
        <p:blipFill rotWithShape="1"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94619" l="6726" r="9730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" y="894324"/>
            <a:ext cx="1054120" cy="792088"/>
          </a:xfrm>
          <a:prstGeom prst="rect">
            <a:avLst/>
          </a:prstGeom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1798" y="3471649"/>
            <a:ext cx="1063668" cy="774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63688" y="987575"/>
            <a:ext cx="5832648" cy="830997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ctr"/>
            <a:r>
              <a:rPr lang="ru-RU" sz="2400" dirty="0">
                <a:solidFill>
                  <a:prstClr val="black"/>
                </a:solidFill>
              </a:rPr>
              <a:t>Данный проект был представлен на МО внутри ДОУ в </a:t>
            </a:r>
            <a:r>
              <a:rPr lang="ru-RU" sz="2400" dirty="0" smtClean="0">
                <a:solidFill>
                  <a:prstClr val="black"/>
                </a:solidFill>
              </a:rPr>
              <a:t>2019 году. 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12" cstate="email">
            <a:clrChange>
              <a:clrFrom>
                <a:srgbClr val="CBB4DD"/>
              </a:clrFrom>
              <a:clrTo>
                <a:srgbClr val="CBB4D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63688" y="1901431"/>
            <a:ext cx="2916324" cy="32713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4793279" y="1934242"/>
            <a:ext cx="3811170" cy="2916181"/>
          </a:xfrm>
          <a:prstGeom prst="rect">
            <a:avLst/>
          </a:prstGeom>
        </p:spPr>
        <p:txBody>
          <a:bodyPr wrap="square" lIns="68579" tIns="34289" rIns="68579" bIns="34289">
            <a:spAutoFit/>
          </a:bodyPr>
          <a:lstStyle/>
          <a:p>
            <a:pPr marL="0" marR="0" lvl="0" indent="0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                             </a:t>
            </a:r>
            <a:r>
              <a:rPr kumimoji="0" lang="ru-RU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Поза </a:t>
            </a:r>
            <a:r>
              <a:rPr kumimoji="0" lang="ru-RU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AC0000"/>
                </a:solidFill>
                <a:effectLst/>
                <a:uLnTx/>
                <a:uFillTx/>
              </a:rPr>
              <a:t>«Бриллиант»</a:t>
            </a:r>
          </a:p>
          <a:p>
            <a:pPr marL="0" marR="0" lvl="0" indent="0" algn="just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/>
            </a:r>
            <a:br>
              <a:rPr kumimoji="0" lang="ru-RU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ru-RU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  </a:t>
            </a:r>
            <a:r>
              <a:rPr kumimoji="0" lang="ru-RU" sz="1200" b="1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Развивает гибкость ступней, коленных суставов, помогает работе сердца.</a:t>
            </a:r>
            <a:br>
              <a:rPr kumimoji="0" lang="ru-RU" sz="1200" b="1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ru-RU" sz="1200" b="1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  Сесть на пятки, колени вместе, спину держать прямо. Руки положить на бедра, соединив большой и указательные пальцы (символ концентрации внимания). Дыхание спокойное. Думайте о положительных качествах, которые хотите в себе развить. Само название позы «бриллиант» - прекрасный камень, сверкающий, притягивающий взгляд, - вызывает у вас ощущение красоты, спокойствия, уверенности в своих силах. Удержите позу 20-30 секунд, затем посидите на корточках, давая отдохнуть голеностопному суставу</a:t>
            </a:r>
            <a:r>
              <a:rPr kumimoji="0" lang="ru-RU" sz="1500" b="1" i="1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53653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0860" y="112041"/>
            <a:ext cx="6851104" cy="565571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rgbClr val="AC0000"/>
                </a:solidFill>
              </a:rPr>
              <a:t>Результаты реализации проекта:</a:t>
            </a:r>
            <a:endParaRPr lang="ru-RU" sz="2800" b="1" dirty="0">
              <a:solidFill>
                <a:srgbClr val="AC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55114" y="0"/>
            <a:ext cx="1386754" cy="5143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7" name="Объект 9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39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886" y="1779662"/>
            <a:ext cx="1056326" cy="668385"/>
          </a:xfrm>
          <a:prstGeom prst="rect">
            <a:avLst/>
          </a:prstGeom>
        </p:spPr>
      </p:pic>
      <p:pic>
        <p:nvPicPr>
          <p:cNvPr id="8" name="Объект 9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1076" y="2571751"/>
            <a:ext cx="1008112" cy="887348"/>
          </a:xfrm>
          <a:prstGeom prst="rect">
            <a:avLst/>
          </a:prstGeom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3139" y="4395235"/>
            <a:ext cx="1336540" cy="551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Объект 9"/>
          <p:cNvPicPr>
            <a:picLocks noChangeAspect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989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9735"/>
            <a:ext cx="1376500" cy="725996"/>
          </a:xfrm>
          <a:prstGeom prst="rect">
            <a:avLst/>
          </a:prstGeom>
        </p:spPr>
      </p:pic>
      <p:pic>
        <p:nvPicPr>
          <p:cNvPr id="14" name="Объект 9"/>
          <p:cNvPicPr>
            <a:picLocks noChangeAspect="1"/>
          </p:cNvPicPr>
          <p:nvPr/>
        </p:nvPicPr>
        <p:blipFill rotWithShape="1"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94619" l="6726" r="9730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" y="894324"/>
            <a:ext cx="1054120" cy="792088"/>
          </a:xfrm>
          <a:prstGeom prst="rect">
            <a:avLst/>
          </a:prstGeom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1798" y="3471649"/>
            <a:ext cx="1063668" cy="774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46573" y="648648"/>
            <a:ext cx="5705748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1400" b="1" dirty="0"/>
              <a:t>1.</a:t>
            </a:r>
            <a:r>
              <a:rPr lang="ru-RU" sz="1400" dirty="0"/>
              <a:t>   </a:t>
            </a:r>
            <a:r>
              <a:rPr lang="ru-RU" sz="1400" dirty="0" smtClean="0"/>
              <a:t>Созданы </a:t>
            </a:r>
            <a:r>
              <a:rPr lang="ru-RU" sz="1400" dirty="0"/>
              <a:t>методические пособия, </a:t>
            </a:r>
            <a:r>
              <a:rPr lang="ru-RU" sz="1400" dirty="0" smtClean="0"/>
              <a:t>презентация </a:t>
            </a:r>
            <a:r>
              <a:rPr lang="ru-RU" sz="1400" dirty="0"/>
              <a:t>о реализации </a:t>
            </a:r>
            <a:r>
              <a:rPr lang="ru-RU" sz="1400" dirty="0" smtClean="0"/>
              <a:t>проекта.</a:t>
            </a:r>
            <a:endParaRPr lang="ru-RU" sz="1400" dirty="0"/>
          </a:p>
          <a:p>
            <a:r>
              <a:rPr lang="ru-RU" sz="1400" b="1" dirty="0"/>
              <a:t>2. </a:t>
            </a:r>
            <a:r>
              <a:rPr lang="ru-RU" sz="1400" dirty="0"/>
              <a:t>    Обобщен и транслирован опыт работы  на </a:t>
            </a:r>
            <a:r>
              <a:rPr lang="ru-RU" sz="1400" dirty="0" smtClean="0"/>
              <a:t>МО, в периодической печати, на сайте педагога.</a:t>
            </a:r>
            <a:endParaRPr lang="ru-RU" sz="1400" dirty="0"/>
          </a:p>
          <a:p>
            <a:r>
              <a:rPr lang="ru-RU" sz="1400" b="1" dirty="0"/>
              <a:t>3. </a:t>
            </a:r>
            <a:r>
              <a:rPr lang="ru-RU" sz="1400" dirty="0"/>
              <a:t>    </a:t>
            </a:r>
            <a:r>
              <a:rPr lang="ru-RU" sz="1400" dirty="0" smtClean="0"/>
              <a:t>Педагоги ДОУ заинтересовались данной инновационной технологией.</a:t>
            </a:r>
            <a:endParaRPr lang="ru-RU" sz="1400" dirty="0"/>
          </a:p>
          <a:p>
            <a:pPr fontAlgn="base"/>
            <a:r>
              <a:rPr lang="ru-RU" sz="1400" b="1" dirty="0"/>
              <a:t>4. </a:t>
            </a:r>
            <a:r>
              <a:rPr lang="ru-RU" sz="1400" dirty="0"/>
              <a:t>    Произошли изменения в предметно – развивающей среде </a:t>
            </a:r>
            <a:r>
              <a:rPr lang="ru-RU" sz="1400" dirty="0" smtClean="0"/>
              <a:t>группы: </a:t>
            </a:r>
            <a:r>
              <a:rPr lang="ru-RU" sz="1400" dirty="0"/>
              <a:t>обновлены </a:t>
            </a:r>
            <a:r>
              <a:rPr lang="ru-RU" sz="1400" dirty="0" smtClean="0"/>
              <a:t>мини-центры </a:t>
            </a:r>
            <a:r>
              <a:rPr lang="ru-RU" sz="1400" dirty="0"/>
              <a:t>игровыми атрибутами, картотеками и </a:t>
            </a:r>
            <a:r>
              <a:rPr lang="ru-RU" sz="1400" dirty="0" smtClean="0"/>
              <a:t>пособиями, художественной литературой по йоге, индивидуальными детскими ковриками.</a:t>
            </a:r>
            <a:endParaRPr lang="ru-RU" sz="1400" dirty="0"/>
          </a:p>
          <a:p>
            <a:r>
              <a:rPr lang="ru-RU" sz="1400" b="1" dirty="0"/>
              <a:t>5. </a:t>
            </a:r>
            <a:r>
              <a:rPr lang="ru-RU" sz="1400" dirty="0"/>
              <a:t>    Повысилась эффективность взаимодействия родителей и педагогов ДОУ. 88% родителей являются активными участниками, помощниками во всех совместных мероприятиях, проектах, конкурсах.</a:t>
            </a:r>
          </a:p>
          <a:p>
            <a:pPr fontAlgn="base"/>
            <a:r>
              <a:rPr lang="ru-RU" sz="1400" b="1" dirty="0"/>
              <a:t>6.  </a:t>
            </a:r>
            <a:r>
              <a:rPr lang="ru-RU" sz="1400" dirty="0"/>
              <a:t>   </a:t>
            </a:r>
            <a:r>
              <a:rPr lang="ru-RU" sz="1400" dirty="0" smtClean="0"/>
              <a:t>Повысился индекс здоровья, уровень </a:t>
            </a:r>
            <a:r>
              <a:rPr lang="ru-RU" sz="1400" dirty="0"/>
              <a:t>физической подготовленности и двигательной активности </a:t>
            </a:r>
            <a:r>
              <a:rPr lang="ru-RU" sz="1400" dirty="0" smtClean="0"/>
              <a:t>детей.</a:t>
            </a:r>
            <a:endParaRPr lang="ru-RU" sz="1400" dirty="0"/>
          </a:p>
          <a:p>
            <a:pPr fontAlgn="base"/>
            <a:r>
              <a:rPr lang="ru-RU" sz="1400" b="1" dirty="0"/>
              <a:t>7. </a:t>
            </a:r>
            <a:r>
              <a:rPr lang="ru-RU" sz="1400" dirty="0"/>
              <a:t>    </a:t>
            </a:r>
            <a:r>
              <a:rPr lang="ru-RU" sz="1400" dirty="0" smtClean="0"/>
              <a:t>Снизился </a:t>
            </a:r>
            <a:r>
              <a:rPr lang="ru-RU" sz="1400" dirty="0"/>
              <a:t>процент заболеваемости</a:t>
            </a:r>
            <a:r>
              <a:rPr lang="ru-RU" sz="1400" dirty="0" smtClean="0"/>
              <a:t>.</a:t>
            </a:r>
          </a:p>
          <a:p>
            <a:pPr fontAlgn="base"/>
            <a:r>
              <a:rPr lang="ru-RU" sz="1400" b="1" dirty="0" smtClean="0"/>
              <a:t>8.     </a:t>
            </a:r>
            <a:r>
              <a:rPr lang="ru-RU" sz="1400" dirty="0" smtClean="0"/>
              <a:t>Уменьшилось количество детей, находящихся в  состоянии повышенного нервного возбуждения, улучшилось поведение детей.</a:t>
            </a:r>
          </a:p>
          <a:p>
            <a:pPr lvl="0" defTabSz="914400"/>
            <a:r>
              <a:rPr lang="ru-RU" sz="1400" b="1" dirty="0" smtClean="0">
                <a:cs typeface="Arial" panose="020B0604020202020204" pitchFamily="34" charset="0"/>
              </a:rPr>
              <a:t>9</a:t>
            </a:r>
            <a:r>
              <a:rPr lang="ru-RU" sz="1400" b="1" dirty="0" smtClean="0">
                <a:solidFill>
                  <a:srgbClr val="4BACC6">
                    <a:lumMod val="50000"/>
                  </a:srgbClr>
                </a:solidFill>
                <a:cs typeface="Arial" panose="020B0604020202020204" pitchFamily="34" charset="0"/>
              </a:rPr>
              <a:t>.     </a:t>
            </a:r>
            <a:r>
              <a:rPr lang="ru-RU" sz="1400" dirty="0" smtClean="0">
                <a:cs typeface="Arial" panose="020B0604020202020204" pitchFamily="34" charset="0"/>
              </a:rPr>
              <a:t>Педагог </a:t>
            </a:r>
            <a:r>
              <a:rPr lang="ru-RU" sz="1400" dirty="0">
                <a:cs typeface="Arial" panose="020B0604020202020204" pitchFamily="34" charset="0"/>
              </a:rPr>
              <a:t>приобрёл педагогический опыт по взаимодействию с семьями </a:t>
            </a:r>
            <a:r>
              <a:rPr lang="ru-RU" sz="1400" dirty="0" smtClean="0">
                <a:cs typeface="Arial" panose="020B0604020202020204" pitchFamily="34" charset="0"/>
              </a:rPr>
              <a:t>воспитанников.</a:t>
            </a:r>
            <a:endParaRPr lang="ru-RU" sz="1400" dirty="0">
              <a:cs typeface="Arial" panose="020B060402020202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790110">
            <a:off x="7612820" y="1808431"/>
            <a:ext cx="1250507" cy="1553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896944">
            <a:off x="7229865" y="226026"/>
            <a:ext cx="1284307" cy="1576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692828">
            <a:off x="7350807" y="3268564"/>
            <a:ext cx="1250507" cy="1541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4063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-55114" y="0"/>
            <a:ext cx="1386754" cy="5143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7" name="Объект 9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39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886" y="1779662"/>
            <a:ext cx="1056326" cy="668385"/>
          </a:xfrm>
          <a:prstGeom prst="rect">
            <a:avLst/>
          </a:prstGeom>
        </p:spPr>
      </p:pic>
      <p:pic>
        <p:nvPicPr>
          <p:cNvPr id="8" name="Объект 9"/>
          <p:cNvPicPr>
            <a:picLocks noChangeAspect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1076" y="2571751"/>
            <a:ext cx="1008112" cy="887348"/>
          </a:xfrm>
          <a:prstGeom prst="rect">
            <a:avLst/>
          </a:prstGeom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3139" y="4395235"/>
            <a:ext cx="1336540" cy="551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Объект 9"/>
          <p:cNvPicPr>
            <a:picLocks noChangeAspect="1"/>
          </p:cNvPicPr>
          <p:nvPr/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989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9735"/>
            <a:ext cx="1376500" cy="725996"/>
          </a:xfrm>
          <a:prstGeom prst="rect">
            <a:avLst/>
          </a:prstGeom>
        </p:spPr>
      </p:pic>
      <p:pic>
        <p:nvPicPr>
          <p:cNvPr id="14" name="Объект 9"/>
          <p:cNvPicPr>
            <a:picLocks noChangeAspect="1"/>
          </p:cNvPicPr>
          <p:nvPr/>
        </p:nvPicPr>
        <p:blipFill rotWithShape="1"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94619" l="6726" r="9730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" y="894324"/>
            <a:ext cx="1054120" cy="792088"/>
          </a:xfrm>
          <a:prstGeom prst="rect">
            <a:avLst/>
          </a:prstGeom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1798" y="3471649"/>
            <a:ext cx="1063668" cy="774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63687" y="1590625"/>
            <a:ext cx="468051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/>
            <a:r>
              <a:rPr lang="ru-RU" b="1" dirty="0" smtClean="0">
                <a:solidFill>
                  <a:srgbClr val="000000"/>
                </a:solidFill>
                <a:ea typeface="Times New Roman"/>
                <a:cs typeface="Times New Roman"/>
              </a:rPr>
              <a:t> </a:t>
            </a:r>
            <a:r>
              <a:rPr lang="ru-RU" b="1" dirty="0">
                <a:solidFill>
                  <a:srgbClr val="222222"/>
                </a:solidFill>
              </a:rPr>
              <a:t>योग </a:t>
            </a:r>
            <a:r>
              <a:rPr lang="ru-RU" dirty="0" smtClean="0">
                <a:solidFill>
                  <a:srgbClr val="000000"/>
                </a:solidFill>
                <a:ea typeface="Times New Roman"/>
                <a:cs typeface="Times New Roman"/>
              </a:rPr>
              <a:t>Планирую пройти курсы повышения квалификации по данному направлению.</a:t>
            </a:r>
          </a:p>
          <a:p>
            <a:pPr algn="just" fontAlgn="base"/>
            <a:r>
              <a:rPr lang="ru-RU" b="1" dirty="0">
                <a:solidFill>
                  <a:srgbClr val="000000"/>
                </a:solidFill>
                <a:ea typeface="Times New Roman"/>
                <a:cs typeface="Times New Roman"/>
              </a:rPr>
              <a:t> </a:t>
            </a:r>
            <a:r>
              <a:rPr lang="ru-RU" b="1" dirty="0">
                <a:solidFill>
                  <a:srgbClr val="222222"/>
                </a:solidFill>
              </a:rPr>
              <a:t>योग </a:t>
            </a:r>
            <a:r>
              <a:rPr lang="ru-RU" dirty="0" smtClean="0">
                <a:solidFill>
                  <a:srgbClr val="000000"/>
                </a:solidFill>
                <a:ea typeface="Times New Roman"/>
                <a:cs typeface="Times New Roman"/>
              </a:rPr>
              <a:t>На основе накопленного материала написать авторскую программу «Йога для всех».</a:t>
            </a:r>
          </a:p>
          <a:p>
            <a:pPr algn="just" fontAlgn="base"/>
            <a:r>
              <a:rPr lang="ru-RU" b="1" dirty="0">
                <a:solidFill>
                  <a:srgbClr val="000000"/>
                </a:solidFill>
                <a:ea typeface="Times New Roman"/>
                <a:cs typeface="Times New Roman"/>
              </a:rPr>
              <a:t> </a:t>
            </a:r>
            <a:r>
              <a:rPr lang="ru-RU" b="1" dirty="0">
                <a:solidFill>
                  <a:srgbClr val="222222"/>
                </a:solidFill>
              </a:rPr>
              <a:t>योग </a:t>
            </a:r>
            <a:r>
              <a:rPr lang="ru-RU" b="1" dirty="0" smtClean="0">
                <a:solidFill>
                  <a:srgbClr val="222222"/>
                </a:solidFill>
              </a:rPr>
              <a:t> </a:t>
            </a:r>
            <a:r>
              <a:rPr lang="ru-RU" dirty="0" smtClean="0">
                <a:solidFill>
                  <a:srgbClr val="000000"/>
                </a:solidFill>
                <a:ea typeface="Times New Roman"/>
                <a:cs typeface="Times New Roman"/>
              </a:rPr>
              <a:t>Организовать в группе секцию «Йога для всех».</a:t>
            </a:r>
            <a:endParaRPr lang="ru-RU" dirty="0">
              <a:solidFill>
                <a:srgbClr val="000000"/>
              </a:solidFill>
              <a:ea typeface="Times New Roman"/>
              <a:cs typeface="Times New Roman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1016886"/>
            <a:ext cx="2324596" cy="2605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38907" y="312511"/>
            <a:ext cx="60486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AC0000"/>
                </a:solidFill>
                <a:latin typeface="+mj-lt"/>
                <a:ea typeface="Times New Roman"/>
                <a:cs typeface="Times New Roman"/>
              </a:rPr>
              <a:t>Перспективы реализации </a:t>
            </a:r>
            <a:r>
              <a:rPr lang="ru-RU" sz="2800" b="1" dirty="0" smtClean="0">
                <a:solidFill>
                  <a:srgbClr val="AC0000"/>
                </a:solidFill>
                <a:latin typeface="+mj-lt"/>
                <a:ea typeface="Times New Roman"/>
                <a:cs typeface="Times New Roman"/>
              </a:rPr>
              <a:t>проекта:</a:t>
            </a:r>
            <a:r>
              <a:rPr lang="ru-RU" sz="2400" dirty="0">
                <a:solidFill>
                  <a:srgbClr val="000000"/>
                </a:solidFill>
                <a:latin typeface="+mj-lt"/>
                <a:ea typeface="Times New Roman"/>
                <a:cs typeface="Times New Roman"/>
              </a:rPr>
              <a:t> </a:t>
            </a:r>
            <a:endParaRPr lang="ru-RU" sz="2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42909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7" y="205980"/>
            <a:ext cx="6851104" cy="565571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rgbClr val="AC0000"/>
                </a:solidFill>
              </a:rPr>
              <a:t>Используемая литература:</a:t>
            </a:r>
            <a:endParaRPr lang="ru-RU" sz="2800" b="1" dirty="0">
              <a:solidFill>
                <a:srgbClr val="AC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55114" y="0"/>
            <a:ext cx="1386754" cy="5143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55256" y="215511"/>
            <a:ext cx="975093" cy="1357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Объект 9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39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886" y="1779662"/>
            <a:ext cx="1056326" cy="668385"/>
          </a:xfrm>
          <a:prstGeom prst="rect">
            <a:avLst/>
          </a:prstGeom>
        </p:spPr>
      </p:pic>
      <p:pic>
        <p:nvPicPr>
          <p:cNvPr id="8" name="Объект 9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1076" y="2571751"/>
            <a:ext cx="1008112" cy="887348"/>
          </a:xfrm>
          <a:prstGeom prst="rect">
            <a:avLst/>
          </a:prstGeom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3139" y="4395235"/>
            <a:ext cx="1336540" cy="551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Объект 9"/>
          <p:cNvPicPr>
            <a:picLocks noChangeAspect="1"/>
          </p:cNvPicPr>
          <p:nvPr/>
        </p:nvPicPr>
        <p:blipFill rotWithShape="1"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989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9735"/>
            <a:ext cx="1376500" cy="725996"/>
          </a:xfrm>
          <a:prstGeom prst="rect">
            <a:avLst/>
          </a:prstGeom>
        </p:spPr>
      </p:pic>
      <p:pic>
        <p:nvPicPr>
          <p:cNvPr id="14" name="Объект 9"/>
          <p:cNvPicPr>
            <a:picLocks noChangeAspect="1"/>
          </p:cNvPicPr>
          <p:nvPr/>
        </p:nvPicPr>
        <p:blipFill rotWithShape="1"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94619" l="6726" r="9730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" y="894324"/>
            <a:ext cx="1054120" cy="792088"/>
          </a:xfrm>
          <a:prstGeom prst="rect">
            <a:avLst/>
          </a:prstGeom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1798" y="3471649"/>
            <a:ext cx="1063668" cy="774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835696" y="773566"/>
            <a:ext cx="6120680" cy="4538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a typeface="Calibri"/>
                <a:cs typeface="Times New Roman"/>
              </a:rPr>
              <a:t>1</a:t>
            </a:r>
            <a:r>
              <a:rPr lang="ru-RU" b="1" dirty="0">
                <a:ea typeface="Calibri"/>
                <a:cs typeface="Times New Roman"/>
              </a:rPr>
              <a:t>. </a:t>
            </a:r>
            <a:r>
              <a:rPr lang="ru-RU" dirty="0">
                <a:ea typeface="Calibri"/>
                <a:cs typeface="Times New Roman"/>
              </a:rPr>
              <a:t>Белов В.И. Йога для </a:t>
            </a:r>
            <a:r>
              <a:rPr lang="ru-RU" dirty="0" smtClean="0">
                <a:ea typeface="Calibri"/>
                <a:cs typeface="Times New Roman"/>
              </a:rPr>
              <a:t>всех. - </a:t>
            </a:r>
            <a:r>
              <a:rPr lang="ru-RU" dirty="0">
                <a:ea typeface="Calibri"/>
                <a:cs typeface="Times New Roman"/>
              </a:rPr>
              <a:t>М</a:t>
            </a:r>
            <a:r>
              <a:rPr lang="ru-RU" dirty="0" smtClean="0">
                <a:ea typeface="Calibri"/>
                <a:cs typeface="Times New Roman"/>
              </a:rPr>
              <a:t>.: «</a:t>
            </a:r>
            <a:r>
              <a:rPr lang="ru-RU" dirty="0">
                <a:ea typeface="Calibri"/>
                <a:cs typeface="Times New Roman"/>
              </a:rPr>
              <a:t>КСП</a:t>
            </a:r>
            <a:r>
              <a:rPr lang="ru-RU" dirty="0" smtClean="0">
                <a:ea typeface="Calibri"/>
                <a:cs typeface="Times New Roman"/>
              </a:rPr>
              <a:t>», </a:t>
            </a:r>
            <a:r>
              <a:rPr lang="ru-RU" dirty="0">
                <a:ea typeface="Calibri"/>
                <a:cs typeface="Times New Roman"/>
              </a:rPr>
              <a:t>1997.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ea typeface="Calibri"/>
                <a:cs typeface="Times New Roman"/>
              </a:rPr>
              <a:t>2</a:t>
            </a:r>
            <a:r>
              <a:rPr lang="ru-RU" b="1" dirty="0" smtClean="0">
                <a:ea typeface="Calibri"/>
                <a:cs typeface="Times New Roman"/>
              </a:rPr>
              <a:t>. </a:t>
            </a:r>
            <a:r>
              <a:rPr lang="ru-RU" dirty="0" err="1" smtClean="0">
                <a:ea typeface="Calibri"/>
                <a:cs typeface="Times New Roman"/>
              </a:rPr>
              <a:t>Латохина</a:t>
            </a:r>
            <a:r>
              <a:rPr lang="ru-RU" dirty="0" smtClean="0">
                <a:ea typeface="Calibri"/>
                <a:cs typeface="Times New Roman"/>
              </a:rPr>
              <a:t> </a:t>
            </a:r>
            <a:r>
              <a:rPr lang="ru-RU" dirty="0">
                <a:ea typeface="Calibri"/>
                <a:cs typeface="Times New Roman"/>
              </a:rPr>
              <a:t>Л.И. </a:t>
            </a:r>
            <a:r>
              <a:rPr lang="ru-RU" dirty="0" err="1">
                <a:ea typeface="Calibri"/>
                <a:cs typeface="Times New Roman"/>
              </a:rPr>
              <a:t>Хатха</a:t>
            </a:r>
            <a:r>
              <a:rPr lang="ru-RU" dirty="0">
                <a:ea typeface="Calibri"/>
                <a:cs typeface="Times New Roman"/>
              </a:rPr>
              <a:t>-йога для </a:t>
            </a:r>
            <a:r>
              <a:rPr lang="ru-RU" dirty="0" smtClean="0">
                <a:ea typeface="Calibri"/>
                <a:cs typeface="Times New Roman"/>
              </a:rPr>
              <a:t>детей. - </a:t>
            </a:r>
            <a:r>
              <a:rPr lang="ru-RU" dirty="0">
                <a:ea typeface="Calibri"/>
                <a:cs typeface="Times New Roman"/>
              </a:rPr>
              <a:t>М</a:t>
            </a:r>
            <a:r>
              <a:rPr lang="ru-RU" dirty="0" smtClean="0">
                <a:ea typeface="Calibri"/>
                <a:cs typeface="Times New Roman"/>
              </a:rPr>
              <a:t>.: Просвещение, 1993</a:t>
            </a:r>
            <a:r>
              <a:rPr lang="ru-RU" dirty="0">
                <a:ea typeface="Calibri"/>
                <a:cs typeface="Times New Roman"/>
              </a:rPr>
              <a:t>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ea typeface="Calibri"/>
                <a:cs typeface="Times New Roman"/>
              </a:rPr>
              <a:t>3</a:t>
            </a:r>
            <a:r>
              <a:rPr lang="ru-RU" b="1" dirty="0" smtClean="0">
                <a:ea typeface="Calibri"/>
                <a:cs typeface="Times New Roman"/>
              </a:rPr>
              <a:t>. </a:t>
            </a:r>
            <a:r>
              <a:rPr lang="ru-RU" dirty="0" err="1" smtClean="0">
                <a:ea typeface="Calibri"/>
                <a:cs typeface="Times New Roman"/>
              </a:rPr>
              <a:t>Латохина</a:t>
            </a:r>
            <a:r>
              <a:rPr lang="ru-RU" dirty="0" smtClean="0">
                <a:ea typeface="Calibri"/>
                <a:cs typeface="Times New Roman"/>
              </a:rPr>
              <a:t> </a:t>
            </a:r>
            <a:r>
              <a:rPr lang="ru-RU" dirty="0">
                <a:ea typeface="Calibri"/>
                <a:cs typeface="Times New Roman"/>
              </a:rPr>
              <a:t>Л.И. Творим здоровье души и тела</a:t>
            </a:r>
            <a:r>
              <a:rPr lang="ru-RU" dirty="0" smtClean="0">
                <a:ea typeface="Calibri"/>
                <a:cs typeface="Times New Roman"/>
              </a:rPr>
              <a:t>. -  </a:t>
            </a:r>
            <a:r>
              <a:rPr lang="ru-RU" dirty="0">
                <a:ea typeface="Calibri"/>
                <a:cs typeface="Times New Roman"/>
              </a:rPr>
              <a:t>СПб,1997.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ea typeface="Calibri"/>
                <a:cs typeface="Times New Roman"/>
              </a:rPr>
              <a:t>4</a:t>
            </a:r>
            <a:r>
              <a:rPr lang="ru-RU" b="1" dirty="0" smtClean="0">
                <a:ea typeface="Calibri"/>
                <a:cs typeface="Times New Roman"/>
              </a:rPr>
              <a:t>. </a:t>
            </a:r>
            <a:r>
              <a:rPr lang="ru-RU" dirty="0" smtClean="0">
                <a:ea typeface="Calibri"/>
                <a:cs typeface="Times New Roman"/>
              </a:rPr>
              <a:t>Осипова В. А. </a:t>
            </a:r>
            <a:r>
              <a:rPr lang="ru-RU" dirty="0">
                <a:ea typeface="Calibri"/>
                <a:cs typeface="Times New Roman"/>
              </a:rPr>
              <a:t>Поза ребенка </a:t>
            </a:r>
            <a:r>
              <a:rPr lang="ru-RU" dirty="0" err="1" smtClean="0">
                <a:ea typeface="Calibri"/>
                <a:cs typeface="Times New Roman"/>
              </a:rPr>
              <a:t>Хатха</a:t>
            </a:r>
            <a:r>
              <a:rPr lang="ru-RU" dirty="0" smtClean="0">
                <a:ea typeface="Calibri"/>
                <a:cs typeface="Times New Roman"/>
              </a:rPr>
              <a:t>-Йога </a:t>
            </a:r>
            <a:r>
              <a:rPr lang="ru-RU" dirty="0">
                <a:ea typeface="Calibri"/>
                <a:cs typeface="Times New Roman"/>
              </a:rPr>
              <a:t>в детском </a:t>
            </a:r>
            <a:r>
              <a:rPr lang="ru-RU" dirty="0" smtClean="0">
                <a:ea typeface="Calibri"/>
                <a:cs typeface="Times New Roman"/>
              </a:rPr>
              <a:t>саду. - </a:t>
            </a:r>
            <a:r>
              <a:rPr lang="ru-RU" dirty="0">
                <a:ea typeface="Calibri"/>
                <a:cs typeface="Times New Roman"/>
              </a:rPr>
              <a:t>Ж. </a:t>
            </a:r>
            <a:r>
              <a:rPr lang="ru-RU" dirty="0" smtClean="0">
                <a:ea typeface="Calibri"/>
                <a:cs typeface="Times New Roman"/>
              </a:rPr>
              <a:t>Обруч -1997 - №3.</a:t>
            </a:r>
            <a:endParaRPr lang="ru-RU" dirty="0">
              <a:ea typeface="Calibri"/>
              <a:cs typeface="Times New Roman"/>
            </a:endParaRPr>
          </a:p>
          <a:p>
            <a:r>
              <a:rPr lang="ru-RU" b="1" dirty="0">
                <a:ea typeface="Calibri"/>
                <a:cs typeface="Times New Roman"/>
              </a:rPr>
              <a:t>5</a:t>
            </a:r>
            <a:r>
              <a:rPr lang="ru-RU" b="1" dirty="0" smtClean="0">
                <a:ea typeface="Calibri"/>
                <a:cs typeface="Times New Roman"/>
              </a:rPr>
              <a:t>. </a:t>
            </a:r>
            <a:r>
              <a:rPr lang="ru-RU" dirty="0" err="1" smtClean="0">
                <a:ea typeface="Calibri"/>
                <a:cs typeface="Times New Roman"/>
              </a:rPr>
              <a:t>Паджалунга</a:t>
            </a:r>
            <a:r>
              <a:rPr lang="ru-RU" dirty="0" smtClean="0">
                <a:ea typeface="Calibri"/>
                <a:cs typeface="Times New Roman"/>
              </a:rPr>
              <a:t> Л. Играем в йогу утром. – М.: «Манн, Иванов и Фербер», 2019.</a:t>
            </a:r>
          </a:p>
          <a:p>
            <a:r>
              <a:rPr lang="ru-RU" b="1" dirty="0" smtClean="0">
                <a:ea typeface="Calibri"/>
                <a:cs typeface="Times New Roman"/>
              </a:rPr>
              <a:t>6. </a:t>
            </a:r>
            <a:r>
              <a:rPr lang="ru-RU" dirty="0" err="1">
                <a:solidFill>
                  <a:prstClr val="black"/>
                </a:solidFill>
                <a:ea typeface="Calibri"/>
                <a:cs typeface="Times New Roman"/>
              </a:rPr>
              <a:t>Паджалунга</a:t>
            </a:r>
            <a:r>
              <a:rPr lang="ru-RU" dirty="0">
                <a:solidFill>
                  <a:prstClr val="black"/>
                </a:solidFill>
                <a:ea typeface="Calibri"/>
                <a:cs typeface="Times New Roman"/>
              </a:rPr>
              <a:t> Л. Играем в йогу </a:t>
            </a:r>
            <a:r>
              <a:rPr lang="ru-RU" dirty="0" smtClean="0">
                <a:solidFill>
                  <a:prstClr val="black"/>
                </a:solidFill>
                <a:ea typeface="Calibri"/>
                <a:cs typeface="Times New Roman"/>
              </a:rPr>
              <a:t>вечером. </a:t>
            </a:r>
            <a:r>
              <a:rPr lang="ru-RU" dirty="0">
                <a:solidFill>
                  <a:prstClr val="black"/>
                </a:solidFill>
                <a:ea typeface="Calibri"/>
                <a:cs typeface="Times New Roman"/>
              </a:rPr>
              <a:t>– М.: «Манн, Иванов и Фербер», 2019</a:t>
            </a:r>
            <a:r>
              <a:rPr lang="ru-RU" dirty="0" smtClean="0">
                <a:solidFill>
                  <a:prstClr val="black"/>
                </a:solidFill>
                <a:ea typeface="Calibri"/>
                <a:cs typeface="Times New Roman"/>
              </a:rPr>
              <a:t>.</a:t>
            </a:r>
          </a:p>
          <a:p>
            <a:pPr lvl="0"/>
            <a:r>
              <a:rPr lang="ru-RU" b="1" dirty="0" smtClean="0">
                <a:solidFill>
                  <a:prstClr val="black"/>
                </a:solidFill>
                <a:ea typeface="Calibri"/>
                <a:cs typeface="Times New Roman"/>
              </a:rPr>
              <a:t>7. </a:t>
            </a:r>
            <a:r>
              <a:rPr lang="ru-RU" dirty="0" err="1">
                <a:solidFill>
                  <a:prstClr val="black"/>
                </a:solidFill>
                <a:ea typeface="Calibri"/>
                <a:cs typeface="Times New Roman"/>
              </a:rPr>
              <a:t>Паджалунга</a:t>
            </a:r>
            <a:r>
              <a:rPr lang="ru-RU" dirty="0">
                <a:solidFill>
                  <a:prstClr val="black"/>
                </a:solidFill>
                <a:ea typeface="Calibri"/>
                <a:cs typeface="Times New Roman"/>
              </a:rPr>
              <a:t> Л. Играем в </a:t>
            </a:r>
            <a:r>
              <a:rPr lang="ru-RU" dirty="0" smtClean="0">
                <a:solidFill>
                  <a:prstClr val="black"/>
                </a:solidFill>
                <a:ea typeface="Calibri"/>
                <a:cs typeface="Times New Roman"/>
              </a:rPr>
              <a:t>йогу. </a:t>
            </a:r>
            <a:r>
              <a:rPr lang="ru-RU" dirty="0">
                <a:solidFill>
                  <a:prstClr val="black"/>
                </a:solidFill>
                <a:ea typeface="Calibri"/>
                <a:cs typeface="Times New Roman"/>
              </a:rPr>
              <a:t>– М.: «Манн, Иванов и Фербер», 2019</a:t>
            </a:r>
            <a:r>
              <a:rPr lang="ru-RU" dirty="0" smtClean="0">
                <a:solidFill>
                  <a:prstClr val="black"/>
                </a:solidFill>
                <a:ea typeface="Calibri"/>
                <a:cs typeface="Times New Roman"/>
              </a:rPr>
              <a:t>.</a:t>
            </a:r>
          </a:p>
          <a:p>
            <a:pPr lvl="0"/>
            <a:r>
              <a:rPr lang="ru-RU" b="1" dirty="0" smtClean="0">
                <a:solidFill>
                  <a:prstClr val="black"/>
                </a:solidFill>
                <a:ea typeface="Calibri"/>
                <a:cs typeface="Times New Roman"/>
              </a:rPr>
              <a:t>8. </a:t>
            </a:r>
            <a:r>
              <a:rPr lang="ru-RU" dirty="0" smtClean="0">
                <a:solidFill>
                  <a:prstClr val="black"/>
                </a:solidFill>
                <a:ea typeface="Calibri"/>
                <a:cs typeface="Times New Roman"/>
              </a:rPr>
              <a:t>Соколова Л.Л. Комплексы сюжетных утренних гимнастик для дошкольников. – СПб., 2017</a:t>
            </a:r>
            <a:endParaRPr lang="ru-RU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38534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7" y="205980"/>
            <a:ext cx="6851104" cy="565571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AC0000"/>
                </a:solidFill>
              </a:rPr>
              <a:t>ПАСПОРТ ПРОЕКТА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-55114" y="0"/>
            <a:ext cx="1386754" cy="5143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2362" y="215510"/>
            <a:ext cx="975093" cy="1357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Объект 9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39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886" y="1779662"/>
            <a:ext cx="1056326" cy="668385"/>
          </a:xfrm>
          <a:prstGeom prst="rect">
            <a:avLst/>
          </a:prstGeom>
        </p:spPr>
      </p:pic>
      <p:pic>
        <p:nvPicPr>
          <p:cNvPr id="8" name="Объект 9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1076" y="2571751"/>
            <a:ext cx="1008112" cy="887348"/>
          </a:xfrm>
          <a:prstGeom prst="rect">
            <a:avLst/>
          </a:prstGeom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3139" y="4395235"/>
            <a:ext cx="1336540" cy="551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Объект 9"/>
          <p:cNvPicPr>
            <a:picLocks noChangeAspect="1"/>
          </p:cNvPicPr>
          <p:nvPr/>
        </p:nvPicPr>
        <p:blipFill rotWithShape="1"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989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9735"/>
            <a:ext cx="1376500" cy="725996"/>
          </a:xfrm>
          <a:prstGeom prst="rect">
            <a:avLst/>
          </a:prstGeom>
        </p:spPr>
      </p:pic>
      <p:pic>
        <p:nvPicPr>
          <p:cNvPr id="14" name="Объект 9"/>
          <p:cNvPicPr>
            <a:picLocks noChangeAspect="1"/>
          </p:cNvPicPr>
          <p:nvPr/>
        </p:nvPicPr>
        <p:blipFill rotWithShape="1"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94619" l="6726" r="9730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" y="894324"/>
            <a:ext cx="1054120" cy="792088"/>
          </a:xfrm>
          <a:prstGeom prst="rect">
            <a:avLst/>
          </a:prstGeom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1798" y="3471649"/>
            <a:ext cx="1063668" cy="774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475657" y="835732"/>
            <a:ext cx="6349282" cy="3323987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Тип проекта: </a:t>
            </a:r>
            <a:r>
              <a:rPr lang="ru-RU" dirty="0" smtClean="0"/>
              <a:t>информационно-оздоровительный</a:t>
            </a:r>
            <a:r>
              <a:rPr lang="ru-RU" dirty="0"/>
              <a:t>, практико-ориентировочный.</a:t>
            </a:r>
          </a:p>
          <a:p>
            <a:endParaRPr lang="ru-RU" b="1" dirty="0" smtClean="0">
              <a:solidFill>
                <a:srgbClr val="C00000"/>
              </a:solidFill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Длительность проекта: </a:t>
            </a:r>
            <a:r>
              <a:rPr lang="ru-RU" dirty="0" smtClean="0"/>
              <a:t>долгосрочный (2 года)</a:t>
            </a:r>
          </a:p>
          <a:p>
            <a:endParaRPr lang="ru-RU" b="1" dirty="0" smtClean="0">
              <a:solidFill>
                <a:srgbClr val="C00000"/>
              </a:solidFill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Интеграция образовательных областей:</a:t>
            </a:r>
            <a:r>
              <a:rPr lang="ru-RU" dirty="0" smtClean="0"/>
              <a:t> </a:t>
            </a:r>
            <a:r>
              <a:rPr lang="ru-RU" sz="1600" dirty="0">
                <a:solidFill>
                  <a:srgbClr val="111111"/>
                </a:solidFill>
                <a:latin typeface="Arial"/>
                <a:ea typeface="Times New Roman"/>
                <a:cs typeface="Times New Roman"/>
              </a:rPr>
              <a:t>«Физическое развитие», «Познавательное развитие», «Социально-коммуникативное развитие», «Речевое развитие», «Художественно-эстетическое развитие»</a:t>
            </a:r>
            <a:endParaRPr lang="ru-RU" sz="1600" dirty="0">
              <a:ea typeface="Calibri"/>
              <a:cs typeface="Times New Roman"/>
            </a:endParaRPr>
          </a:p>
          <a:p>
            <a:endParaRPr lang="ru-RU" dirty="0" smtClean="0"/>
          </a:p>
          <a:p>
            <a:r>
              <a:rPr lang="ru-RU" b="1" dirty="0" smtClean="0">
                <a:solidFill>
                  <a:srgbClr val="C00000"/>
                </a:solidFill>
              </a:rPr>
              <a:t>Участники проекта: </a:t>
            </a:r>
            <a:r>
              <a:rPr lang="ru-RU" dirty="0" smtClean="0"/>
              <a:t>педагоги, родители, дети</a:t>
            </a:r>
          </a:p>
          <a:p>
            <a:r>
              <a:rPr lang="ru-RU" dirty="0" smtClean="0"/>
              <a:t>Возраст детей: с 1,6 до 3 лет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390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328753"/>
            <a:ext cx="6851104" cy="565571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solidFill>
                  <a:srgbClr val="AC0000"/>
                </a:solidFill>
                <a:latin typeface="+mn-lt"/>
              </a:rPr>
              <a:t>Прогнозируемые результаты:</a:t>
            </a:r>
            <a:endParaRPr lang="ru-RU" sz="2400" b="1" dirty="0">
              <a:solidFill>
                <a:srgbClr val="AC0000"/>
              </a:solidFill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55114" y="0"/>
            <a:ext cx="1386754" cy="5143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2362" y="215510"/>
            <a:ext cx="975093" cy="1357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Объект 9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39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886" y="1779662"/>
            <a:ext cx="1056326" cy="668385"/>
          </a:xfrm>
          <a:prstGeom prst="rect">
            <a:avLst/>
          </a:prstGeom>
        </p:spPr>
      </p:pic>
      <p:pic>
        <p:nvPicPr>
          <p:cNvPr id="8" name="Объект 9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1076" y="2571751"/>
            <a:ext cx="1008112" cy="887348"/>
          </a:xfrm>
          <a:prstGeom prst="rect">
            <a:avLst/>
          </a:prstGeom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3139" y="4395235"/>
            <a:ext cx="1336540" cy="551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Объект 9"/>
          <p:cNvPicPr>
            <a:picLocks noChangeAspect="1"/>
          </p:cNvPicPr>
          <p:nvPr/>
        </p:nvPicPr>
        <p:blipFill rotWithShape="1"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989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9735"/>
            <a:ext cx="1376500" cy="725996"/>
          </a:xfrm>
          <a:prstGeom prst="rect">
            <a:avLst/>
          </a:prstGeom>
        </p:spPr>
      </p:pic>
      <p:pic>
        <p:nvPicPr>
          <p:cNvPr id="14" name="Объект 9"/>
          <p:cNvPicPr>
            <a:picLocks noChangeAspect="1"/>
          </p:cNvPicPr>
          <p:nvPr/>
        </p:nvPicPr>
        <p:blipFill rotWithShape="1"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94619" l="6726" r="9730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" y="894324"/>
            <a:ext cx="1054120" cy="792088"/>
          </a:xfrm>
          <a:prstGeom prst="rect">
            <a:avLst/>
          </a:prstGeom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1798" y="3471649"/>
            <a:ext cx="1063668" cy="774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80989" y="1254700"/>
            <a:ext cx="590465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0000"/>
                </a:solidFill>
                <a:ea typeface="Times New Roman"/>
                <a:cs typeface="Times New Roman"/>
              </a:rPr>
              <a:t>1. </a:t>
            </a:r>
            <a:r>
              <a:rPr lang="ru-RU" dirty="0">
                <a:solidFill>
                  <a:srgbClr val="000000"/>
                </a:solidFill>
                <a:ea typeface="Times New Roman"/>
                <a:cs typeface="Times New Roman"/>
              </a:rPr>
              <a:t>Снижение  </a:t>
            </a:r>
            <a:r>
              <a:rPr lang="ru-RU" dirty="0" smtClean="0">
                <a:solidFill>
                  <a:srgbClr val="000000"/>
                </a:solidFill>
                <a:ea typeface="Times New Roman"/>
                <a:cs typeface="Times New Roman"/>
              </a:rPr>
              <a:t>заболеваемости </a:t>
            </a:r>
            <a:r>
              <a:rPr lang="ru-RU" dirty="0">
                <a:solidFill>
                  <a:srgbClr val="000000"/>
                </a:solidFill>
                <a:ea typeface="Times New Roman"/>
                <a:cs typeface="Times New Roman"/>
              </a:rPr>
              <a:t>детей  нетрадиционными формами оздоровления.</a:t>
            </a:r>
            <a:endParaRPr lang="ru-RU" dirty="0">
              <a:ea typeface="Calibri"/>
              <a:cs typeface="Times New Roman"/>
            </a:endParaRPr>
          </a:p>
          <a:p>
            <a:r>
              <a:rPr lang="ru-RU" b="1" dirty="0">
                <a:solidFill>
                  <a:srgbClr val="000000"/>
                </a:solidFill>
                <a:ea typeface="Times New Roman"/>
                <a:cs typeface="Times New Roman"/>
              </a:rPr>
              <a:t>2. </a:t>
            </a:r>
            <a:r>
              <a:rPr lang="ru-RU" dirty="0">
                <a:solidFill>
                  <a:srgbClr val="000000"/>
                </a:solidFill>
                <a:ea typeface="Times New Roman"/>
                <a:cs typeface="Times New Roman"/>
              </a:rPr>
              <a:t>Повышение уровня физической подготовленности и развития физических качеств у </a:t>
            </a:r>
            <a:r>
              <a:rPr lang="ru-RU" dirty="0" smtClean="0">
                <a:solidFill>
                  <a:srgbClr val="000000"/>
                </a:solidFill>
                <a:ea typeface="Times New Roman"/>
                <a:cs typeface="Times New Roman"/>
              </a:rPr>
              <a:t>детей.</a:t>
            </a:r>
            <a:endParaRPr lang="ru-RU" dirty="0">
              <a:ea typeface="Calibri"/>
              <a:cs typeface="Times New Roman"/>
            </a:endParaRPr>
          </a:p>
          <a:p>
            <a:r>
              <a:rPr lang="ru-RU" b="1" dirty="0">
                <a:solidFill>
                  <a:srgbClr val="000000"/>
                </a:solidFill>
                <a:ea typeface="Times New Roman"/>
                <a:cs typeface="Times New Roman"/>
              </a:rPr>
              <a:t>3. </a:t>
            </a:r>
            <a:r>
              <a:rPr lang="ru-RU" dirty="0">
                <a:solidFill>
                  <a:srgbClr val="000000"/>
                </a:solidFill>
                <a:ea typeface="Times New Roman"/>
                <a:cs typeface="Times New Roman"/>
              </a:rPr>
              <a:t>Потребность в ведении здорового образа жизни у детей и родителей.</a:t>
            </a:r>
            <a:endParaRPr lang="ru-RU" dirty="0">
              <a:ea typeface="Calibri"/>
              <a:cs typeface="Times New Roman"/>
            </a:endParaRPr>
          </a:p>
          <a:p>
            <a:r>
              <a:rPr lang="ru-RU" b="1" dirty="0">
                <a:solidFill>
                  <a:srgbClr val="000000"/>
                </a:solidFill>
                <a:ea typeface="Times New Roman"/>
                <a:cs typeface="Times New Roman"/>
              </a:rPr>
              <a:t>4. </a:t>
            </a:r>
            <a:r>
              <a:rPr lang="ru-RU" dirty="0">
                <a:solidFill>
                  <a:srgbClr val="000000"/>
                </a:solidFill>
                <a:ea typeface="Times New Roman"/>
                <a:cs typeface="Times New Roman"/>
              </a:rPr>
              <a:t>Формирование у родителей представлений о физических возможностях </a:t>
            </a:r>
            <a:r>
              <a:rPr lang="ru-RU" dirty="0" smtClean="0">
                <a:solidFill>
                  <a:srgbClr val="000000"/>
                </a:solidFill>
                <a:ea typeface="Times New Roman"/>
                <a:cs typeface="Times New Roman"/>
              </a:rPr>
              <a:t>детей.</a:t>
            </a:r>
            <a:endParaRPr lang="ru-RU" dirty="0" smtClean="0">
              <a:ea typeface="Times New Roman"/>
              <a:cs typeface="Times New Roman"/>
            </a:endParaRPr>
          </a:p>
          <a:p>
            <a:r>
              <a:rPr lang="ru-RU" b="1" dirty="0" smtClean="0">
                <a:solidFill>
                  <a:srgbClr val="000000"/>
                </a:solidFill>
                <a:ea typeface="Times New Roman"/>
                <a:cs typeface="Times New Roman"/>
              </a:rPr>
              <a:t>5. </a:t>
            </a:r>
            <a:r>
              <a:rPr lang="ru-RU" dirty="0" smtClean="0">
                <a:solidFill>
                  <a:srgbClr val="000000"/>
                </a:solidFill>
                <a:ea typeface="Times New Roman"/>
                <a:cs typeface="Times New Roman"/>
              </a:rPr>
              <a:t>Снижение </a:t>
            </a:r>
            <a:r>
              <a:rPr lang="ru-RU" dirty="0" smtClean="0">
                <a:solidFill>
                  <a:prstClr val="black"/>
                </a:solidFill>
              </a:rPr>
              <a:t>состояния повышенной возбудимости нервной системы, </a:t>
            </a:r>
            <a:r>
              <a:rPr lang="ru-RU" dirty="0">
                <a:solidFill>
                  <a:prstClr val="black"/>
                </a:solidFill>
              </a:rPr>
              <a:t>при </a:t>
            </a:r>
            <a:r>
              <a:rPr lang="ru-RU" dirty="0" smtClean="0">
                <a:solidFill>
                  <a:prstClr val="black"/>
                </a:solidFill>
              </a:rPr>
              <a:t>котором нарушается поведение ребенка. </a:t>
            </a:r>
            <a:endParaRPr lang="ru-RU" dirty="0">
              <a:solidFill>
                <a:prstClr val="black"/>
              </a:solidFill>
            </a:endParaRPr>
          </a:p>
          <a:p>
            <a:endParaRPr lang="ru-RU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38534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7" y="205980"/>
            <a:ext cx="6851104" cy="565571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AC0000"/>
                </a:solidFill>
              </a:rPr>
              <a:t>АКТУАЛЬНОСТЬ</a:t>
            </a: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-55114" y="0"/>
            <a:ext cx="1386754" cy="5143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2362" y="215510"/>
            <a:ext cx="975093" cy="1357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Объект 9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39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886" y="1779662"/>
            <a:ext cx="1056326" cy="668385"/>
          </a:xfrm>
          <a:prstGeom prst="rect">
            <a:avLst/>
          </a:prstGeom>
        </p:spPr>
      </p:pic>
      <p:pic>
        <p:nvPicPr>
          <p:cNvPr id="8" name="Объект 9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1076" y="2571751"/>
            <a:ext cx="1008112" cy="887348"/>
          </a:xfrm>
          <a:prstGeom prst="rect">
            <a:avLst/>
          </a:prstGeom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3139" y="4395235"/>
            <a:ext cx="1336540" cy="551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Объект 9"/>
          <p:cNvPicPr>
            <a:picLocks noChangeAspect="1"/>
          </p:cNvPicPr>
          <p:nvPr/>
        </p:nvPicPr>
        <p:blipFill rotWithShape="1"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989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9735"/>
            <a:ext cx="1376500" cy="725996"/>
          </a:xfrm>
          <a:prstGeom prst="rect">
            <a:avLst/>
          </a:prstGeom>
        </p:spPr>
      </p:pic>
      <p:pic>
        <p:nvPicPr>
          <p:cNvPr id="14" name="Объект 9"/>
          <p:cNvPicPr>
            <a:picLocks noChangeAspect="1"/>
          </p:cNvPicPr>
          <p:nvPr/>
        </p:nvPicPr>
        <p:blipFill rotWithShape="1"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94619" l="6726" r="9730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" y="894324"/>
            <a:ext cx="1054120" cy="792088"/>
          </a:xfrm>
          <a:prstGeom prst="rect">
            <a:avLst/>
          </a:prstGeom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1798" y="3471649"/>
            <a:ext cx="1063668" cy="774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47665" y="835733"/>
            <a:ext cx="6264698" cy="3139319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just"/>
            <a:r>
              <a:rPr lang="ru-RU" dirty="0" smtClean="0"/>
              <a:t>     Разработка инновационных</a:t>
            </a:r>
            <a:r>
              <a:rPr lang="ru-RU" dirty="0"/>
              <a:t> </a:t>
            </a:r>
            <a:r>
              <a:rPr lang="ru-RU" b="1" dirty="0"/>
              <a:t>оздоровительных</a:t>
            </a:r>
            <a:r>
              <a:rPr lang="ru-RU" dirty="0"/>
              <a:t> технологий для ДОУ - первоочередная и своевременная задача.</a:t>
            </a:r>
          </a:p>
          <a:p>
            <a:pPr algn="just"/>
            <a:r>
              <a:rPr lang="ru-RU" dirty="0" smtClean="0"/>
              <a:t>      Актуальность </a:t>
            </a:r>
            <a:r>
              <a:rPr lang="ru-RU" dirty="0"/>
              <a:t>выбранной работы </a:t>
            </a:r>
            <a:r>
              <a:rPr lang="ru-RU" dirty="0" smtClean="0"/>
              <a:t>основана на данных РАМН РФ. </a:t>
            </a:r>
            <a:r>
              <a:rPr lang="ru-RU" dirty="0"/>
              <a:t>В</a:t>
            </a:r>
            <a:r>
              <a:rPr lang="ru-RU" dirty="0" smtClean="0"/>
              <a:t> </a:t>
            </a:r>
            <a:r>
              <a:rPr lang="ru-RU" dirty="0"/>
              <a:t>последнее время отчетливо наблюдаются тенденции к ухудшению здоровья и физического развития </a:t>
            </a:r>
            <a:r>
              <a:rPr lang="ru-RU" dirty="0" smtClean="0"/>
              <a:t>детей. У детей раннего возраста замечено состояние повышенного возбуждения, при котором поведение ребенка нарушается. </a:t>
            </a:r>
          </a:p>
          <a:p>
            <a:pPr algn="just"/>
            <a:r>
              <a:rPr lang="ru-RU" dirty="0" smtClean="0"/>
              <a:t>      Одной из инновационных оздоровительных технологий, служащей профилактикой </a:t>
            </a:r>
            <a:r>
              <a:rPr lang="ru-RU" dirty="0"/>
              <a:t>заболеваний и </a:t>
            </a:r>
            <a:r>
              <a:rPr lang="ru-RU" dirty="0" smtClean="0"/>
              <a:t>коррекцией </a:t>
            </a:r>
            <a:r>
              <a:rPr lang="ru-RU" dirty="0"/>
              <a:t>имеющихся нарушений у детей является </a:t>
            </a:r>
            <a:r>
              <a:rPr lang="ru-RU" dirty="0" err="1" smtClean="0"/>
              <a:t>Хатха</a:t>
            </a:r>
            <a:r>
              <a:rPr lang="ru-RU" dirty="0" smtClean="0"/>
              <a:t>-йога.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3864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-55114" y="0"/>
            <a:ext cx="1386754" cy="5143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28385" y="191152"/>
            <a:ext cx="975093" cy="1357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Объект 9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39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886" y="1779662"/>
            <a:ext cx="1056326" cy="668385"/>
          </a:xfrm>
          <a:prstGeom prst="rect">
            <a:avLst/>
          </a:prstGeom>
        </p:spPr>
      </p:pic>
      <p:pic>
        <p:nvPicPr>
          <p:cNvPr id="8" name="Объект 9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1076" y="2571751"/>
            <a:ext cx="1008112" cy="887348"/>
          </a:xfrm>
          <a:prstGeom prst="rect">
            <a:avLst/>
          </a:prstGeom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3139" y="4395235"/>
            <a:ext cx="1336540" cy="551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Объект 9"/>
          <p:cNvPicPr>
            <a:picLocks noChangeAspect="1"/>
          </p:cNvPicPr>
          <p:nvPr/>
        </p:nvPicPr>
        <p:blipFill rotWithShape="1"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989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9735"/>
            <a:ext cx="1376500" cy="725996"/>
          </a:xfrm>
          <a:prstGeom prst="rect">
            <a:avLst/>
          </a:prstGeom>
        </p:spPr>
      </p:pic>
      <p:pic>
        <p:nvPicPr>
          <p:cNvPr id="14" name="Объект 9"/>
          <p:cNvPicPr>
            <a:picLocks noChangeAspect="1"/>
          </p:cNvPicPr>
          <p:nvPr/>
        </p:nvPicPr>
        <p:blipFill rotWithShape="1"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94619" l="6726" r="9730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" y="894324"/>
            <a:ext cx="1054120" cy="792088"/>
          </a:xfrm>
          <a:prstGeom prst="rect">
            <a:avLst/>
          </a:prstGeom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1798" y="3471649"/>
            <a:ext cx="1063668" cy="774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19672" y="423704"/>
            <a:ext cx="6264698" cy="4031873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222222"/>
                </a:solidFill>
                <a:latin typeface="Arial"/>
              </a:rPr>
              <a:t>     </a:t>
            </a:r>
            <a:r>
              <a:rPr lang="ru-RU" sz="2000" b="1" dirty="0" err="1">
                <a:solidFill>
                  <a:srgbClr val="AC0000"/>
                </a:solidFill>
              </a:rPr>
              <a:t>Йо́га</a:t>
            </a:r>
            <a:r>
              <a:rPr lang="ru-RU" dirty="0">
                <a:solidFill>
                  <a:srgbClr val="222222"/>
                </a:solidFill>
              </a:rPr>
              <a:t> </a:t>
            </a:r>
            <a:r>
              <a:rPr lang="ru-RU" dirty="0" smtClean="0"/>
              <a:t>(дев. योग</a:t>
            </a:r>
            <a:r>
              <a:rPr lang="ru-RU" dirty="0"/>
              <a:t>, </a:t>
            </a:r>
            <a:r>
              <a:rPr lang="ru-RU" dirty="0" smtClean="0"/>
              <a:t>IAST: </a:t>
            </a:r>
            <a:r>
              <a:rPr lang="ru-RU" dirty="0" err="1"/>
              <a:t>yoga</a:t>
            </a:r>
            <a:r>
              <a:rPr lang="ru-RU" dirty="0"/>
              <a:t>) — понятие в </a:t>
            </a:r>
            <a:r>
              <a:rPr lang="ru-RU" dirty="0" smtClean="0"/>
              <a:t>индийской </a:t>
            </a:r>
            <a:r>
              <a:rPr lang="ru-RU" dirty="0"/>
              <a:t>культуре, в широком смысле означающее совокупность различных духовных, психических и физических практик, разрабатываемых в разных </a:t>
            </a:r>
            <a:r>
              <a:rPr lang="ru-RU" dirty="0" smtClean="0"/>
              <a:t>направлениях </a:t>
            </a:r>
            <a:r>
              <a:rPr lang="ru-RU" dirty="0"/>
              <a:t>индуизма и буддизма и нацеленных на управление психическими и </a:t>
            </a:r>
            <a:r>
              <a:rPr lang="ru-RU" dirty="0" smtClean="0"/>
              <a:t>физиологическими функциями </a:t>
            </a:r>
            <a:r>
              <a:rPr lang="ru-RU" dirty="0">
                <a:solidFill>
                  <a:srgbClr val="222222"/>
                </a:solidFill>
              </a:rPr>
              <a:t>организма с целью достижения индивидуумом возвышенного духовного и психического </a:t>
            </a:r>
            <a:r>
              <a:rPr lang="ru-RU" dirty="0" smtClean="0">
                <a:solidFill>
                  <a:srgbClr val="222222"/>
                </a:solidFill>
              </a:rPr>
              <a:t>состояния.</a:t>
            </a:r>
          </a:p>
          <a:p>
            <a:pPr algn="just"/>
            <a:r>
              <a:rPr lang="ru-RU" dirty="0" smtClean="0">
                <a:solidFill>
                  <a:srgbClr val="222222"/>
                </a:solidFill>
              </a:rPr>
              <a:t>     В переводе с санскрита слово «йога» означает связь, единение, сосредоточение, усилие.</a:t>
            </a:r>
          </a:p>
          <a:p>
            <a:pPr algn="just"/>
            <a:r>
              <a:rPr lang="ru-RU" sz="2000" b="1" dirty="0">
                <a:solidFill>
                  <a:srgbClr val="AC0000"/>
                </a:solidFill>
              </a:rPr>
              <a:t>     </a:t>
            </a:r>
            <a:r>
              <a:rPr lang="ru-RU" sz="2000" b="1" dirty="0" err="1" smtClean="0">
                <a:solidFill>
                  <a:srgbClr val="AC0000"/>
                </a:solidFill>
              </a:rPr>
              <a:t>Хатха-йо́га</a:t>
            </a:r>
            <a:r>
              <a:rPr lang="ru-RU" sz="2000" b="1" dirty="0">
                <a:solidFill>
                  <a:srgbClr val="AC0000"/>
                </a:solidFill>
              </a:rPr>
              <a:t> </a:t>
            </a:r>
            <a:r>
              <a:rPr lang="ru-RU" sz="2000" b="1" dirty="0" smtClean="0"/>
              <a:t>– </a:t>
            </a:r>
            <a:r>
              <a:rPr lang="ru-RU" dirty="0" smtClean="0">
                <a:solidFill>
                  <a:srgbClr val="333333"/>
                </a:solidFill>
              </a:rPr>
              <a:t>древняя </a:t>
            </a:r>
            <a:r>
              <a:rPr lang="ru-RU" dirty="0">
                <a:solidFill>
                  <a:srgbClr val="333333"/>
                </a:solidFill>
              </a:rPr>
              <a:t>система учений, на сегодня один из самых распространенных видов </a:t>
            </a:r>
            <a:r>
              <a:rPr lang="ru-RU" dirty="0" smtClean="0">
                <a:solidFill>
                  <a:srgbClr val="333333"/>
                </a:solidFill>
              </a:rPr>
              <a:t>йоги, состоит </a:t>
            </a:r>
            <a:r>
              <a:rPr lang="ru-RU" dirty="0">
                <a:solidFill>
                  <a:srgbClr val="333333"/>
                </a:solidFill>
              </a:rPr>
              <a:t>из комплекса физических упражнений (</a:t>
            </a:r>
            <a:r>
              <a:rPr lang="ru-RU" dirty="0" err="1">
                <a:solidFill>
                  <a:srgbClr val="333333"/>
                </a:solidFill>
              </a:rPr>
              <a:t>асан</a:t>
            </a:r>
            <a:r>
              <a:rPr lang="ru-RU" dirty="0" smtClean="0">
                <a:solidFill>
                  <a:srgbClr val="333333"/>
                </a:solidFill>
              </a:rPr>
              <a:t>) и </a:t>
            </a:r>
            <a:r>
              <a:rPr lang="ru-RU" dirty="0">
                <a:solidFill>
                  <a:srgbClr val="333333"/>
                </a:solidFill>
              </a:rPr>
              <a:t>дыхательных упражнений (</a:t>
            </a:r>
            <a:r>
              <a:rPr lang="ru-RU" dirty="0" err="1">
                <a:solidFill>
                  <a:srgbClr val="333333"/>
                </a:solidFill>
              </a:rPr>
              <a:t>пранаям</a:t>
            </a:r>
            <a:r>
              <a:rPr lang="ru-RU" dirty="0" smtClean="0">
                <a:solidFill>
                  <a:srgbClr val="333333"/>
                </a:solidFill>
              </a:rPr>
              <a:t>).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780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4462" y="215510"/>
            <a:ext cx="6851104" cy="565571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AC0000"/>
                </a:solidFill>
              </a:rPr>
              <a:t/>
            </a:r>
            <a:br>
              <a:rPr lang="ru-RU" sz="2800" b="1" dirty="0">
                <a:solidFill>
                  <a:srgbClr val="AC0000"/>
                </a:solidFill>
              </a:rPr>
            </a:br>
            <a:r>
              <a:rPr lang="ru-RU" sz="2400" b="1" dirty="0">
                <a:solidFill>
                  <a:srgbClr val="AC0000"/>
                </a:solidFill>
              </a:rPr>
              <a:t>Научная новизна и практическая значимость</a:t>
            </a:r>
            <a:br>
              <a:rPr lang="ru-RU" sz="2400" b="1" dirty="0">
                <a:solidFill>
                  <a:srgbClr val="AC0000"/>
                </a:solidFill>
              </a:rPr>
            </a:br>
            <a:endParaRPr lang="ru-RU" sz="2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-55114" y="0"/>
            <a:ext cx="1386754" cy="5143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2362" y="215510"/>
            <a:ext cx="975093" cy="1357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Объект 9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39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886" y="1779662"/>
            <a:ext cx="1056326" cy="668385"/>
          </a:xfrm>
          <a:prstGeom prst="rect">
            <a:avLst/>
          </a:prstGeom>
        </p:spPr>
      </p:pic>
      <p:pic>
        <p:nvPicPr>
          <p:cNvPr id="8" name="Объект 9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1076" y="2571751"/>
            <a:ext cx="1008112" cy="887348"/>
          </a:xfrm>
          <a:prstGeom prst="rect">
            <a:avLst/>
          </a:prstGeom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3139" y="4395235"/>
            <a:ext cx="1336540" cy="551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Объект 9"/>
          <p:cNvPicPr>
            <a:picLocks noChangeAspect="1"/>
          </p:cNvPicPr>
          <p:nvPr/>
        </p:nvPicPr>
        <p:blipFill rotWithShape="1"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989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9735"/>
            <a:ext cx="1376500" cy="725996"/>
          </a:xfrm>
          <a:prstGeom prst="rect">
            <a:avLst/>
          </a:prstGeom>
        </p:spPr>
      </p:pic>
      <p:pic>
        <p:nvPicPr>
          <p:cNvPr id="14" name="Объект 9"/>
          <p:cNvPicPr>
            <a:picLocks noChangeAspect="1"/>
          </p:cNvPicPr>
          <p:nvPr/>
        </p:nvPicPr>
        <p:blipFill rotWithShape="1"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94619" l="6726" r="9730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" y="894324"/>
            <a:ext cx="1054120" cy="792088"/>
          </a:xfrm>
          <a:prstGeom prst="rect">
            <a:avLst/>
          </a:prstGeom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1798" y="3471649"/>
            <a:ext cx="1063668" cy="774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47665" y="835732"/>
            <a:ext cx="6264698" cy="369332"/>
          </a:xfrm>
          <a:prstGeom prst="rect">
            <a:avLst/>
          </a:prstGeom>
          <a:noFill/>
        </p:spPr>
        <p:txBody>
          <a:bodyPr wrap="square" lIns="91438" tIns="45719" rIns="91438" bIns="45719" rtlCol="0">
            <a:spAutoFit/>
          </a:bodyPr>
          <a:lstStyle/>
          <a:p>
            <a:pPr algn="just"/>
            <a:r>
              <a:rPr lang="ru-RU" dirty="0" smtClean="0">
                <a:solidFill>
                  <a:prstClr val="black"/>
                </a:solidFill>
              </a:rPr>
              <a:t>     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1020399"/>
            <a:ext cx="6192688" cy="4037003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 indent="228594" algn="just"/>
            <a:r>
              <a:rPr lang="ru-RU" sz="1600" dirty="0">
                <a:solidFill>
                  <a:srgbClr val="111111"/>
                </a:solidFill>
                <a:ea typeface="Times New Roman"/>
                <a:cs typeface="Times New Roman"/>
              </a:rPr>
              <a:t>Гимнастика с элементами </a:t>
            </a:r>
            <a:r>
              <a:rPr lang="ru-RU" sz="1600" b="1" dirty="0" err="1">
                <a:solidFill>
                  <a:srgbClr val="111111"/>
                </a:solidFill>
                <a:ea typeface="Times New Roman"/>
                <a:cs typeface="Times New Roman"/>
              </a:rPr>
              <a:t>хатха</a:t>
            </a:r>
            <a:r>
              <a:rPr lang="ru-RU" sz="1600" dirty="0">
                <a:solidFill>
                  <a:srgbClr val="111111"/>
                </a:solidFill>
                <a:ea typeface="Times New Roman"/>
                <a:cs typeface="Times New Roman"/>
              </a:rPr>
              <a:t>-йоги доступна детям </a:t>
            </a:r>
            <a:r>
              <a:rPr lang="ru-RU" sz="1600" b="1" dirty="0">
                <a:solidFill>
                  <a:srgbClr val="111111"/>
                </a:solidFill>
                <a:ea typeface="Times New Roman"/>
                <a:cs typeface="Times New Roman"/>
              </a:rPr>
              <a:t>дошкольного возраста</a:t>
            </a:r>
            <a:r>
              <a:rPr lang="ru-RU" sz="1600" dirty="0">
                <a:solidFill>
                  <a:srgbClr val="111111"/>
                </a:solidFill>
                <a:ea typeface="Times New Roman"/>
                <a:cs typeface="Times New Roman"/>
              </a:rPr>
              <a:t>. В отличие от других физических упражнений, имеющий динамический характер, в гимнастике </a:t>
            </a:r>
            <a:r>
              <a:rPr lang="ru-RU" sz="1600" b="1" dirty="0" err="1">
                <a:solidFill>
                  <a:srgbClr val="111111"/>
                </a:solidFill>
                <a:ea typeface="Times New Roman"/>
                <a:cs typeface="Times New Roman"/>
              </a:rPr>
              <a:t>хатха</a:t>
            </a:r>
            <a:r>
              <a:rPr lang="ru-RU" sz="1600" b="1" dirty="0">
                <a:solidFill>
                  <a:srgbClr val="111111"/>
                </a:solidFill>
                <a:ea typeface="Times New Roman"/>
                <a:cs typeface="Times New Roman"/>
              </a:rPr>
              <a:t>-йоги</a:t>
            </a:r>
            <a:r>
              <a:rPr lang="ru-RU" sz="1600" dirty="0">
                <a:solidFill>
                  <a:srgbClr val="111111"/>
                </a:solidFill>
                <a:ea typeface="Times New Roman"/>
                <a:cs typeface="Times New Roman"/>
              </a:rPr>
              <a:t>, основное внимание уделяется статическому поддержанию поз. Их выполнение требует плавных, осмысленных движений, спокойного ритма и оказывает на организм умеренную нагрузку.</a:t>
            </a:r>
          </a:p>
          <a:p>
            <a:pPr indent="228594" algn="just">
              <a:spcBef>
                <a:spcPts val="1125"/>
              </a:spcBef>
              <a:spcAft>
                <a:spcPts val="1125"/>
              </a:spcAft>
            </a:pPr>
            <a:r>
              <a:rPr lang="ru-RU" sz="1600" dirty="0">
                <a:solidFill>
                  <a:srgbClr val="111111"/>
                </a:solidFill>
                <a:ea typeface="Times New Roman"/>
                <a:cs typeface="Times New Roman"/>
              </a:rPr>
              <a:t>Дети становятся спокойнее, добрее, у них появляется уверенность в своих силах. Йоговские упражнения требуют особую сосредоточенность, это развивает у детей внимание и усидчивость, организованность, воображение, волевые качества детей. Улучшается кровообращение, нормализуется работа внутренних органов, организм очищается от шлаков, снимается усталость, укрепляются слабые мышцы, развивается гибкость, улучшается </a:t>
            </a:r>
            <a:r>
              <a:rPr lang="ru-RU" sz="1600" dirty="0" smtClean="0">
                <a:solidFill>
                  <a:srgbClr val="111111"/>
                </a:solidFill>
                <a:ea typeface="Times New Roman"/>
                <a:cs typeface="Times New Roman"/>
              </a:rPr>
              <a:t>осанка.</a:t>
            </a:r>
            <a:endParaRPr lang="ru-RU" sz="1600" dirty="0">
              <a:ea typeface="Calibri"/>
              <a:cs typeface="Times New Roman"/>
            </a:endParaRPr>
          </a:p>
          <a:p>
            <a:pPr indent="228594" algn="just"/>
            <a:endParaRPr lang="ru-RU" sz="1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6650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7" y="205980"/>
            <a:ext cx="6851104" cy="565571"/>
          </a:xfrm>
        </p:spPr>
        <p:txBody>
          <a:bodyPr>
            <a:noAutofit/>
          </a:bodyPr>
          <a:lstStyle/>
          <a:p>
            <a:pPr algn="l"/>
            <a:r>
              <a:rPr lang="ru-RU" sz="2800" b="1" dirty="0">
                <a:solidFill>
                  <a:srgbClr val="AC0000"/>
                </a:solidFill>
              </a:rPr>
              <a:t/>
            </a:r>
            <a:br>
              <a:rPr lang="ru-RU" sz="2800" b="1" dirty="0">
                <a:solidFill>
                  <a:srgbClr val="AC0000"/>
                </a:solidFill>
              </a:rPr>
            </a:br>
            <a:r>
              <a:rPr lang="en-US" sz="2800" b="1" dirty="0">
                <a:solidFill>
                  <a:srgbClr val="AC0000"/>
                </a:solidFill>
              </a:rPr>
              <a:t>I</a:t>
            </a:r>
            <a:r>
              <a:rPr lang="ru-RU" sz="2800" b="1" dirty="0">
                <a:solidFill>
                  <a:srgbClr val="AC0000"/>
                </a:solidFill>
              </a:rPr>
              <a:t> ЭТАП -  подготовительный</a:t>
            </a:r>
            <a:r>
              <a:rPr lang="ru-RU" sz="2400" b="1" dirty="0">
                <a:solidFill>
                  <a:srgbClr val="AC0000"/>
                </a:solidFill>
              </a:rPr>
              <a:t/>
            </a:r>
            <a:br>
              <a:rPr lang="ru-RU" sz="2400" b="1" dirty="0">
                <a:solidFill>
                  <a:srgbClr val="AC0000"/>
                </a:solidFill>
              </a:rPr>
            </a:br>
            <a:r>
              <a:rPr lang="ru-RU" sz="2800" b="1" dirty="0">
                <a:solidFill>
                  <a:srgbClr val="AC0000"/>
                </a:solidFill>
              </a:rPr>
              <a:t> </a:t>
            </a:r>
            <a:endParaRPr lang="ru-RU" sz="1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-55114" y="0"/>
            <a:ext cx="1386754" cy="5143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2362" y="215510"/>
            <a:ext cx="975093" cy="1357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Объект 9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39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886" y="1779662"/>
            <a:ext cx="1056326" cy="668385"/>
          </a:xfrm>
          <a:prstGeom prst="rect">
            <a:avLst/>
          </a:prstGeom>
        </p:spPr>
      </p:pic>
      <p:pic>
        <p:nvPicPr>
          <p:cNvPr id="8" name="Объект 9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1076" y="2571751"/>
            <a:ext cx="1008112" cy="887348"/>
          </a:xfrm>
          <a:prstGeom prst="rect">
            <a:avLst/>
          </a:prstGeom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3139" y="4395235"/>
            <a:ext cx="1336540" cy="551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Объект 9"/>
          <p:cNvPicPr>
            <a:picLocks noChangeAspect="1"/>
          </p:cNvPicPr>
          <p:nvPr/>
        </p:nvPicPr>
        <p:blipFill rotWithShape="1"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989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9735"/>
            <a:ext cx="1376500" cy="725996"/>
          </a:xfrm>
          <a:prstGeom prst="rect">
            <a:avLst/>
          </a:prstGeom>
        </p:spPr>
      </p:pic>
      <p:pic>
        <p:nvPicPr>
          <p:cNvPr id="14" name="Объект 9"/>
          <p:cNvPicPr>
            <a:picLocks noChangeAspect="1"/>
          </p:cNvPicPr>
          <p:nvPr/>
        </p:nvPicPr>
        <p:blipFill rotWithShape="1"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94619" l="6726" r="9730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" y="894324"/>
            <a:ext cx="1054120" cy="792088"/>
          </a:xfrm>
          <a:prstGeom prst="rect">
            <a:avLst/>
          </a:prstGeom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1798" y="3471649"/>
            <a:ext cx="1063668" cy="774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19672" y="835731"/>
            <a:ext cx="6048671" cy="3447095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 lvl="0" algn="just"/>
            <a:r>
              <a:rPr lang="ru-RU" sz="2000" b="1" dirty="0">
                <a:solidFill>
                  <a:srgbClr val="C00000"/>
                </a:solidFill>
                <a:ea typeface="Calibri"/>
              </a:rPr>
              <a:t>Цель:</a:t>
            </a:r>
            <a:r>
              <a:rPr lang="ru-RU" b="1" dirty="0">
                <a:solidFill>
                  <a:srgbClr val="C00000"/>
                </a:solidFill>
                <a:ea typeface="Calibri"/>
              </a:rPr>
              <a:t> </a:t>
            </a:r>
            <a:r>
              <a:rPr lang="ru-RU" sz="1600" dirty="0">
                <a:solidFill>
                  <a:srgbClr val="000000"/>
                </a:solidFill>
                <a:ea typeface="Calibri"/>
              </a:rPr>
              <a:t>создание благоприятных условий для гармоничного</a:t>
            </a:r>
            <a:r>
              <a:rPr lang="en-US" sz="1600" dirty="0">
                <a:solidFill>
                  <a:srgbClr val="000000"/>
                </a:solidFill>
                <a:ea typeface="Calibri"/>
              </a:rPr>
              <a:t> </a:t>
            </a:r>
            <a:r>
              <a:rPr lang="ru-RU" sz="1600" dirty="0">
                <a:solidFill>
                  <a:srgbClr val="000000"/>
                </a:solidFill>
                <a:ea typeface="Calibri"/>
              </a:rPr>
              <a:t>развития детей раннего возраста посредством использования элементов </a:t>
            </a:r>
            <a:r>
              <a:rPr lang="ru-RU" sz="1600" dirty="0" err="1" smtClean="0">
                <a:solidFill>
                  <a:srgbClr val="000000"/>
                </a:solidFill>
                <a:ea typeface="Calibri"/>
              </a:rPr>
              <a:t>Хатха</a:t>
            </a:r>
            <a:r>
              <a:rPr lang="ru-RU" sz="1600" dirty="0" smtClean="0">
                <a:solidFill>
                  <a:srgbClr val="000000"/>
                </a:solidFill>
                <a:ea typeface="Calibri"/>
              </a:rPr>
              <a:t>-йоги в утренней гимнастике</a:t>
            </a:r>
            <a:r>
              <a:rPr lang="ru-RU" sz="1600" b="1" dirty="0" smtClean="0">
                <a:solidFill>
                  <a:srgbClr val="000000"/>
                </a:solidFill>
                <a:ea typeface="Calibri"/>
              </a:rPr>
              <a:t>. </a:t>
            </a:r>
            <a:endParaRPr lang="en-US" sz="1600" b="1" dirty="0">
              <a:solidFill>
                <a:srgbClr val="000000"/>
              </a:solidFill>
              <a:ea typeface="Calibri"/>
            </a:endParaRPr>
          </a:p>
          <a:p>
            <a:pPr lvl="0"/>
            <a:r>
              <a:rPr lang="ru-RU" b="1" dirty="0">
                <a:solidFill>
                  <a:srgbClr val="000000"/>
                </a:solidFill>
                <a:ea typeface="Calibri"/>
              </a:rPr>
              <a:t/>
            </a:r>
            <a:br>
              <a:rPr lang="ru-RU" b="1" dirty="0">
                <a:solidFill>
                  <a:srgbClr val="000000"/>
                </a:solidFill>
                <a:ea typeface="Calibri"/>
              </a:rPr>
            </a:br>
            <a:r>
              <a:rPr lang="ru-RU" sz="2000" b="1" dirty="0">
                <a:solidFill>
                  <a:srgbClr val="C00000"/>
                </a:solidFill>
                <a:ea typeface="Calibri"/>
              </a:rPr>
              <a:t>Задачи:</a:t>
            </a:r>
            <a:r>
              <a:rPr lang="ru-RU" sz="2000" b="1" dirty="0">
                <a:solidFill>
                  <a:srgbClr val="000000"/>
                </a:solidFill>
                <a:ea typeface="Calibri"/>
              </a:rPr>
              <a:t> </a:t>
            </a:r>
            <a:r>
              <a:rPr lang="ru-RU" b="1" dirty="0">
                <a:solidFill>
                  <a:srgbClr val="000000"/>
                </a:solidFill>
                <a:ea typeface="Calibri"/>
              </a:rPr>
              <a:t/>
            </a:r>
            <a:br>
              <a:rPr lang="ru-RU" b="1" dirty="0">
                <a:solidFill>
                  <a:srgbClr val="000000"/>
                </a:solidFill>
                <a:ea typeface="Calibri"/>
              </a:rPr>
            </a:br>
            <a:r>
              <a:rPr lang="ru-RU" sz="1600" b="1" dirty="0">
                <a:solidFill>
                  <a:srgbClr val="AC0000"/>
                </a:solidFill>
                <a:ea typeface="Calibri"/>
              </a:rPr>
              <a:t>1.</a:t>
            </a:r>
            <a:r>
              <a:rPr lang="ru-RU" sz="1600" b="1" dirty="0">
                <a:solidFill>
                  <a:srgbClr val="000000"/>
                </a:solidFill>
                <a:ea typeface="Calibri"/>
              </a:rPr>
              <a:t> </a:t>
            </a:r>
            <a:r>
              <a:rPr lang="ru-RU" sz="1600" dirty="0">
                <a:solidFill>
                  <a:srgbClr val="000000"/>
                </a:solidFill>
                <a:ea typeface="Calibri"/>
              </a:rPr>
              <a:t>Осветить положительное влияние </a:t>
            </a:r>
            <a:r>
              <a:rPr lang="ru-RU" sz="1600" dirty="0" err="1">
                <a:solidFill>
                  <a:srgbClr val="000000"/>
                </a:solidFill>
                <a:ea typeface="Calibri"/>
              </a:rPr>
              <a:t>Хатха</a:t>
            </a:r>
            <a:r>
              <a:rPr lang="ru-RU" sz="1600" dirty="0">
                <a:solidFill>
                  <a:srgbClr val="000000"/>
                </a:solidFill>
                <a:ea typeface="Calibri"/>
              </a:rPr>
              <a:t>-йоги на здоровье детей. </a:t>
            </a:r>
            <a:br>
              <a:rPr lang="ru-RU" sz="1600" dirty="0">
                <a:solidFill>
                  <a:srgbClr val="000000"/>
                </a:solidFill>
                <a:ea typeface="Calibri"/>
              </a:rPr>
            </a:br>
            <a:r>
              <a:rPr lang="ru-RU" sz="1600" b="1" dirty="0">
                <a:solidFill>
                  <a:srgbClr val="AC0000"/>
                </a:solidFill>
                <a:ea typeface="Calibri"/>
              </a:rPr>
              <a:t>2.</a:t>
            </a:r>
            <a:r>
              <a:rPr lang="ru-RU" sz="1600" b="1" dirty="0">
                <a:solidFill>
                  <a:srgbClr val="000000"/>
                </a:solidFill>
                <a:ea typeface="Calibri"/>
              </a:rPr>
              <a:t> </a:t>
            </a:r>
            <a:r>
              <a:rPr lang="ru-RU" sz="1600" dirty="0">
                <a:solidFill>
                  <a:srgbClr val="000000"/>
                </a:solidFill>
                <a:ea typeface="Calibri"/>
              </a:rPr>
              <a:t>Ввести элементы </a:t>
            </a:r>
            <a:r>
              <a:rPr lang="ru-RU" sz="1600" dirty="0" err="1">
                <a:solidFill>
                  <a:srgbClr val="000000"/>
                </a:solidFill>
                <a:ea typeface="Calibri"/>
              </a:rPr>
              <a:t>Хатха</a:t>
            </a:r>
            <a:r>
              <a:rPr lang="ru-RU" sz="1600" dirty="0">
                <a:solidFill>
                  <a:srgbClr val="000000"/>
                </a:solidFill>
                <a:ea typeface="Calibri"/>
              </a:rPr>
              <a:t>-йоги в комплексы утренней гимнастики. </a:t>
            </a:r>
            <a:br>
              <a:rPr lang="ru-RU" sz="1600" dirty="0">
                <a:solidFill>
                  <a:srgbClr val="000000"/>
                </a:solidFill>
                <a:ea typeface="Calibri"/>
              </a:rPr>
            </a:br>
            <a:r>
              <a:rPr lang="ru-RU" sz="1600" b="1" dirty="0">
                <a:solidFill>
                  <a:srgbClr val="AC0000"/>
                </a:solidFill>
                <a:ea typeface="Calibri"/>
              </a:rPr>
              <a:t>3.</a:t>
            </a:r>
            <a:r>
              <a:rPr lang="ru-RU" sz="1600" b="1" dirty="0">
                <a:solidFill>
                  <a:srgbClr val="000000"/>
                </a:solidFill>
                <a:ea typeface="Calibri"/>
              </a:rPr>
              <a:t> </a:t>
            </a:r>
            <a:r>
              <a:rPr lang="ru-RU" sz="1600" dirty="0">
                <a:solidFill>
                  <a:srgbClr val="000000"/>
                </a:solidFill>
                <a:ea typeface="Calibri"/>
              </a:rPr>
              <a:t>Сохранить и укрепить здоровье детей. </a:t>
            </a:r>
            <a:br>
              <a:rPr lang="ru-RU" sz="1600" dirty="0">
                <a:solidFill>
                  <a:srgbClr val="000000"/>
                </a:solidFill>
                <a:ea typeface="Calibri"/>
              </a:rPr>
            </a:br>
            <a:r>
              <a:rPr lang="ru-RU" sz="1600" b="1" dirty="0">
                <a:solidFill>
                  <a:srgbClr val="AC0000"/>
                </a:solidFill>
                <a:ea typeface="Calibri"/>
              </a:rPr>
              <a:t>4.</a:t>
            </a:r>
            <a:r>
              <a:rPr lang="ru-RU" sz="1600" b="1" dirty="0">
                <a:solidFill>
                  <a:srgbClr val="000000"/>
                </a:solidFill>
                <a:ea typeface="Calibri"/>
              </a:rPr>
              <a:t> </a:t>
            </a:r>
            <a:r>
              <a:rPr lang="ru-RU" sz="1600" dirty="0">
                <a:solidFill>
                  <a:srgbClr val="000000"/>
                </a:solidFill>
                <a:ea typeface="Calibri"/>
              </a:rPr>
              <a:t>Вовлечь родителей в воспитательно-образовательный процесс по физическому развитию детей раннего </a:t>
            </a:r>
            <a:r>
              <a:rPr lang="ru-RU" sz="1600" dirty="0" smtClean="0">
                <a:solidFill>
                  <a:srgbClr val="000000"/>
                </a:solidFill>
                <a:ea typeface="Calibri"/>
              </a:rPr>
              <a:t>возраста</a:t>
            </a:r>
            <a:r>
              <a:rPr lang="ru-RU" sz="1600" dirty="0">
                <a:solidFill>
                  <a:srgbClr val="000000"/>
                </a:solidFill>
                <a:ea typeface="Calibri"/>
              </a:rPr>
              <a:t>. </a:t>
            </a:r>
            <a:endParaRPr lang="ru-RU" sz="1600" dirty="0" smtClean="0">
              <a:solidFill>
                <a:srgbClr val="000000"/>
              </a:solidFill>
              <a:ea typeface="Calibri"/>
            </a:endParaRPr>
          </a:p>
          <a:p>
            <a:pPr lvl="0"/>
            <a:r>
              <a:rPr lang="ru-RU" sz="1600" b="1" dirty="0" smtClean="0">
                <a:solidFill>
                  <a:srgbClr val="AC0000"/>
                </a:solidFill>
              </a:rPr>
              <a:t>5.</a:t>
            </a:r>
            <a:r>
              <a:rPr lang="ru-RU" sz="1600" b="1" dirty="0" smtClean="0"/>
              <a:t> </a:t>
            </a:r>
            <a:r>
              <a:rPr lang="ru-RU" sz="1600" dirty="0" smtClean="0"/>
              <a:t>Заинтересовать </a:t>
            </a:r>
            <a:r>
              <a:rPr lang="ru-RU" sz="1600" dirty="0" smtClean="0">
                <a:solidFill>
                  <a:prstClr val="black"/>
                </a:solidFill>
              </a:rPr>
              <a:t>педагогов </a:t>
            </a:r>
            <a:r>
              <a:rPr lang="ru-RU" sz="1600" dirty="0">
                <a:solidFill>
                  <a:prstClr val="black"/>
                </a:solidFill>
              </a:rPr>
              <a:t>ДОУ </a:t>
            </a:r>
            <a:r>
              <a:rPr lang="ru-RU" sz="1600" dirty="0" smtClean="0">
                <a:solidFill>
                  <a:prstClr val="black"/>
                </a:solidFill>
              </a:rPr>
              <a:t>данной инновационной </a:t>
            </a:r>
            <a:r>
              <a:rPr lang="ru-RU" sz="1600" dirty="0">
                <a:solidFill>
                  <a:prstClr val="black"/>
                </a:solidFill>
              </a:rPr>
              <a:t>технологией.</a:t>
            </a:r>
          </a:p>
          <a:p>
            <a:pPr lvl="0"/>
            <a:endParaRPr lang="ru-RU" sz="1600" dirty="0">
              <a:solidFill>
                <a:srgbClr val="A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72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64621"/>
            <a:ext cx="5877014" cy="565571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AC0000"/>
                </a:solidFill>
              </a:rPr>
              <a:t/>
            </a:r>
            <a:br>
              <a:rPr lang="ru-RU" sz="2800" b="1" dirty="0">
                <a:solidFill>
                  <a:srgbClr val="AC0000"/>
                </a:solidFill>
              </a:rPr>
            </a:br>
            <a:r>
              <a:rPr lang="en-US" sz="2800" b="1" dirty="0">
                <a:solidFill>
                  <a:srgbClr val="AC0000"/>
                </a:solidFill>
              </a:rPr>
              <a:t>I</a:t>
            </a:r>
            <a:r>
              <a:rPr lang="ru-RU" sz="2800" b="1" dirty="0">
                <a:solidFill>
                  <a:srgbClr val="AC0000"/>
                </a:solidFill>
              </a:rPr>
              <a:t> ЭТАП -  подготовительный</a:t>
            </a:r>
            <a:br>
              <a:rPr lang="ru-RU" sz="2800" b="1" dirty="0">
                <a:solidFill>
                  <a:srgbClr val="AC0000"/>
                </a:solidFill>
              </a:rPr>
            </a:br>
            <a:r>
              <a:rPr lang="ru-RU" sz="2800" b="1" dirty="0">
                <a:solidFill>
                  <a:srgbClr val="AC0000"/>
                </a:solidFill>
              </a:rPr>
              <a:t>            </a:t>
            </a:r>
            <a:br>
              <a:rPr lang="ru-RU" sz="2800" b="1" dirty="0">
                <a:solidFill>
                  <a:srgbClr val="AC0000"/>
                </a:solidFill>
              </a:rPr>
            </a:br>
            <a:r>
              <a:rPr lang="ru-RU" sz="2800" b="1" dirty="0">
                <a:solidFill>
                  <a:srgbClr val="AC0000"/>
                </a:solidFill>
              </a:rPr>
              <a:t>         </a:t>
            </a:r>
            <a:endParaRPr lang="ru-RU" sz="1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-55114" y="0"/>
            <a:ext cx="1386754" cy="5143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2362" y="215510"/>
            <a:ext cx="975093" cy="1357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Объект 9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39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886" y="1779662"/>
            <a:ext cx="1056326" cy="668385"/>
          </a:xfrm>
          <a:prstGeom prst="rect">
            <a:avLst/>
          </a:prstGeom>
        </p:spPr>
      </p:pic>
      <p:pic>
        <p:nvPicPr>
          <p:cNvPr id="8" name="Объект 9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1076" y="2571751"/>
            <a:ext cx="1008112" cy="887348"/>
          </a:xfrm>
          <a:prstGeom prst="rect">
            <a:avLst/>
          </a:prstGeom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3139" y="4395235"/>
            <a:ext cx="1336540" cy="551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Объект 9"/>
          <p:cNvPicPr>
            <a:picLocks noChangeAspect="1"/>
          </p:cNvPicPr>
          <p:nvPr/>
        </p:nvPicPr>
        <p:blipFill rotWithShape="1"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989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9735"/>
            <a:ext cx="1376500" cy="725996"/>
          </a:xfrm>
          <a:prstGeom prst="rect">
            <a:avLst/>
          </a:prstGeom>
        </p:spPr>
      </p:pic>
      <p:pic>
        <p:nvPicPr>
          <p:cNvPr id="14" name="Объект 9"/>
          <p:cNvPicPr>
            <a:picLocks noChangeAspect="1"/>
          </p:cNvPicPr>
          <p:nvPr/>
        </p:nvPicPr>
        <p:blipFill rotWithShape="1"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94619" l="6726" r="9730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" y="894324"/>
            <a:ext cx="1054120" cy="792088"/>
          </a:xfrm>
          <a:prstGeom prst="rect">
            <a:avLst/>
          </a:prstGeom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1798" y="3471649"/>
            <a:ext cx="1063668" cy="774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55776" y="651065"/>
            <a:ext cx="5904656" cy="369332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 algn="just"/>
            <a:r>
              <a:rPr lang="ru-RU" b="1" dirty="0" smtClean="0">
                <a:solidFill>
                  <a:srgbClr val="AC0000"/>
                </a:solidFill>
                <a:latin typeface="Arial"/>
                <a:ea typeface="Calibri"/>
              </a:rPr>
              <a:t>Составление перспективного плана:</a:t>
            </a:r>
            <a:endParaRPr lang="ru-RU" dirty="0">
              <a:solidFill>
                <a:srgbClr val="AC000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7829284"/>
              </p:ext>
            </p:extLst>
          </p:nvPr>
        </p:nvGraphicFramePr>
        <p:xfrm>
          <a:off x="1801206" y="1078991"/>
          <a:ext cx="5894945" cy="3814086"/>
        </p:xfrm>
        <a:graphic>
          <a:graphicData uri="http://schemas.openxmlformats.org/drawingml/2006/table">
            <a:tbl>
              <a:tblPr firstRow="1" bandRow="1"/>
              <a:tblGrid>
                <a:gridCol w="1701754"/>
                <a:gridCol w="1296722"/>
                <a:gridCol w="1368762"/>
                <a:gridCol w="1527707"/>
              </a:tblGrid>
              <a:tr h="59844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I</a:t>
                      </a:r>
                      <a:r>
                        <a:rPr lang="ru-RU" sz="1600" baseline="0" dirty="0" smtClean="0">
                          <a:solidFill>
                            <a:schemeClr val="bg1"/>
                          </a:solidFill>
                        </a:rPr>
                        <a:t> квартал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II</a:t>
                      </a: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квартал</a:t>
                      </a:r>
                      <a:endParaRPr lang="ru-RU" sz="1600" dirty="0"/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III</a:t>
                      </a:r>
                      <a:r>
                        <a:rPr kumimoji="0" lang="ru-RU" sz="16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квартал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IV </a:t>
                      </a: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квартал</a:t>
                      </a:r>
                      <a:endParaRPr lang="ru-RU" sz="1600" dirty="0"/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320951"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2017 год</a:t>
                      </a:r>
                      <a:endParaRPr lang="ru-RU" sz="16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7761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Подбор необходимого литературного материала и его анализ, иллюстрации с изображением комплекса упражнений поз (</a:t>
                      </a:r>
                      <a:r>
                        <a:rPr lang="ru-RU" sz="11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асан</a:t>
                      </a: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</a:t>
                      </a:r>
                      <a:r>
                        <a:rPr lang="ru-RU" sz="11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хатха</a:t>
                      </a: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 – йоги, дыхательно - звуковых упражнений, подбор методической и детской литературы.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Введение </a:t>
                      </a:r>
                      <a:r>
                        <a:rPr lang="ru-RU" sz="11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здоровьесберегающей</a:t>
                      </a:r>
                      <a:r>
                        <a:rPr lang="ru-RU" sz="11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технологии с включением йоги в воспитательно - образовательный процесс ДОУ (</a:t>
                      </a:r>
                      <a:r>
                        <a:rPr lang="ru-RU" sz="11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комплексы утренней гимнастики, комплексы самомассажа), создание фонотеки.</a:t>
                      </a: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Разработка анкет для родителей.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Проведение анкетирования с родителями.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Анализ анкетирования.</a:t>
                      </a:r>
                    </a:p>
                    <a:p>
                      <a:pPr marL="0" marR="0" lvl="0" indent="0" algn="l" defTabSz="9143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Разработка  мастер-класса для родителей  </a:t>
                      </a: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«Йога для всей семьи».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Проведение родительского собрания «Здоровый образ жизни» Написание консультаций, составление буклетов для родителей.</a:t>
                      </a:r>
                    </a:p>
                    <a:p>
                      <a:pPr marL="0" marR="0" lvl="0" indent="0" algn="l" defTabSz="9143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Разработка и проведение мастер-класса для родителей «Йога для всей семьи»</a:t>
                      </a:r>
                    </a:p>
                    <a:p>
                      <a:pPr marL="0" marR="0" lvl="0" indent="0" algn="l" defTabSz="9143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Обмен опытом (родители)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839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-55114" y="0"/>
            <a:ext cx="1386754" cy="5143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2362" y="215510"/>
            <a:ext cx="1123427" cy="1564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Объект 9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39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886" y="1779662"/>
            <a:ext cx="1056326" cy="668385"/>
          </a:xfrm>
          <a:prstGeom prst="rect">
            <a:avLst/>
          </a:prstGeom>
        </p:spPr>
      </p:pic>
      <p:pic>
        <p:nvPicPr>
          <p:cNvPr id="8" name="Объект 9"/>
          <p:cNvPicPr>
            <a:picLocks noChangeAspect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1076" y="2571751"/>
            <a:ext cx="1008112" cy="887348"/>
          </a:xfrm>
          <a:prstGeom prst="rect">
            <a:avLst/>
          </a:prstGeom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3139" y="4395235"/>
            <a:ext cx="1336540" cy="551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Объект 9"/>
          <p:cNvPicPr>
            <a:picLocks noChangeAspect="1"/>
          </p:cNvPicPr>
          <p:nvPr/>
        </p:nvPicPr>
        <p:blipFill rotWithShape="1"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0" r="989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9735"/>
            <a:ext cx="1376500" cy="725996"/>
          </a:xfrm>
          <a:prstGeom prst="rect">
            <a:avLst/>
          </a:prstGeom>
        </p:spPr>
      </p:pic>
      <p:pic>
        <p:nvPicPr>
          <p:cNvPr id="14" name="Объект 9"/>
          <p:cNvPicPr>
            <a:picLocks noChangeAspect="1"/>
          </p:cNvPicPr>
          <p:nvPr/>
        </p:nvPicPr>
        <p:blipFill rotWithShape="1"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94619" l="6726" r="9730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" y="894324"/>
            <a:ext cx="1054120" cy="792088"/>
          </a:xfrm>
          <a:prstGeom prst="rect">
            <a:avLst/>
          </a:prstGeom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1798" y="3471649"/>
            <a:ext cx="1063668" cy="774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6720011"/>
              </p:ext>
            </p:extLst>
          </p:nvPr>
        </p:nvGraphicFramePr>
        <p:xfrm>
          <a:off x="1691680" y="1002079"/>
          <a:ext cx="5892317" cy="3017520"/>
        </p:xfrm>
        <a:graphic>
          <a:graphicData uri="http://schemas.openxmlformats.org/drawingml/2006/table">
            <a:tbl>
              <a:tblPr firstRow="1" bandRow="1"/>
              <a:tblGrid>
                <a:gridCol w="1512168"/>
                <a:gridCol w="1296144"/>
                <a:gridCol w="1440160"/>
                <a:gridCol w="1643845"/>
              </a:tblGrid>
              <a:tr h="5791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I</a:t>
                      </a:r>
                      <a:r>
                        <a:rPr lang="ru-RU" sz="1600" baseline="0" dirty="0" smtClean="0">
                          <a:solidFill>
                            <a:schemeClr val="bg1"/>
                          </a:solidFill>
                        </a:rPr>
                        <a:t> квартал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II</a:t>
                      </a: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квартал</a:t>
                      </a:r>
                      <a:endParaRPr lang="ru-RU" sz="1600" dirty="0"/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III</a:t>
                      </a: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квартал</a:t>
                      </a:r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IV </a:t>
                      </a:r>
                      <a:r>
                        <a:rPr kumimoji="0" 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квартал</a:t>
                      </a:r>
                      <a:endParaRPr lang="ru-RU" sz="1600" dirty="0"/>
                    </a:p>
                  </a:txBody>
                  <a:tcPr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276200"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ru-RU" sz="1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2019 год</a:t>
                      </a:r>
                      <a:endParaRPr lang="ru-RU" sz="1600" b="1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716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Разработка и проведение мастер-класса для педагогов «Йога для всех», обсуждение данной темы.</a:t>
                      </a:r>
                    </a:p>
                    <a:p>
                      <a:endParaRPr lang="ru-RU" sz="1200" dirty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Сравнительный анализ заболеваемости детей за 2015, 2017, 2019 годы составление диаграммы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Создание презентаций по данной теме.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Представление опыта работы на МО внутри ДОУ.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200" baseline="0" dirty="0" smtClean="0"/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411760" y="524992"/>
            <a:ext cx="44013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/>
            <a:r>
              <a:rPr lang="ru-RU" b="1" dirty="0">
                <a:solidFill>
                  <a:srgbClr val="AC0000"/>
                </a:solidFill>
                <a:latin typeface="Arial"/>
                <a:ea typeface="Calibri"/>
              </a:rPr>
              <a:t>Составление перспективного плана:</a:t>
            </a:r>
            <a:endParaRPr lang="ru-RU" dirty="0">
              <a:solidFill>
                <a:srgbClr val="A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124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940</TotalTime>
  <Words>661</Words>
  <Application>Microsoft Office PowerPoint</Application>
  <PresentationFormat>Экран (16:9)</PresentationFormat>
  <Paragraphs>119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          Проект:   «Утренняя гимнастика с детьми раннего возраста с  элементами Хатха-йоги» Автор проекта: воспитатель Р.Ф. Янтурина      МБДОУ ЦРР ДС №51, г. Озерск                                                               </vt:lpstr>
      <vt:lpstr>ПАСПОРТ ПРОЕКТА</vt:lpstr>
      <vt:lpstr>Прогнозируемые результаты:</vt:lpstr>
      <vt:lpstr>АКТУАЛЬНОСТЬ</vt:lpstr>
      <vt:lpstr>Презентация PowerPoint</vt:lpstr>
      <vt:lpstr> Научная новизна и практическая значимость </vt:lpstr>
      <vt:lpstr> I ЭТАП -  подготовительный  </vt:lpstr>
      <vt:lpstr> I ЭТАП -  подготовительный                       </vt:lpstr>
      <vt:lpstr>Презентация PowerPoint</vt:lpstr>
      <vt:lpstr>II ЭТАП –  основной</vt:lpstr>
      <vt:lpstr>II ЭТАП –  основной</vt:lpstr>
      <vt:lpstr>II ЭТАП - основной</vt:lpstr>
      <vt:lpstr>II ЭТАП - основной</vt:lpstr>
      <vt:lpstr>Презентация PowerPoint</vt:lpstr>
      <vt:lpstr>III ЭТАП -  завершающий </vt:lpstr>
      <vt:lpstr> IV ЭТАП –презентационно-рефлексивный</vt:lpstr>
      <vt:lpstr>Результаты реализации проекта:</vt:lpstr>
      <vt:lpstr>Презентация PowerPoint</vt:lpstr>
      <vt:lpstr>Используемая литература: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Методист2</dc:creator>
  <cp:lastModifiedBy>Пользователь Windows</cp:lastModifiedBy>
  <cp:revision>71</cp:revision>
  <dcterms:created xsi:type="dcterms:W3CDTF">2019-12-24T07:24:23Z</dcterms:created>
  <dcterms:modified xsi:type="dcterms:W3CDTF">2019-12-26T05:19:08Z</dcterms:modified>
</cp:coreProperties>
</file>