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99" r:id="rId5"/>
    <p:sldId id="259" r:id="rId6"/>
    <p:sldId id="260" r:id="rId7"/>
    <p:sldId id="261" r:id="rId8"/>
    <p:sldId id="264" r:id="rId9"/>
    <p:sldId id="265" r:id="rId10"/>
    <p:sldId id="311" r:id="rId11"/>
    <p:sldId id="266" r:id="rId12"/>
    <p:sldId id="277" r:id="rId13"/>
    <p:sldId id="267" r:id="rId14"/>
    <p:sldId id="293" r:id="rId15"/>
    <p:sldId id="307" r:id="rId16"/>
    <p:sldId id="315" r:id="rId17"/>
    <p:sldId id="302" r:id="rId18"/>
    <p:sldId id="296" r:id="rId19"/>
    <p:sldId id="303" r:id="rId20"/>
    <p:sldId id="314" r:id="rId21"/>
    <p:sldId id="304" r:id="rId22"/>
    <p:sldId id="313" r:id="rId23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F78E9"/>
    <a:srgbClr val="487EEA"/>
    <a:srgbClr val="FF6600"/>
    <a:srgbClr val="99CCFF"/>
    <a:srgbClr val="3366FF"/>
    <a:srgbClr val="6699FF"/>
    <a:srgbClr val="FBF2BB"/>
    <a:srgbClr val="FFFF99"/>
    <a:srgbClr val="FCB22C"/>
    <a:srgbClr val="FE942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2143" autoAdjust="0"/>
  </p:normalViewPr>
  <p:slideViewPr>
    <p:cSldViewPr>
      <p:cViewPr varScale="1">
        <p:scale>
          <a:sx n="99" d="100"/>
          <a:sy n="99" d="100"/>
        </p:scale>
        <p:origin x="-12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28076B-9C56-4DCD-AC37-E19437CE44B3}" type="doc">
      <dgm:prSet loTypeId="urn:microsoft.com/office/officeart/2005/8/layout/cycle5" loCatId="cycle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FCBA18DD-C7DB-4F67-B1C1-48A7B2C02E06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2000" b="1" i="0" u="sng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1 этап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Организационно-диагностический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(2008-2009 гг.)</a:t>
          </a:r>
          <a:endParaRPr lang="ru-RU" sz="2000" b="1" dirty="0">
            <a:solidFill>
              <a:schemeClr val="accent5">
                <a:lumMod val="25000"/>
              </a:schemeClr>
            </a:solidFill>
            <a:latin typeface="Calibri" pitchFamily="34" charset="0"/>
          </a:endParaRPr>
        </a:p>
      </dgm:t>
    </dgm:pt>
    <dgm:pt modelId="{92EF4978-F368-48AE-92F3-D405E4B8593B}" type="parTrans" cxnId="{1455F9A9-8C2A-4080-B7B0-F1FDC9B5571C}">
      <dgm:prSet/>
      <dgm:spPr/>
      <dgm:t>
        <a:bodyPr/>
        <a:lstStyle/>
        <a:p>
          <a:endParaRPr lang="ru-RU"/>
        </a:p>
      </dgm:t>
    </dgm:pt>
    <dgm:pt modelId="{19494013-EBD1-4DE5-BE0B-168007EBEDDF}" type="sibTrans" cxnId="{1455F9A9-8C2A-4080-B7B0-F1FDC9B5571C}">
      <dgm:prSet/>
      <dgm:spPr/>
      <dgm:t>
        <a:bodyPr/>
        <a:lstStyle/>
        <a:p>
          <a:endParaRPr lang="ru-RU"/>
        </a:p>
      </dgm:t>
    </dgm:pt>
    <dgm:pt modelId="{C0766F08-5952-4E97-815A-819C5E1FE3AB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2000" b="1" u="sng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2 этап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Теоретико-методический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(2009-2010 гг.)</a:t>
          </a:r>
          <a:endParaRPr lang="ru-RU" sz="2000" b="1" dirty="0">
            <a:solidFill>
              <a:schemeClr val="accent5">
                <a:lumMod val="25000"/>
              </a:schemeClr>
            </a:solidFill>
            <a:latin typeface="Calibri" pitchFamily="34" charset="0"/>
          </a:endParaRPr>
        </a:p>
      </dgm:t>
    </dgm:pt>
    <dgm:pt modelId="{A259A0FC-BB30-45B8-ACF3-1BB4D90B6183}" type="parTrans" cxnId="{242DCA60-B4BB-4972-B2FC-BD7073BFABBF}">
      <dgm:prSet/>
      <dgm:spPr/>
      <dgm:t>
        <a:bodyPr/>
        <a:lstStyle/>
        <a:p>
          <a:endParaRPr lang="ru-RU"/>
        </a:p>
      </dgm:t>
    </dgm:pt>
    <dgm:pt modelId="{CDADA62F-2179-4633-B0B6-2629295CB16B}" type="sibTrans" cxnId="{242DCA60-B4BB-4972-B2FC-BD7073BFABBF}">
      <dgm:prSet/>
      <dgm:spPr/>
      <dgm:t>
        <a:bodyPr/>
        <a:lstStyle/>
        <a:p>
          <a:endParaRPr lang="ru-RU"/>
        </a:p>
      </dgm:t>
    </dgm:pt>
    <dgm:pt modelId="{F2367BEB-F2AF-433B-8B6E-B223D71D1D12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2000" b="1" u="sng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3 этап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Практический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(2010-2013 гг.)</a:t>
          </a:r>
          <a:endParaRPr lang="ru-RU" sz="2000" b="1" dirty="0">
            <a:solidFill>
              <a:schemeClr val="accent5">
                <a:lumMod val="25000"/>
              </a:schemeClr>
            </a:solidFill>
            <a:latin typeface="Calibri" pitchFamily="34" charset="0"/>
          </a:endParaRPr>
        </a:p>
      </dgm:t>
    </dgm:pt>
    <dgm:pt modelId="{FD500058-8779-48FD-A8A2-76109A2744C7}" type="parTrans" cxnId="{3B89637D-B0E1-4928-8E13-C518C1544951}">
      <dgm:prSet/>
      <dgm:spPr/>
      <dgm:t>
        <a:bodyPr/>
        <a:lstStyle/>
        <a:p>
          <a:endParaRPr lang="ru-RU"/>
        </a:p>
      </dgm:t>
    </dgm:pt>
    <dgm:pt modelId="{C234FB1F-D253-410A-A7BF-831493E45406}" type="sibTrans" cxnId="{3B89637D-B0E1-4928-8E13-C518C1544951}">
      <dgm:prSet/>
      <dgm:spPr/>
      <dgm:t>
        <a:bodyPr/>
        <a:lstStyle/>
        <a:p>
          <a:endParaRPr lang="ru-RU"/>
        </a:p>
      </dgm:t>
    </dgm:pt>
    <dgm:pt modelId="{6848F8DF-1096-448F-89C9-6F8F3D3D8B81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2000" b="1" i="0" u="sng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4 этап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Обобщающе-аналитический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(2013-2015 гг.)</a:t>
          </a:r>
          <a:endParaRPr lang="ru-RU" sz="2000" b="1" dirty="0">
            <a:solidFill>
              <a:schemeClr val="accent5">
                <a:lumMod val="25000"/>
              </a:schemeClr>
            </a:solidFill>
            <a:latin typeface="Calibri" pitchFamily="34" charset="0"/>
          </a:endParaRPr>
        </a:p>
      </dgm:t>
    </dgm:pt>
    <dgm:pt modelId="{A4AE5839-05CE-4A7E-A246-0ED0E4F8118F}" type="parTrans" cxnId="{4FD09A9B-172F-42F7-8EE8-33E12F44C8EE}">
      <dgm:prSet/>
      <dgm:spPr/>
      <dgm:t>
        <a:bodyPr/>
        <a:lstStyle/>
        <a:p>
          <a:endParaRPr lang="ru-RU"/>
        </a:p>
      </dgm:t>
    </dgm:pt>
    <dgm:pt modelId="{6B46C74C-AC57-40C2-9CBD-BB2BEFF7BDDF}" type="sibTrans" cxnId="{4FD09A9B-172F-42F7-8EE8-33E12F44C8EE}">
      <dgm:prSet/>
      <dgm:spPr/>
      <dgm:t>
        <a:bodyPr/>
        <a:lstStyle/>
        <a:p>
          <a:endParaRPr lang="ru-RU"/>
        </a:p>
      </dgm:t>
    </dgm:pt>
    <dgm:pt modelId="{AA5535AE-7712-47EA-8FA8-7DF5917752A6}" type="pres">
      <dgm:prSet presAssocID="{7A28076B-9C56-4DCD-AC37-E19437CE44B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C0ACCB-1897-4870-96D7-205083A7AFA5}" type="pres">
      <dgm:prSet presAssocID="{FCBA18DD-C7DB-4F67-B1C1-48A7B2C02E06}" presName="node" presStyleLbl="node1" presStyleIdx="0" presStyleCnt="4" custScaleX="121061" custScaleY="112301" custRadScaleRad="152828" custRadScaleInc="2984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B789B2-8AA2-47C4-9AE9-D5591109EB53}" type="pres">
      <dgm:prSet presAssocID="{FCBA18DD-C7DB-4F67-B1C1-48A7B2C02E06}" presName="spNode" presStyleCnt="0"/>
      <dgm:spPr/>
    </dgm:pt>
    <dgm:pt modelId="{43060501-0DA2-450E-8A9B-71DAB2F2CF8C}" type="pres">
      <dgm:prSet presAssocID="{19494013-EBD1-4DE5-BE0B-168007EBEDDF}" presName="sibTrans" presStyleLbl="sibTrans1D1" presStyleIdx="0" presStyleCnt="4"/>
      <dgm:spPr/>
      <dgm:t>
        <a:bodyPr/>
        <a:lstStyle/>
        <a:p>
          <a:endParaRPr lang="ru-RU"/>
        </a:p>
      </dgm:t>
    </dgm:pt>
    <dgm:pt modelId="{61B7247E-CA9C-4F6B-AD53-B03B52D730C3}" type="pres">
      <dgm:prSet presAssocID="{C0766F08-5952-4E97-815A-819C5E1FE3AB}" presName="node" presStyleLbl="node1" presStyleIdx="1" presStyleCnt="4" custScaleX="120779" custScaleY="101146" custRadScaleRad="98748" custRadScaleInc="2309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343A1D-D076-4758-BA61-3F26E9FC5258}" type="pres">
      <dgm:prSet presAssocID="{C0766F08-5952-4E97-815A-819C5E1FE3AB}" presName="spNode" presStyleCnt="0"/>
      <dgm:spPr/>
    </dgm:pt>
    <dgm:pt modelId="{1592BA59-2F73-4504-90F8-0273E9704ED1}" type="pres">
      <dgm:prSet presAssocID="{CDADA62F-2179-4633-B0B6-2629295CB16B}" presName="sibTrans" presStyleLbl="sibTrans1D1" presStyleIdx="1" presStyleCnt="4"/>
      <dgm:spPr/>
      <dgm:t>
        <a:bodyPr/>
        <a:lstStyle/>
        <a:p>
          <a:endParaRPr lang="ru-RU"/>
        </a:p>
      </dgm:t>
    </dgm:pt>
    <dgm:pt modelId="{07C7DF4E-420A-4FEE-8E60-5EDD8BE06EF2}" type="pres">
      <dgm:prSet presAssocID="{F2367BEB-F2AF-433B-8B6E-B223D71D1D12}" presName="node" presStyleLbl="node1" presStyleIdx="2" presStyleCnt="4" custRadScaleRad="95971" custRadScaleInc="296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50A234-B165-470B-8167-A841FBC80254}" type="pres">
      <dgm:prSet presAssocID="{F2367BEB-F2AF-433B-8B6E-B223D71D1D12}" presName="spNode" presStyleCnt="0"/>
      <dgm:spPr/>
    </dgm:pt>
    <dgm:pt modelId="{AFCBD224-FCD5-4BA8-BCAC-D29CA6208641}" type="pres">
      <dgm:prSet presAssocID="{C234FB1F-D253-410A-A7BF-831493E45406}" presName="sibTrans" presStyleLbl="sibTrans1D1" presStyleIdx="2" presStyleCnt="4"/>
      <dgm:spPr/>
      <dgm:t>
        <a:bodyPr/>
        <a:lstStyle/>
        <a:p>
          <a:endParaRPr lang="ru-RU"/>
        </a:p>
      </dgm:t>
    </dgm:pt>
    <dgm:pt modelId="{7E9E9DB4-1E0C-4BB5-B556-B1E563A1264B}" type="pres">
      <dgm:prSet presAssocID="{6848F8DF-1096-448F-89C9-6F8F3D3D8B81}" presName="node" presStyleLbl="node1" presStyleIdx="3" presStyleCnt="4" custScaleX="115636" custScaleY="105912" custRadScaleRad="86695" custRadScaleInc="357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C55315-B590-418C-B11D-168F2D0BC977}" type="pres">
      <dgm:prSet presAssocID="{6848F8DF-1096-448F-89C9-6F8F3D3D8B81}" presName="spNode" presStyleCnt="0"/>
      <dgm:spPr/>
    </dgm:pt>
    <dgm:pt modelId="{5FC86E2A-718D-4808-9EAF-67D4C1F2F8B4}" type="pres">
      <dgm:prSet presAssocID="{6B46C74C-AC57-40C2-9CBD-BB2BEFF7BDDF}" presName="sibTrans" presStyleLbl="sibTrans1D1" presStyleIdx="3" presStyleCnt="4"/>
      <dgm:spPr/>
      <dgm:t>
        <a:bodyPr/>
        <a:lstStyle/>
        <a:p>
          <a:endParaRPr lang="ru-RU"/>
        </a:p>
      </dgm:t>
    </dgm:pt>
  </dgm:ptLst>
  <dgm:cxnLst>
    <dgm:cxn modelId="{20094C5A-F553-4A0B-A520-00ACD93AED5F}" type="presOf" srcId="{C0766F08-5952-4E97-815A-819C5E1FE3AB}" destId="{61B7247E-CA9C-4F6B-AD53-B03B52D730C3}" srcOrd="0" destOrd="0" presId="urn:microsoft.com/office/officeart/2005/8/layout/cycle5"/>
    <dgm:cxn modelId="{794D1888-8322-49B9-98E9-E313987AF085}" type="presOf" srcId="{7A28076B-9C56-4DCD-AC37-E19437CE44B3}" destId="{AA5535AE-7712-47EA-8FA8-7DF5917752A6}" srcOrd="0" destOrd="0" presId="urn:microsoft.com/office/officeart/2005/8/layout/cycle5"/>
    <dgm:cxn modelId="{364EABAE-3E8A-43E0-80A2-4DE88D3DB10C}" type="presOf" srcId="{FCBA18DD-C7DB-4F67-B1C1-48A7B2C02E06}" destId="{0BC0ACCB-1897-4870-96D7-205083A7AFA5}" srcOrd="0" destOrd="0" presId="urn:microsoft.com/office/officeart/2005/8/layout/cycle5"/>
    <dgm:cxn modelId="{3B89637D-B0E1-4928-8E13-C518C1544951}" srcId="{7A28076B-9C56-4DCD-AC37-E19437CE44B3}" destId="{F2367BEB-F2AF-433B-8B6E-B223D71D1D12}" srcOrd="2" destOrd="0" parTransId="{FD500058-8779-48FD-A8A2-76109A2744C7}" sibTransId="{C234FB1F-D253-410A-A7BF-831493E45406}"/>
    <dgm:cxn modelId="{A6056E19-2E9D-48D6-8C44-8FF136F8E0E0}" type="presOf" srcId="{19494013-EBD1-4DE5-BE0B-168007EBEDDF}" destId="{43060501-0DA2-450E-8A9B-71DAB2F2CF8C}" srcOrd="0" destOrd="0" presId="urn:microsoft.com/office/officeart/2005/8/layout/cycle5"/>
    <dgm:cxn modelId="{242DCA60-B4BB-4972-B2FC-BD7073BFABBF}" srcId="{7A28076B-9C56-4DCD-AC37-E19437CE44B3}" destId="{C0766F08-5952-4E97-815A-819C5E1FE3AB}" srcOrd="1" destOrd="0" parTransId="{A259A0FC-BB30-45B8-ACF3-1BB4D90B6183}" sibTransId="{CDADA62F-2179-4633-B0B6-2629295CB16B}"/>
    <dgm:cxn modelId="{4FD09A9B-172F-42F7-8EE8-33E12F44C8EE}" srcId="{7A28076B-9C56-4DCD-AC37-E19437CE44B3}" destId="{6848F8DF-1096-448F-89C9-6F8F3D3D8B81}" srcOrd="3" destOrd="0" parTransId="{A4AE5839-05CE-4A7E-A246-0ED0E4F8118F}" sibTransId="{6B46C74C-AC57-40C2-9CBD-BB2BEFF7BDDF}"/>
    <dgm:cxn modelId="{52291AB1-36B7-41DF-93E5-FBD4FE4990A1}" type="presOf" srcId="{6B46C74C-AC57-40C2-9CBD-BB2BEFF7BDDF}" destId="{5FC86E2A-718D-4808-9EAF-67D4C1F2F8B4}" srcOrd="0" destOrd="0" presId="urn:microsoft.com/office/officeart/2005/8/layout/cycle5"/>
    <dgm:cxn modelId="{1B7EDCB0-4B0D-42A0-BF57-B96DC75354D5}" type="presOf" srcId="{C234FB1F-D253-410A-A7BF-831493E45406}" destId="{AFCBD224-FCD5-4BA8-BCAC-D29CA6208641}" srcOrd="0" destOrd="0" presId="urn:microsoft.com/office/officeart/2005/8/layout/cycle5"/>
    <dgm:cxn modelId="{F1B9ABF0-B083-40E8-9DA3-2BC0542E2BD2}" type="presOf" srcId="{F2367BEB-F2AF-433B-8B6E-B223D71D1D12}" destId="{07C7DF4E-420A-4FEE-8E60-5EDD8BE06EF2}" srcOrd="0" destOrd="0" presId="urn:microsoft.com/office/officeart/2005/8/layout/cycle5"/>
    <dgm:cxn modelId="{E84EDE54-AF1C-4B7A-ADC5-CC53CF5E59A9}" type="presOf" srcId="{6848F8DF-1096-448F-89C9-6F8F3D3D8B81}" destId="{7E9E9DB4-1E0C-4BB5-B556-B1E563A1264B}" srcOrd="0" destOrd="0" presId="urn:microsoft.com/office/officeart/2005/8/layout/cycle5"/>
    <dgm:cxn modelId="{41F30C00-8409-41C8-8B0F-E320F4C8C180}" type="presOf" srcId="{CDADA62F-2179-4633-B0B6-2629295CB16B}" destId="{1592BA59-2F73-4504-90F8-0273E9704ED1}" srcOrd="0" destOrd="0" presId="urn:microsoft.com/office/officeart/2005/8/layout/cycle5"/>
    <dgm:cxn modelId="{1455F9A9-8C2A-4080-B7B0-F1FDC9B5571C}" srcId="{7A28076B-9C56-4DCD-AC37-E19437CE44B3}" destId="{FCBA18DD-C7DB-4F67-B1C1-48A7B2C02E06}" srcOrd="0" destOrd="0" parTransId="{92EF4978-F368-48AE-92F3-D405E4B8593B}" sibTransId="{19494013-EBD1-4DE5-BE0B-168007EBEDDF}"/>
    <dgm:cxn modelId="{1FCE5BDB-D9CF-4338-9439-CB1F7C52C6F2}" type="presParOf" srcId="{AA5535AE-7712-47EA-8FA8-7DF5917752A6}" destId="{0BC0ACCB-1897-4870-96D7-205083A7AFA5}" srcOrd="0" destOrd="0" presId="urn:microsoft.com/office/officeart/2005/8/layout/cycle5"/>
    <dgm:cxn modelId="{0ECB4D66-1031-4F3D-BE1E-CD9FD76C1C5D}" type="presParOf" srcId="{AA5535AE-7712-47EA-8FA8-7DF5917752A6}" destId="{DAB789B2-8AA2-47C4-9AE9-D5591109EB53}" srcOrd="1" destOrd="0" presId="urn:microsoft.com/office/officeart/2005/8/layout/cycle5"/>
    <dgm:cxn modelId="{8EF79B0B-F136-4437-A457-3D2B0189DE29}" type="presParOf" srcId="{AA5535AE-7712-47EA-8FA8-7DF5917752A6}" destId="{43060501-0DA2-450E-8A9B-71DAB2F2CF8C}" srcOrd="2" destOrd="0" presId="urn:microsoft.com/office/officeart/2005/8/layout/cycle5"/>
    <dgm:cxn modelId="{B50439EA-C067-43B4-9090-06259920D377}" type="presParOf" srcId="{AA5535AE-7712-47EA-8FA8-7DF5917752A6}" destId="{61B7247E-CA9C-4F6B-AD53-B03B52D730C3}" srcOrd="3" destOrd="0" presId="urn:microsoft.com/office/officeart/2005/8/layout/cycle5"/>
    <dgm:cxn modelId="{5E7264E8-3D7C-4062-85BC-721A3E221F18}" type="presParOf" srcId="{AA5535AE-7712-47EA-8FA8-7DF5917752A6}" destId="{05343A1D-D076-4758-BA61-3F26E9FC5258}" srcOrd="4" destOrd="0" presId="urn:microsoft.com/office/officeart/2005/8/layout/cycle5"/>
    <dgm:cxn modelId="{4CB4C9AF-DF4E-45A0-9E1A-381A883F072B}" type="presParOf" srcId="{AA5535AE-7712-47EA-8FA8-7DF5917752A6}" destId="{1592BA59-2F73-4504-90F8-0273E9704ED1}" srcOrd="5" destOrd="0" presId="urn:microsoft.com/office/officeart/2005/8/layout/cycle5"/>
    <dgm:cxn modelId="{DDF1C0EC-9D51-4A3B-BBAF-7A7BFF926C2F}" type="presParOf" srcId="{AA5535AE-7712-47EA-8FA8-7DF5917752A6}" destId="{07C7DF4E-420A-4FEE-8E60-5EDD8BE06EF2}" srcOrd="6" destOrd="0" presId="urn:microsoft.com/office/officeart/2005/8/layout/cycle5"/>
    <dgm:cxn modelId="{876B8C62-B15A-408F-B759-E2CD0BA6BC91}" type="presParOf" srcId="{AA5535AE-7712-47EA-8FA8-7DF5917752A6}" destId="{6550A234-B165-470B-8167-A841FBC80254}" srcOrd="7" destOrd="0" presId="urn:microsoft.com/office/officeart/2005/8/layout/cycle5"/>
    <dgm:cxn modelId="{6750A665-B3A5-4A8A-8287-9724F1BD4C72}" type="presParOf" srcId="{AA5535AE-7712-47EA-8FA8-7DF5917752A6}" destId="{AFCBD224-FCD5-4BA8-BCAC-D29CA6208641}" srcOrd="8" destOrd="0" presId="urn:microsoft.com/office/officeart/2005/8/layout/cycle5"/>
    <dgm:cxn modelId="{E6A7A2F2-60DC-48C0-B4A4-D8E2A6929397}" type="presParOf" srcId="{AA5535AE-7712-47EA-8FA8-7DF5917752A6}" destId="{7E9E9DB4-1E0C-4BB5-B556-B1E563A1264B}" srcOrd="9" destOrd="0" presId="urn:microsoft.com/office/officeart/2005/8/layout/cycle5"/>
    <dgm:cxn modelId="{4D18435B-9390-4F7A-80E0-904F8E27B179}" type="presParOf" srcId="{AA5535AE-7712-47EA-8FA8-7DF5917752A6}" destId="{F3C55315-B590-418C-B11D-168F2D0BC977}" srcOrd="10" destOrd="0" presId="urn:microsoft.com/office/officeart/2005/8/layout/cycle5"/>
    <dgm:cxn modelId="{3F14C2A7-506B-4475-A7FE-0F8D3EB7248B}" type="presParOf" srcId="{AA5535AE-7712-47EA-8FA8-7DF5917752A6}" destId="{5FC86E2A-718D-4808-9EAF-67D4C1F2F8B4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28076B-9C56-4DCD-AC37-E19437CE44B3}" type="doc">
      <dgm:prSet loTypeId="urn:microsoft.com/office/officeart/2005/8/layout/cycle6" loCatId="cycle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95B4EA69-F211-4B40-BCD9-ED8F9648FC6A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Мини-музей</a:t>
          </a:r>
          <a:r>
            <a:rPr lang="ru-RU" sz="2000" dirty="0" smtClean="0">
              <a:solidFill>
                <a:schemeClr val="accent5">
                  <a:lumMod val="25000"/>
                </a:schemeClr>
              </a:solidFill>
            </a:rPr>
            <a:t> </a:t>
          </a:r>
          <a:endParaRPr lang="ru-RU" sz="2000" dirty="0">
            <a:solidFill>
              <a:schemeClr val="accent5">
                <a:lumMod val="25000"/>
              </a:schemeClr>
            </a:solidFill>
          </a:endParaRPr>
        </a:p>
      </dgm:t>
    </dgm:pt>
    <dgm:pt modelId="{A25EE7EC-2862-47F2-B4DB-FF8BA9B671BA}" type="parTrans" cxnId="{822749A1-EB3C-4C32-80CE-E6D40A867BDE}">
      <dgm:prSet/>
      <dgm:spPr/>
      <dgm:t>
        <a:bodyPr/>
        <a:lstStyle/>
        <a:p>
          <a:endParaRPr lang="ru-RU">
            <a:solidFill>
              <a:schemeClr val="accent5">
                <a:lumMod val="25000"/>
              </a:schemeClr>
            </a:solidFill>
          </a:endParaRPr>
        </a:p>
      </dgm:t>
    </dgm:pt>
    <dgm:pt modelId="{1778AAD9-68B7-4257-84EA-8B123F009C32}" type="sibTrans" cxnId="{822749A1-EB3C-4C32-80CE-E6D40A867BDE}">
      <dgm:prSet/>
      <dgm:spPr/>
      <dgm:t>
        <a:bodyPr/>
        <a:lstStyle/>
        <a:p>
          <a:endParaRPr lang="ru-RU">
            <a:solidFill>
              <a:schemeClr val="accent5">
                <a:lumMod val="25000"/>
              </a:schemeClr>
            </a:solidFill>
          </a:endParaRPr>
        </a:p>
      </dgm:t>
    </dgm:pt>
    <dgm:pt modelId="{FCBA18DD-C7DB-4F67-B1C1-48A7B2C02E06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Игровое оборудование на участках, тематический дизайн территории</a:t>
          </a:r>
          <a:endParaRPr lang="ru-RU" sz="1800" b="1" dirty="0">
            <a:solidFill>
              <a:schemeClr val="accent5">
                <a:lumMod val="25000"/>
              </a:schemeClr>
            </a:solidFill>
            <a:latin typeface="Calibri" pitchFamily="34" charset="0"/>
          </a:endParaRPr>
        </a:p>
      </dgm:t>
    </dgm:pt>
    <dgm:pt modelId="{92EF4978-F368-48AE-92F3-D405E4B8593B}" type="parTrans" cxnId="{1455F9A9-8C2A-4080-B7B0-F1FDC9B5571C}">
      <dgm:prSet/>
      <dgm:spPr/>
      <dgm:t>
        <a:bodyPr/>
        <a:lstStyle/>
        <a:p>
          <a:endParaRPr lang="ru-RU">
            <a:solidFill>
              <a:schemeClr val="accent5">
                <a:lumMod val="25000"/>
              </a:schemeClr>
            </a:solidFill>
          </a:endParaRPr>
        </a:p>
      </dgm:t>
    </dgm:pt>
    <dgm:pt modelId="{19494013-EBD1-4DE5-BE0B-168007EBEDDF}" type="sibTrans" cxnId="{1455F9A9-8C2A-4080-B7B0-F1FDC9B5571C}">
      <dgm:prSet/>
      <dgm:spPr/>
      <dgm:t>
        <a:bodyPr/>
        <a:lstStyle/>
        <a:p>
          <a:endParaRPr lang="ru-RU">
            <a:solidFill>
              <a:schemeClr val="accent5">
                <a:lumMod val="25000"/>
              </a:schemeClr>
            </a:solidFill>
          </a:endParaRPr>
        </a:p>
      </dgm:t>
    </dgm:pt>
    <dgm:pt modelId="{C0766F08-5952-4E97-815A-819C5E1FE3AB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Наглядно-стендовая</a:t>
          </a:r>
          <a:r>
            <a:rPr lang="ru-RU" sz="20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 </a:t>
          </a:r>
          <a:r>
            <a:rPr lang="ru-RU" sz="18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информация</a:t>
          </a:r>
          <a:endParaRPr lang="ru-RU" sz="2000" b="1" dirty="0">
            <a:solidFill>
              <a:schemeClr val="accent5">
                <a:lumMod val="25000"/>
              </a:schemeClr>
            </a:solidFill>
            <a:latin typeface="Calibri" pitchFamily="34" charset="0"/>
          </a:endParaRPr>
        </a:p>
      </dgm:t>
    </dgm:pt>
    <dgm:pt modelId="{A259A0FC-BB30-45B8-ACF3-1BB4D90B6183}" type="parTrans" cxnId="{242DCA60-B4BB-4972-B2FC-BD7073BFABBF}">
      <dgm:prSet/>
      <dgm:spPr/>
      <dgm:t>
        <a:bodyPr/>
        <a:lstStyle/>
        <a:p>
          <a:endParaRPr lang="ru-RU">
            <a:solidFill>
              <a:schemeClr val="accent5">
                <a:lumMod val="25000"/>
              </a:schemeClr>
            </a:solidFill>
          </a:endParaRPr>
        </a:p>
      </dgm:t>
    </dgm:pt>
    <dgm:pt modelId="{CDADA62F-2179-4633-B0B6-2629295CB16B}" type="sibTrans" cxnId="{242DCA60-B4BB-4972-B2FC-BD7073BFABBF}">
      <dgm:prSet/>
      <dgm:spPr/>
      <dgm:t>
        <a:bodyPr/>
        <a:lstStyle/>
        <a:p>
          <a:endParaRPr lang="ru-RU">
            <a:solidFill>
              <a:schemeClr val="accent5">
                <a:lumMod val="25000"/>
              </a:schemeClr>
            </a:solidFill>
          </a:endParaRPr>
        </a:p>
      </dgm:t>
    </dgm:pt>
    <dgm:pt modelId="{F2367BEB-F2AF-433B-8B6E-B223D71D1D12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Костюмы и атрибуты к игровой и театрализованной деятельности</a:t>
          </a:r>
          <a:endParaRPr lang="ru-RU" sz="1800" b="1" dirty="0">
            <a:solidFill>
              <a:schemeClr val="accent5">
                <a:lumMod val="25000"/>
              </a:schemeClr>
            </a:solidFill>
            <a:latin typeface="Calibri" pitchFamily="34" charset="0"/>
          </a:endParaRPr>
        </a:p>
      </dgm:t>
    </dgm:pt>
    <dgm:pt modelId="{FD500058-8779-48FD-A8A2-76109A2744C7}" type="parTrans" cxnId="{3B89637D-B0E1-4928-8E13-C518C1544951}">
      <dgm:prSet/>
      <dgm:spPr/>
      <dgm:t>
        <a:bodyPr/>
        <a:lstStyle/>
        <a:p>
          <a:endParaRPr lang="ru-RU">
            <a:solidFill>
              <a:schemeClr val="accent5">
                <a:lumMod val="25000"/>
              </a:schemeClr>
            </a:solidFill>
          </a:endParaRPr>
        </a:p>
      </dgm:t>
    </dgm:pt>
    <dgm:pt modelId="{C234FB1F-D253-410A-A7BF-831493E45406}" type="sibTrans" cxnId="{3B89637D-B0E1-4928-8E13-C518C1544951}">
      <dgm:prSet/>
      <dgm:spPr/>
      <dgm:t>
        <a:bodyPr/>
        <a:lstStyle/>
        <a:p>
          <a:endParaRPr lang="ru-RU">
            <a:solidFill>
              <a:schemeClr val="accent5">
                <a:lumMod val="25000"/>
              </a:schemeClr>
            </a:solidFill>
          </a:endParaRPr>
        </a:p>
      </dgm:t>
    </dgm:pt>
    <dgm:pt modelId="{6848F8DF-1096-448F-89C9-6F8F3D3D8B81}">
      <dgm:prSet/>
      <dgm:spPr/>
      <dgm:t>
        <a:bodyPr/>
        <a:lstStyle/>
        <a:p>
          <a:pPr rtl="0"/>
          <a:r>
            <a:rPr lang="ru-RU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Уголок «Юный железнодорожник» в каждой возрастной группе</a:t>
          </a:r>
          <a:endParaRPr lang="ru-RU" b="1" dirty="0">
            <a:solidFill>
              <a:schemeClr val="accent5">
                <a:lumMod val="25000"/>
              </a:schemeClr>
            </a:solidFill>
            <a:latin typeface="Calibri" pitchFamily="34" charset="0"/>
          </a:endParaRPr>
        </a:p>
      </dgm:t>
    </dgm:pt>
    <dgm:pt modelId="{A4AE5839-05CE-4A7E-A246-0ED0E4F8118F}" type="parTrans" cxnId="{4FD09A9B-172F-42F7-8EE8-33E12F44C8EE}">
      <dgm:prSet/>
      <dgm:spPr/>
      <dgm:t>
        <a:bodyPr/>
        <a:lstStyle/>
        <a:p>
          <a:endParaRPr lang="ru-RU">
            <a:solidFill>
              <a:schemeClr val="accent5">
                <a:lumMod val="25000"/>
              </a:schemeClr>
            </a:solidFill>
          </a:endParaRPr>
        </a:p>
      </dgm:t>
    </dgm:pt>
    <dgm:pt modelId="{6B46C74C-AC57-40C2-9CBD-BB2BEFF7BDDF}" type="sibTrans" cxnId="{4FD09A9B-172F-42F7-8EE8-33E12F44C8EE}">
      <dgm:prSet/>
      <dgm:spPr/>
      <dgm:t>
        <a:bodyPr/>
        <a:lstStyle/>
        <a:p>
          <a:endParaRPr lang="ru-RU">
            <a:solidFill>
              <a:schemeClr val="accent5">
                <a:lumMod val="25000"/>
              </a:schemeClr>
            </a:solidFill>
          </a:endParaRPr>
        </a:p>
      </dgm:t>
    </dgm:pt>
    <dgm:pt modelId="{CF81906B-4361-48C4-B91D-24487D5E4F29}" type="pres">
      <dgm:prSet presAssocID="{7A28076B-9C56-4DCD-AC37-E19437CE44B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A3E068-A183-4B7E-ACB6-F73565038584}" type="pres">
      <dgm:prSet presAssocID="{95B4EA69-F211-4B40-BCD9-ED8F9648FC6A}" presName="node" presStyleLbl="node1" presStyleIdx="0" presStyleCnt="5" custScaleY="723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7BA6EC-BAF8-411A-9E2E-9FA7ED0AF3F4}" type="pres">
      <dgm:prSet presAssocID="{95B4EA69-F211-4B40-BCD9-ED8F9648FC6A}" presName="spNode" presStyleCnt="0"/>
      <dgm:spPr/>
      <dgm:t>
        <a:bodyPr/>
        <a:lstStyle/>
        <a:p>
          <a:endParaRPr lang="ru-RU"/>
        </a:p>
      </dgm:t>
    </dgm:pt>
    <dgm:pt modelId="{D090C6C7-EB34-4D49-9C86-B9F69A5EB2CA}" type="pres">
      <dgm:prSet presAssocID="{1778AAD9-68B7-4257-84EA-8B123F009C32}" presName="sibTrans" presStyleLbl="sibTrans1D1" presStyleIdx="0" presStyleCnt="5"/>
      <dgm:spPr/>
      <dgm:t>
        <a:bodyPr/>
        <a:lstStyle/>
        <a:p>
          <a:endParaRPr lang="ru-RU"/>
        </a:p>
      </dgm:t>
    </dgm:pt>
    <dgm:pt modelId="{DF05D73D-1F1F-4AFE-AFA6-09288091F1E8}" type="pres">
      <dgm:prSet presAssocID="{FCBA18DD-C7DB-4F67-B1C1-48A7B2C02E06}" presName="node" presStyleLbl="node1" presStyleIdx="1" presStyleCnt="5" custScaleX="156219" custScaleY="117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8BDF9A-EE3A-4406-99C3-2CA46655DDB2}" type="pres">
      <dgm:prSet presAssocID="{FCBA18DD-C7DB-4F67-B1C1-48A7B2C02E06}" presName="spNode" presStyleCnt="0"/>
      <dgm:spPr/>
      <dgm:t>
        <a:bodyPr/>
        <a:lstStyle/>
        <a:p>
          <a:endParaRPr lang="ru-RU"/>
        </a:p>
      </dgm:t>
    </dgm:pt>
    <dgm:pt modelId="{8AB5D679-B4C6-42A0-B47C-A11664E87037}" type="pres">
      <dgm:prSet presAssocID="{19494013-EBD1-4DE5-BE0B-168007EBEDDF}" presName="sibTrans" presStyleLbl="sibTrans1D1" presStyleIdx="1" presStyleCnt="5"/>
      <dgm:spPr/>
      <dgm:t>
        <a:bodyPr/>
        <a:lstStyle/>
        <a:p>
          <a:endParaRPr lang="ru-RU"/>
        </a:p>
      </dgm:t>
    </dgm:pt>
    <dgm:pt modelId="{330A5679-8EB3-475D-816C-C2F03CCF2301}" type="pres">
      <dgm:prSet presAssocID="{C0766F08-5952-4E97-815A-819C5E1FE3AB}" presName="node" presStyleLbl="node1" presStyleIdx="2" presStyleCnt="5" custScaleX="124020" custScaleY="913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8FE792-A5EA-4FF4-B842-2F0277D12DE5}" type="pres">
      <dgm:prSet presAssocID="{C0766F08-5952-4E97-815A-819C5E1FE3AB}" presName="spNode" presStyleCnt="0"/>
      <dgm:spPr/>
      <dgm:t>
        <a:bodyPr/>
        <a:lstStyle/>
        <a:p>
          <a:endParaRPr lang="ru-RU"/>
        </a:p>
      </dgm:t>
    </dgm:pt>
    <dgm:pt modelId="{972E3BE3-AD07-4F14-B2E1-8F8D57005675}" type="pres">
      <dgm:prSet presAssocID="{CDADA62F-2179-4633-B0B6-2629295CB16B}" presName="sibTrans" presStyleLbl="sibTrans1D1" presStyleIdx="2" presStyleCnt="5"/>
      <dgm:spPr/>
      <dgm:t>
        <a:bodyPr/>
        <a:lstStyle/>
        <a:p>
          <a:endParaRPr lang="ru-RU"/>
        </a:p>
      </dgm:t>
    </dgm:pt>
    <dgm:pt modelId="{5DA70462-1108-4A61-B559-3ACD0138EB15}" type="pres">
      <dgm:prSet presAssocID="{F2367BEB-F2AF-433B-8B6E-B223D71D1D12}" presName="node" presStyleLbl="node1" presStyleIdx="3" presStyleCnt="5" custScaleX="153101" custScaleY="117647" custRadScaleRad="97637" custRadScaleInc="665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4B2B13-6EF8-41D8-9AEC-D183F460552B}" type="pres">
      <dgm:prSet presAssocID="{F2367BEB-F2AF-433B-8B6E-B223D71D1D12}" presName="spNode" presStyleCnt="0"/>
      <dgm:spPr/>
      <dgm:t>
        <a:bodyPr/>
        <a:lstStyle/>
        <a:p>
          <a:endParaRPr lang="ru-RU"/>
        </a:p>
      </dgm:t>
    </dgm:pt>
    <dgm:pt modelId="{ABB8D438-DBAB-462F-AFF3-920FD5806EB3}" type="pres">
      <dgm:prSet presAssocID="{C234FB1F-D253-410A-A7BF-831493E45406}" presName="sibTrans" presStyleLbl="sibTrans1D1" presStyleIdx="3" presStyleCnt="5"/>
      <dgm:spPr/>
      <dgm:t>
        <a:bodyPr/>
        <a:lstStyle/>
        <a:p>
          <a:endParaRPr lang="ru-RU"/>
        </a:p>
      </dgm:t>
    </dgm:pt>
    <dgm:pt modelId="{D73DF933-C53B-4B6B-8E01-156E6B6EB180}" type="pres">
      <dgm:prSet presAssocID="{6848F8DF-1096-448F-89C9-6F8F3D3D8B81}" presName="node" presStyleLbl="node1" presStyleIdx="4" presStyleCnt="5" custScaleX="156219" custScaleY="117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83E8C4-1711-4FEE-B962-E5C518592584}" type="pres">
      <dgm:prSet presAssocID="{6848F8DF-1096-448F-89C9-6F8F3D3D8B81}" presName="spNode" presStyleCnt="0"/>
      <dgm:spPr/>
      <dgm:t>
        <a:bodyPr/>
        <a:lstStyle/>
        <a:p>
          <a:endParaRPr lang="ru-RU"/>
        </a:p>
      </dgm:t>
    </dgm:pt>
    <dgm:pt modelId="{AC086DFE-3F0B-4B50-B7B3-4C3BF4E36A56}" type="pres">
      <dgm:prSet presAssocID="{6B46C74C-AC57-40C2-9CBD-BB2BEFF7BDDF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0ED62356-190B-4E41-B640-2A02ED26802D}" type="presOf" srcId="{FCBA18DD-C7DB-4F67-B1C1-48A7B2C02E06}" destId="{DF05D73D-1F1F-4AFE-AFA6-09288091F1E8}" srcOrd="0" destOrd="0" presId="urn:microsoft.com/office/officeart/2005/8/layout/cycle6"/>
    <dgm:cxn modelId="{2F10B190-A314-427D-8635-139A4C359133}" type="presOf" srcId="{6848F8DF-1096-448F-89C9-6F8F3D3D8B81}" destId="{D73DF933-C53B-4B6B-8E01-156E6B6EB180}" srcOrd="0" destOrd="0" presId="urn:microsoft.com/office/officeart/2005/8/layout/cycle6"/>
    <dgm:cxn modelId="{16ABA039-272F-4F79-A453-4EFFD5A88199}" type="presOf" srcId="{95B4EA69-F211-4B40-BCD9-ED8F9648FC6A}" destId="{18A3E068-A183-4B7E-ACB6-F73565038584}" srcOrd="0" destOrd="0" presId="urn:microsoft.com/office/officeart/2005/8/layout/cycle6"/>
    <dgm:cxn modelId="{3742605C-E343-4D78-B97B-6284214B6307}" type="presOf" srcId="{6B46C74C-AC57-40C2-9CBD-BB2BEFF7BDDF}" destId="{AC086DFE-3F0B-4B50-B7B3-4C3BF4E36A56}" srcOrd="0" destOrd="0" presId="urn:microsoft.com/office/officeart/2005/8/layout/cycle6"/>
    <dgm:cxn modelId="{C2513363-C9A5-4B77-85CB-45A76FD902DC}" type="presOf" srcId="{F2367BEB-F2AF-433B-8B6E-B223D71D1D12}" destId="{5DA70462-1108-4A61-B559-3ACD0138EB15}" srcOrd="0" destOrd="0" presId="urn:microsoft.com/office/officeart/2005/8/layout/cycle6"/>
    <dgm:cxn modelId="{9F207D9A-B24F-4EFA-B592-56187E785E33}" type="presOf" srcId="{C234FB1F-D253-410A-A7BF-831493E45406}" destId="{ABB8D438-DBAB-462F-AFF3-920FD5806EB3}" srcOrd="0" destOrd="0" presId="urn:microsoft.com/office/officeart/2005/8/layout/cycle6"/>
    <dgm:cxn modelId="{3B89637D-B0E1-4928-8E13-C518C1544951}" srcId="{7A28076B-9C56-4DCD-AC37-E19437CE44B3}" destId="{F2367BEB-F2AF-433B-8B6E-B223D71D1D12}" srcOrd="3" destOrd="0" parTransId="{FD500058-8779-48FD-A8A2-76109A2744C7}" sibTransId="{C234FB1F-D253-410A-A7BF-831493E45406}"/>
    <dgm:cxn modelId="{9355CA63-C3A3-4974-93B6-E3DCA03C912C}" type="presOf" srcId="{C0766F08-5952-4E97-815A-819C5E1FE3AB}" destId="{330A5679-8EB3-475D-816C-C2F03CCF2301}" srcOrd="0" destOrd="0" presId="urn:microsoft.com/office/officeart/2005/8/layout/cycle6"/>
    <dgm:cxn modelId="{6B29F0D2-703C-4CBD-B1B9-66665F13E42C}" type="presOf" srcId="{19494013-EBD1-4DE5-BE0B-168007EBEDDF}" destId="{8AB5D679-B4C6-42A0-B47C-A11664E87037}" srcOrd="0" destOrd="0" presId="urn:microsoft.com/office/officeart/2005/8/layout/cycle6"/>
    <dgm:cxn modelId="{242DCA60-B4BB-4972-B2FC-BD7073BFABBF}" srcId="{7A28076B-9C56-4DCD-AC37-E19437CE44B3}" destId="{C0766F08-5952-4E97-815A-819C5E1FE3AB}" srcOrd="2" destOrd="0" parTransId="{A259A0FC-BB30-45B8-ACF3-1BB4D90B6183}" sibTransId="{CDADA62F-2179-4633-B0B6-2629295CB16B}"/>
    <dgm:cxn modelId="{4FD09A9B-172F-42F7-8EE8-33E12F44C8EE}" srcId="{7A28076B-9C56-4DCD-AC37-E19437CE44B3}" destId="{6848F8DF-1096-448F-89C9-6F8F3D3D8B81}" srcOrd="4" destOrd="0" parTransId="{A4AE5839-05CE-4A7E-A246-0ED0E4F8118F}" sibTransId="{6B46C74C-AC57-40C2-9CBD-BB2BEFF7BDDF}"/>
    <dgm:cxn modelId="{17F5BC06-4D34-4FAF-9F9E-FEFFD44EC7E3}" type="presOf" srcId="{CDADA62F-2179-4633-B0B6-2629295CB16B}" destId="{972E3BE3-AD07-4F14-B2E1-8F8D57005675}" srcOrd="0" destOrd="0" presId="urn:microsoft.com/office/officeart/2005/8/layout/cycle6"/>
    <dgm:cxn modelId="{822749A1-EB3C-4C32-80CE-E6D40A867BDE}" srcId="{7A28076B-9C56-4DCD-AC37-E19437CE44B3}" destId="{95B4EA69-F211-4B40-BCD9-ED8F9648FC6A}" srcOrd="0" destOrd="0" parTransId="{A25EE7EC-2862-47F2-B4DB-FF8BA9B671BA}" sibTransId="{1778AAD9-68B7-4257-84EA-8B123F009C32}"/>
    <dgm:cxn modelId="{98CD628E-8D88-419D-9235-C12281DEE49B}" type="presOf" srcId="{1778AAD9-68B7-4257-84EA-8B123F009C32}" destId="{D090C6C7-EB34-4D49-9C86-B9F69A5EB2CA}" srcOrd="0" destOrd="0" presId="urn:microsoft.com/office/officeart/2005/8/layout/cycle6"/>
    <dgm:cxn modelId="{EEE11DCF-BFC8-491C-8746-121A1F78C66B}" type="presOf" srcId="{7A28076B-9C56-4DCD-AC37-E19437CE44B3}" destId="{CF81906B-4361-48C4-B91D-24487D5E4F29}" srcOrd="0" destOrd="0" presId="urn:microsoft.com/office/officeart/2005/8/layout/cycle6"/>
    <dgm:cxn modelId="{1455F9A9-8C2A-4080-B7B0-F1FDC9B5571C}" srcId="{7A28076B-9C56-4DCD-AC37-E19437CE44B3}" destId="{FCBA18DD-C7DB-4F67-B1C1-48A7B2C02E06}" srcOrd="1" destOrd="0" parTransId="{92EF4978-F368-48AE-92F3-D405E4B8593B}" sibTransId="{19494013-EBD1-4DE5-BE0B-168007EBEDDF}"/>
    <dgm:cxn modelId="{19D403AB-9D38-41A7-BD6C-3AD0FF692236}" type="presParOf" srcId="{CF81906B-4361-48C4-B91D-24487D5E4F29}" destId="{18A3E068-A183-4B7E-ACB6-F73565038584}" srcOrd="0" destOrd="0" presId="urn:microsoft.com/office/officeart/2005/8/layout/cycle6"/>
    <dgm:cxn modelId="{F7813671-8543-4141-9B45-580291A968BF}" type="presParOf" srcId="{CF81906B-4361-48C4-B91D-24487D5E4F29}" destId="{3C7BA6EC-BAF8-411A-9E2E-9FA7ED0AF3F4}" srcOrd="1" destOrd="0" presId="urn:microsoft.com/office/officeart/2005/8/layout/cycle6"/>
    <dgm:cxn modelId="{19B6362E-EE3C-4BA6-80A1-27AB29CE82D6}" type="presParOf" srcId="{CF81906B-4361-48C4-B91D-24487D5E4F29}" destId="{D090C6C7-EB34-4D49-9C86-B9F69A5EB2CA}" srcOrd="2" destOrd="0" presId="urn:microsoft.com/office/officeart/2005/8/layout/cycle6"/>
    <dgm:cxn modelId="{6EC6D293-5A23-425A-8A2C-6817297F14AA}" type="presParOf" srcId="{CF81906B-4361-48C4-B91D-24487D5E4F29}" destId="{DF05D73D-1F1F-4AFE-AFA6-09288091F1E8}" srcOrd="3" destOrd="0" presId="urn:microsoft.com/office/officeart/2005/8/layout/cycle6"/>
    <dgm:cxn modelId="{0DFBBCEF-9331-4E21-8789-62B9ED143DDD}" type="presParOf" srcId="{CF81906B-4361-48C4-B91D-24487D5E4F29}" destId="{498BDF9A-EE3A-4406-99C3-2CA46655DDB2}" srcOrd="4" destOrd="0" presId="urn:microsoft.com/office/officeart/2005/8/layout/cycle6"/>
    <dgm:cxn modelId="{9AC61665-A436-4139-8BEA-8561DAA9F3CF}" type="presParOf" srcId="{CF81906B-4361-48C4-B91D-24487D5E4F29}" destId="{8AB5D679-B4C6-42A0-B47C-A11664E87037}" srcOrd="5" destOrd="0" presId="urn:microsoft.com/office/officeart/2005/8/layout/cycle6"/>
    <dgm:cxn modelId="{E6EB8CD0-7BEF-4B01-BBD7-710300A66461}" type="presParOf" srcId="{CF81906B-4361-48C4-B91D-24487D5E4F29}" destId="{330A5679-8EB3-475D-816C-C2F03CCF2301}" srcOrd="6" destOrd="0" presId="urn:microsoft.com/office/officeart/2005/8/layout/cycle6"/>
    <dgm:cxn modelId="{CE0920C3-B568-411A-8AB8-551A06DA5F93}" type="presParOf" srcId="{CF81906B-4361-48C4-B91D-24487D5E4F29}" destId="{E28FE792-A5EA-4FF4-B842-2F0277D12DE5}" srcOrd="7" destOrd="0" presId="urn:microsoft.com/office/officeart/2005/8/layout/cycle6"/>
    <dgm:cxn modelId="{C2BABD35-ECE4-40EB-A332-A3FF2C2A86AC}" type="presParOf" srcId="{CF81906B-4361-48C4-B91D-24487D5E4F29}" destId="{972E3BE3-AD07-4F14-B2E1-8F8D57005675}" srcOrd="8" destOrd="0" presId="urn:microsoft.com/office/officeart/2005/8/layout/cycle6"/>
    <dgm:cxn modelId="{2A54C4C1-3FDC-4DFF-8E02-4A76F9AF648E}" type="presParOf" srcId="{CF81906B-4361-48C4-B91D-24487D5E4F29}" destId="{5DA70462-1108-4A61-B559-3ACD0138EB15}" srcOrd="9" destOrd="0" presId="urn:microsoft.com/office/officeart/2005/8/layout/cycle6"/>
    <dgm:cxn modelId="{37233F1C-2D8A-41F4-865A-FE641ED7F135}" type="presParOf" srcId="{CF81906B-4361-48C4-B91D-24487D5E4F29}" destId="{514B2B13-6EF8-41D8-9AEC-D183F460552B}" srcOrd="10" destOrd="0" presId="urn:microsoft.com/office/officeart/2005/8/layout/cycle6"/>
    <dgm:cxn modelId="{1D43E669-2E96-4CAB-8F33-12B607621903}" type="presParOf" srcId="{CF81906B-4361-48C4-B91D-24487D5E4F29}" destId="{ABB8D438-DBAB-462F-AFF3-920FD5806EB3}" srcOrd="11" destOrd="0" presId="urn:microsoft.com/office/officeart/2005/8/layout/cycle6"/>
    <dgm:cxn modelId="{72F3A50F-5701-460E-9793-C479965EF385}" type="presParOf" srcId="{CF81906B-4361-48C4-B91D-24487D5E4F29}" destId="{D73DF933-C53B-4B6B-8E01-156E6B6EB180}" srcOrd="12" destOrd="0" presId="urn:microsoft.com/office/officeart/2005/8/layout/cycle6"/>
    <dgm:cxn modelId="{20D7A721-F5FA-4BBD-90F0-2A9AC357F82C}" type="presParOf" srcId="{CF81906B-4361-48C4-B91D-24487D5E4F29}" destId="{8F83E8C4-1711-4FEE-B962-E5C518592584}" srcOrd="13" destOrd="0" presId="urn:microsoft.com/office/officeart/2005/8/layout/cycle6"/>
    <dgm:cxn modelId="{0643AB99-84CC-4C19-B6D0-6ADB40E18862}" type="presParOf" srcId="{CF81906B-4361-48C4-B91D-24487D5E4F29}" destId="{AC086DFE-3F0B-4B50-B7B3-4C3BF4E36A56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C0ACCB-1897-4870-96D7-205083A7AFA5}">
      <dsp:nvSpPr>
        <dsp:cNvPr id="0" name=""/>
        <dsp:cNvSpPr/>
      </dsp:nvSpPr>
      <dsp:spPr>
        <a:xfrm>
          <a:off x="6643725" y="2000257"/>
          <a:ext cx="2326159" cy="1402594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i="0" u="sng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1 этап</a:t>
          </a:r>
        </a:p>
        <a:p>
          <a:pPr lvl="0" algn="ctr" defTabSz="8890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Организационно-диагностический</a:t>
          </a:r>
        </a:p>
        <a:p>
          <a:pPr lvl="0" algn="ctr" defTabSz="8890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(2008-2009 гг.)</a:t>
          </a:r>
          <a:endParaRPr lang="ru-RU" sz="2000" b="1" kern="1200" dirty="0">
            <a:solidFill>
              <a:schemeClr val="accent5">
                <a:lumMod val="25000"/>
              </a:schemeClr>
            </a:solidFill>
            <a:latin typeface="Calibri" pitchFamily="34" charset="0"/>
          </a:endParaRPr>
        </a:p>
      </dsp:txBody>
      <dsp:txXfrm>
        <a:off x="6643725" y="2000257"/>
        <a:ext cx="2326159" cy="1402594"/>
      </dsp:txXfrm>
    </dsp:sp>
    <dsp:sp modelId="{43060501-0DA2-450E-8A9B-71DAB2F2CF8C}">
      <dsp:nvSpPr>
        <dsp:cNvPr id="0" name=""/>
        <dsp:cNvSpPr/>
      </dsp:nvSpPr>
      <dsp:spPr>
        <a:xfrm>
          <a:off x="4218486" y="-124620"/>
          <a:ext cx="4125474" cy="4125474"/>
        </a:xfrm>
        <a:custGeom>
          <a:avLst/>
          <a:gdLst/>
          <a:ahLst/>
          <a:cxnLst/>
          <a:rect l="0" t="0" r="0" b="0"/>
          <a:pathLst>
            <a:path>
              <a:moveTo>
                <a:pt x="3270576" y="3734864"/>
              </a:moveTo>
              <a:arcTo wR="2062737" hR="2062737" stAng="3249482" swAng="1677311"/>
            </a:path>
          </a:pathLst>
        </a:custGeom>
        <a:noFill/>
        <a:ln w="9525" cap="flat" cmpd="sng" algn="ctr">
          <a:solidFill>
            <a:schemeClr val="accent1">
              <a:shade val="90000"/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B7247E-CA9C-4F6B-AD53-B03B52D730C3}">
      <dsp:nvSpPr>
        <dsp:cNvPr id="0" name=""/>
        <dsp:cNvSpPr/>
      </dsp:nvSpPr>
      <dsp:spPr>
        <a:xfrm>
          <a:off x="4214842" y="4000521"/>
          <a:ext cx="2320740" cy="1263273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8728"/>
                <a:satOff val="12317"/>
                <a:lumOff val="15495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8728"/>
                <a:satOff val="12317"/>
                <a:lumOff val="15495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8728"/>
                <a:satOff val="12317"/>
                <a:lumOff val="1549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u="sng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2 этап</a:t>
          </a:r>
        </a:p>
        <a:p>
          <a:pPr lvl="0" algn="ctr" defTabSz="8890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Теоретико-методический</a:t>
          </a:r>
        </a:p>
        <a:p>
          <a:pPr lvl="0" algn="ctr" defTabSz="8890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(2009-2010 гг.)</a:t>
          </a:r>
          <a:endParaRPr lang="ru-RU" sz="2000" b="1" kern="1200" dirty="0">
            <a:solidFill>
              <a:schemeClr val="accent5">
                <a:lumMod val="25000"/>
              </a:schemeClr>
            </a:solidFill>
            <a:latin typeface="Calibri" pitchFamily="34" charset="0"/>
          </a:endParaRPr>
        </a:p>
      </dsp:txBody>
      <dsp:txXfrm>
        <a:off x="4214842" y="4000521"/>
        <a:ext cx="2320740" cy="1263273"/>
      </dsp:txXfrm>
    </dsp:sp>
    <dsp:sp modelId="{1592BA59-2F73-4504-90F8-0273E9704ED1}">
      <dsp:nvSpPr>
        <dsp:cNvPr id="0" name=""/>
        <dsp:cNvSpPr/>
      </dsp:nvSpPr>
      <dsp:spPr>
        <a:xfrm>
          <a:off x="2677781" y="658560"/>
          <a:ext cx="4125474" cy="4125474"/>
        </a:xfrm>
        <a:custGeom>
          <a:avLst/>
          <a:gdLst/>
          <a:ahLst/>
          <a:cxnLst/>
          <a:rect l="0" t="0" r="0" b="0"/>
          <a:pathLst>
            <a:path>
              <a:moveTo>
                <a:pt x="1172452" y="3923457"/>
              </a:moveTo>
              <a:arcTo wR="2062737" hR="2062737" stAng="6934162" swAng="2078873"/>
            </a:path>
          </a:pathLst>
        </a:custGeom>
        <a:noFill/>
        <a:ln w="9525" cap="flat" cmpd="sng" algn="ctr">
          <a:solidFill>
            <a:schemeClr val="accent1">
              <a:shade val="90000"/>
              <a:hueOff val="9466"/>
              <a:satOff val="2794"/>
              <a:lumOff val="6954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C7DF4E-420A-4FEE-8E60-5EDD8BE06EF2}">
      <dsp:nvSpPr>
        <dsp:cNvPr id="0" name=""/>
        <dsp:cNvSpPr/>
      </dsp:nvSpPr>
      <dsp:spPr>
        <a:xfrm>
          <a:off x="1714515" y="2143141"/>
          <a:ext cx="1921476" cy="124895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7455"/>
                <a:satOff val="24633"/>
                <a:lumOff val="30991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7455"/>
                <a:satOff val="24633"/>
                <a:lumOff val="30991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7455"/>
                <a:satOff val="24633"/>
                <a:lumOff val="3099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u="sng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3 этап</a:t>
          </a:r>
        </a:p>
        <a:p>
          <a:pPr lvl="0" algn="ctr" defTabSz="8890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Практический</a:t>
          </a:r>
        </a:p>
        <a:p>
          <a:pPr lvl="0" algn="ctr" defTabSz="8890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(2010-2013 гг.)</a:t>
          </a:r>
          <a:endParaRPr lang="ru-RU" sz="2000" b="1" kern="1200" dirty="0">
            <a:solidFill>
              <a:schemeClr val="accent5">
                <a:lumMod val="25000"/>
              </a:schemeClr>
            </a:solidFill>
            <a:latin typeface="Calibri" pitchFamily="34" charset="0"/>
          </a:endParaRPr>
        </a:p>
      </dsp:txBody>
      <dsp:txXfrm>
        <a:off x="1714515" y="2143141"/>
        <a:ext cx="1921476" cy="1248959"/>
      </dsp:txXfrm>
    </dsp:sp>
    <dsp:sp modelId="{AFCBD224-FCD5-4BA8-BCAC-D29CA6208641}">
      <dsp:nvSpPr>
        <dsp:cNvPr id="0" name=""/>
        <dsp:cNvSpPr/>
      </dsp:nvSpPr>
      <dsp:spPr>
        <a:xfrm>
          <a:off x="2566119" y="959667"/>
          <a:ext cx="4125474" cy="4125474"/>
        </a:xfrm>
        <a:custGeom>
          <a:avLst/>
          <a:gdLst/>
          <a:ahLst/>
          <a:cxnLst/>
          <a:rect l="0" t="0" r="0" b="0"/>
          <a:pathLst>
            <a:path>
              <a:moveTo>
                <a:pt x="367975" y="886868"/>
              </a:moveTo>
              <a:arcTo wR="2062737" hR="2062737" stAng="12885233" swAng="1803575"/>
            </a:path>
          </a:pathLst>
        </a:custGeom>
        <a:noFill/>
        <a:ln w="9525" cap="flat" cmpd="sng" algn="ctr">
          <a:solidFill>
            <a:schemeClr val="accent1">
              <a:shade val="90000"/>
              <a:hueOff val="18932"/>
              <a:satOff val="5588"/>
              <a:lumOff val="1390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9E9DB4-1E0C-4BB5-B556-B1E563A1264B}">
      <dsp:nvSpPr>
        <dsp:cNvPr id="0" name=""/>
        <dsp:cNvSpPr/>
      </dsp:nvSpPr>
      <dsp:spPr>
        <a:xfrm>
          <a:off x="4071959" y="357197"/>
          <a:ext cx="2221918" cy="1322798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8728"/>
                <a:satOff val="12317"/>
                <a:lumOff val="15495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8728"/>
                <a:satOff val="12317"/>
                <a:lumOff val="15495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8728"/>
                <a:satOff val="12317"/>
                <a:lumOff val="1549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i="0" u="sng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4 этап</a:t>
          </a:r>
        </a:p>
        <a:p>
          <a:pPr lvl="0" algn="ctr" defTabSz="8890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Обобщающе-аналитический</a:t>
          </a:r>
        </a:p>
        <a:p>
          <a:pPr lvl="0" algn="ctr" defTabSz="8890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(2013-2015 гг.)</a:t>
          </a:r>
          <a:endParaRPr lang="ru-RU" sz="2000" b="1" kern="1200" dirty="0">
            <a:solidFill>
              <a:schemeClr val="accent5">
                <a:lumMod val="25000"/>
              </a:schemeClr>
            </a:solidFill>
            <a:latin typeface="Calibri" pitchFamily="34" charset="0"/>
          </a:endParaRPr>
        </a:p>
      </dsp:txBody>
      <dsp:txXfrm>
        <a:off x="4071959" y="357197"/>
        <a:ext cx="2221918" cy="1322798"/>
      </dsp:txXfrm>
    </dsp:sp>
    <dsp:sp modelId="{5FC86E2A-718D-4808-9EAF-67D4C1F2F8B4}">
      <dsp:nvSpPr>
        <dsp:cNvPr id="0" name=""/>
        <dsp:cNvSpPr/>
      </dsp:nvSpPr>
      <dsp:spPr>
        <a:xfrm>
          <a:off x="4483185" y="1632144"/>
          <a:ext cx="4125474" cy="4125474"/>
        </a:xfrm>
        <a:custGeom>
          <a:avLst/>
          <a:gdLst/>
          <a:ahLst/>
          <a:cxnLst/>
          <a:rect l="0" t="0" r="0" b="0"/>
          <a:pathLst>
            <a:path>
              <a:moveTo>
                <a:pt x="1947461" y="3223"/>
              </a:moveTo>
              <a:arcTo wR="2062737" hR="2062737" stAng="16007782" swAng="1728148"/>
            </a:path>
          </a:pathLst>
        </a:custGeom>
        <a:noFill/>
        <a:ln w="9525" cap="flat" cmpd="sng" algn="ctr">
          <a:solidFill>
            <a:schemeClr val="accent1">
              <a:shade val="90000"/>
              <a:hueOff val="9466"/>
              <a:satOff val="2794"/>
              <a:lumOff val="6954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A3E068-A183-4B7E-ACB6-F73565038584}">
      <dsp:nvSpPr>
        <dsp:cNvPr id="0" name=""/>
        <dsp:cNvSpPr/>
      </dsp:nvSpPr>
      <dsp:spPr>
        <a:xfrm>
          <a:off x="3661171" y="69128"/>
          <a:ext cx="1821656" cy="85699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Мини-музей</a:t>
          </a:r>
          <a:r>
            <a:rPr lang="ru-RU" sz="2000" kern="1200" dirty="0" smtClean="0">
              <a:solidFill>
                <a:schemeClr val="accent5">
                  <a:lumMod val="25000"/>
                </a:schemeClr>
              </a:solidFill>
            </a:rPr>
            <a:t> </a:t>
          </a:r>
          <a:endParaRPr lang="ru-RU" sz="2000" kern="1200" dirty="0">
            <a:solidFill>
              <a:schemeClr val="accent5">
                <a:lumMod val="25000"/>
              </a:schemeClr>
            </a:solidFill>
          </a:endParaRPr>
        </a:p>
      </dsp:txBody>
      <dsp:txXfrm>
        <a:off x="3661171" y="69128"/>
        <a:ext cx="1821656" cy="856999"/>
      </dsp:txXfrm>
    </dsp:sp>
    <dsp:sp modelId="{D090C6C7-EB34-4D49-9C86-B9F69A5EB2CA}">
      <dsp:nvSpPr>
        <dsp:cNvPr id="0" name=""/>
        <dsp:cNvSpPr/>
      </dsp:nvSpPr>
      <dsp:spPr>
        <a:xfrm>
          <a:off x="2205330" y="497627"/>
          <a:ext cx="4733338" cy="4733338"/>
        </a:xfrm>
        <a:custGeom>
          <a:avLst/>
          <a:gdLst/>
          <a:ahLst/>
          <a:cxnLst/>
          <a:rect l="0" t="0" r="0" b="0"/>
          <a:pathLst>
            <a:path>
              <a:moveTo>
                <a:pt x="3288886" y="187073"/>
              </a:moveTo>
              <a:arcTo wR="2366669" hR="2366669" stAng="17576034" swAng="1779544"/>
            </a:path>
          </a:pathLst>
        </a:custGeom>
        <a:noFill/>
        <a:ln w="9525" cap="flat" cmpd="sng" algn="ctr">
          <a:solidFill>
            <a:schemeClr val="accent1">
              <a:shade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05D73D-1F1F-4AFE-AFA6-09288091F1E8}">
      <dsp:nvSpPr>
        <dsp:cNvPr id="0" name=""/>
        <dsp:cNvSpPr/>
      </dsp:nvSpPr>
      <dsp:spPr>
        <a:xfrm>
          <a:off x="5399949" y="1436440"/>
          <a:ext cx="2845773" cy="139303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6982"/>
                <a:satOff val="9853"/>
                <a:lumOff val="12396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6982"/>
                <a:satOff val="9853"/>
                <a:lumOff val="12396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6982"/>
                <a:satOff val="9853"/>
                <a:lumOff val="1239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Игровое оборудование на участках, тематический дизайн территории</a:t>
          </a:r>
          <a:endParaRPr lang="ru-RU" sz="1800" b="1" kern="1200" dirty="0">
            <a:solidFill>
              <a:schemeClr val="accent5">
                <a:lumMod val="25000"/>
              </a:schemeClr>
            </a:solidFill>
            <a:latin typeface="Calibri" pitchFamily="34" charset="0"/>
          </a:endParaRPr>
        </a:p>
      </dsp:txBody>
      <dsp:txXfrm>
        <a:off x="5399949" y="1436440"/>
        <a:ext cx="2845773" cy="1393030"/>
      </dsp:txXfrm>
    </dsp:sp>
    <dsp:sp modelId="{8AB5D679-B4C6-42A0-B47C-A11664E87037}">
      <dsp:nvSpPr>
        <dsp:cNvPr id="0" name=""/>
        <dsp:cNvSpPr/>
      </dsp:nvSpPr>
      <dsp:spPr>
        <a:xfrm>
          <a:off x="2205330" y="497627"/>
          <a:ext cx="4733338" cy="4733338"/>
        </a:xfrm>
        <a:custGeom>
          <a:avLst/>
          <a:gdLst/>
          <a:ahLst/>
          <a:cxnLst/>
          <a:rect l="0" t="0" r="0" b="0"/>
          <a:pathLst>
            <a:path>
              <a:moveTo>
                <a:pt x="4733253" y="2346595"/>
              </a:moveTo>
              <a:arcTo wR="2366669" hR="2366669" stAng="21570842" swAng="2136465"/>
            </a:path>
          </a:pathLst>
        </a:custGeom>
        <a:noFill/>
        <a:ln w="9525" cap="flat" cmpd="sng" algn="ctr">
          <a:solidFill>
            <a:schemeClr val="accent1">
              <a:shade val="90000"/>
              <a:hueOff val="7573"/>
              <a:satOff val="2235"/>
              <a:lumOff val="556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0A5679-8EB3-475D-816C-C2F03CCF2301}">
      <dsp:nvSpPr>
        <dsp:cNvPr id="0" name=""/>
        <dsp:cNvSpPr/>
      </dsp:nvSpPr>
      <dsp:spPr>
        <a:xfrm>
          <a:off x="4833484" y="4237920"/>
          <a:ext cx="2259218" cy="1082103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3964"/>
                <a:satOff val="19706"/>
                <a:lumOff val="24793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3964"/>
                <a:satOff val="19706"/>
                <a:lumOff val="24793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3964"/>
                <a:satOff val="19706"/>
                <a:lumOff val="2479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Наглядно-стендовая</a:t>
          </a:r>
          <a:r>
            <a:rPr lang="ru-RU" sz="2000" b="1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 </a:t>
          </a:r>
          <a:r>
            <a:rPr lang="ru-RU" sz="1800" b="1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информация</a:t>
          </a:r>
          <a:endParaRPr lang="ru-RU" sz="2000" b="1" kern="1200" dirty="0">
            <a:solidFill>
              <a:schemeClr val="accent5">
                <a:lumMod val="25000"/>
              </a:schemeClr>
            </a:solidFill>
            <a:latin typeface="Calibri" pitchFamily="34" charset="0"/>
          </a:endParaRPr>
        </a:p>
      </dsp:txBody>
      <dsp:txXfrm>
        <a:off x="4833484" y="4237920"/>
        <a:ext cx="2259218" cy="1082103"/>
      </dsp:txXfrm>
    </dsp:sp>
    <dsp:sp modelId="{972E3BE3-AD07-4F14-B2E1-8F8D57005675}">
      <dsp:nvSpPr>
        <dsp:cNvPr id="0" name=""/>
        <dsp:cNvSpPr/>
      </dsp:nvSpPr>
      <dsp:spPr>
        <a:xfrm>
          <a:off x="2318026" y="487819"/>
          <a:ext cx="4733338" cy="4733338"/>
        </a:xfrm>
        <a:custGeom>
          <a:avLst/>
          <a:gdLst/>
          <a:ahLst/>
          <a:cxnLst/>
          <a:rect l="0" t="0" r="0" b="0"/>
          <a:pathLst>
            <a:path>
              <a:moveTo>
                <a:pt x="2503446" y="4729382"/>
              </a:moveTo>
              <a:arcTo wR="2366669" hR="2366669" stAng="5201212" swAng="1732436"/>
            </a:path>
          </a:pathLst>
        </a:custGeom>
        <a:noFill/>
        <a:ln w="9525" cap="flat" cmpd="sng" algn="ctr">
          <a:solidFill>
            <a:schemeClr val="accent1">
              <a:shade val="90000"/>
              <a:hueOff val="15146"/>
              <a:satOff val="4470"/>
              <a:lumOff val="1112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A70462-1108-4A61-B559-3ACD0138EB15}">
      <dsp:nvSpPr>
        <dsp:cNvPr id="0" name=""/>
        <dsp:cNvSpPr/>
      </dsp:nvSpPr>
      <dsp:spPr>
        <a:xfrm>
          <a:off x="1357292" y="3591277"/>
          <a:ext cx="2788973" cy="139303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3964"/>
                <a:satOff val="19706"/>
                <a:lumOff val="24793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3964"/>
                <a:satOff val="19706"/>
                <a:lumOff val="24793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3964"/>
                <a:satOff val="19706"/>
                <a:lumOff val="2479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Костюмы и атрибуты к игровой и театрализованной деятельности</a:t>
          </a:r>
          <a:endParaRPr lang="ru-RU" sz="1800" b="1" kern="1200" dirty="0">
            <a:solidFill>
              <a:schemeClr val="accent5">
                <a:lumMod val="25000"/>
              </a:schemeClr>
            </a:solidFill>
            <a:latin typeface="Calibri" pitchFamily="34" charset="0"/>
          </a:endParaRPr>
        </a:p>
      </dsp:txBody>
      <dsp:txXfrm>
        <a:off x="1357292" y="3591277"/>
        <a:ext cx="2788973" cy="1393030"/>
      </dsp:txXfrm>
    </dsp:sp>
    <dsp:sp modelId="{ABB8D438-DBAB-462F-AFF3-920FD5806EB3}">
      <dsp:nvSpPr>
        <dsp:cNvPr id="0" name=""/>
        <dsp:cNvSpPr/>
      </dsp:nvSpPr>
      <dsp:spPr>
        <a:xfrm>
          <a:off x="2201674" y="326772"/>
          <a:ext cx="4733338" cy="4733338"/>
        </a:xfrm>
        <a:custGeom>
          <a:avLst/>
          <a:gdLst/>
          <a:ahLst/>
          <a:cxnLst/>
          <a:rect l="0" t="0" r="0" b="0"/>
          <a:pathLst>
            <a:path>
              <a:moveTo>
                <a:pt x="173965" y="3257271"/>
              </a:moveTo>
              <a:arcTo wR="2366669" hR="2366669" stAng="9473680" swAng="1117272"/>
            </a:path>
          </a:pathLst>
        </a:custGeom>
        <a:noFill/>
        <a:ln w="9525" cap="flat" cmpd="sng" algn="ctr">
          <a:solidFill>
            <a:schemeClr val="accent1">
              <a:shade val="90000"/>
              <a:hueOff val="15146"/>
              <a:satOff val="4470"/>
              <a:lumOff val="1112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DF933-C53B-4B6B-8E01-156E6B6EB180}">
      <dsp:nvSpPr>
        <dsp:cNvPr id="0" name=""/>
        <dsp:cNvSpPr/>
      </dsp:nvSpPr>
      <dsp:spPr>
        <a:xfrm>
          <a:off x="898277" y="1436440"/>
          <a:ext cx="2845773" cy="139303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6982"/>
                <a:satOff val="9853"/>
                <a:lumOff val="12396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6982"/>
                <a:satOff val="9853"/>
                <a:lumOff val="12396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6982"/>
                <a:satOff val="9853"/>
                <a:lumOff val="1239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rPr>
            <a:t>Уголок «Юный железнодорожник» в каждой возрастной группе</a:t>
          </a:r>
          <a:endParaRPr lang="ru-RU" sz="1900" b="1" kern="1200" dirty="0">
            <a:solidFill>
              <a:schemeClr val="accent5">
                <a:lumMod val="25000"/>
              </a:schemeClr>
            </a:solidFill>
            <a:latin typeface="Calibri" pitchFamily="34" charset="0"/>
          </a:endParaRPr>
        </a:p>
      </dsp:txBody>
      <dsp:txXfrm>
        <a:off x="898277" y="1436440"/>
        <a:ext cx="2845773" cy="1393030"/>
      </dsp:txXfrm>
    </dsp:sp>
    <dsp:sp modelId="{AC086DFE-3F0B-4B50-B7B3-4C3BF4E36A56}">
      <dsp:nvSpPr>
        <dsp:cNvPr id="0" name=""/>
        <dsp:cNvSpPr/>
      </dsp:nvSpPr>
      <dsp:spPr>
        <a:xfrm>
          <a:off x="2205330" y="497627"/>
          <a:ext cx="4733338" cy="4733338"/>
        </a:xfrm>
        <a:custGeom>
          <a:avLst/>
          <a:gdLst/>
          <a:ahLst/>
          <a:cxnLst/>
          <a:rect l="0" t="0" r="0" b="0"/>
          <a:pathLst>
            <a:path>
              <a:moveTo>
                <a:pt x="486729" y="928980"/>
              </a:moveTo>
              <a:arcTo wR="2366669" hR="2366669" stAng="13044422" swAng="1779544"/>
            </a:path>
          </a:pathLst>
        </a:custGeom>
        <a:noFill/>
        <a:ln w="9525" cap="flat" cmpd="sng" algn="ctr">
          <a:solidFill>
            <a:schemeClr val="accent1">
              <a:shade val="90000"/>
              <a:hueOff val="7573"/>
              <a:satOff val="2235"/>
              <a:lumOff val="556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D0446-EEC0-4160-8F8E-3EC6E027B178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76B48-C25F-4207-8519-703C9B67D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Профессиональная</a:t>
            </a:r>
            <a:r>
              <a:rPr lang="ru-RU" baseline="0" dirty="0" smtClean="0"/>
              <a:t> ориентация детей </a:t>
            </a:r>
            <a:r>
              <a:rPr lang="ru-RU" dirty="0" smtClean="0"/>
              <a:t>в образовательных организациях ОАО «РЖД» рассматривается как неотъемлемое условие их разностороннего и полноценного развития.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76B48-C25F-4207-8519-703C9B67DE3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b="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В данном Постановлении также указано, что профессиональная ориентация входит в компетенцию дошкольных образовательных организаций. Наша задача в данном отношении:</a:t>
            </a:r>
          </a:p>
          <a:p>
            <a:pPr algn="just"/>
            <a:r>
              <a:rPr lang="ru-RU" sz="1200" b="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- осуществлять </a:t>
            </a:r>
            <a:r>
              <a:rPr lang="ru-RU" sz="1200" b="0" dirty="0" err="1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психолого</a:t>
            </a:r>
            <a:r>
              <a:rPr lang="ru-RU" sz="1200" b="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- социальную ориентацию детей;</a:t>
            </a:r>
          </a:p>
          <a:p>
            <a:pPr algn="just"/>
            <a:r>
              <a:rPr lang="ru-RU" sz="1200" b="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- проводить бесплатные учебные занятия по изучению мира труда; </a:t>
            </a:r>
          </a:p>
          <a:p>
            <a:pPr algn="just"/>
            <a:r>
              <a:rPr lang="ru-RU" sz="1200" b="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- развивать у детей в ходе игровой деятельности трудовые навыки;</a:t>
            </a:r>
          </a:p>
          <a:p>
            <a:pPr algn="just"/>
            <a:r>
              <a:rPr lang="ru-RU" sz="1200" b="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- формировать мотивации и интересы детей с учетом особенностей их возраста и состояния здоровья.</a:t>
            </a:r>
          </a:p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76B48-C25F-4207-8519-703C9B67DE3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</a:t>
            </a:r>
            <a:r>
              <a:rPr lang="ru-RU" baseline="0" dirty="0" smtClean="0"/>
              <a:t> Ф</a:t>
            </a:r>
            <a:r>
              <a:rPr lang="ru-RU" dirty="0" smtClean="0"/>
              <a:t>едеральном</a:t>
            </a:r>
            <a:r>
              <a:rPr lang="ru-RU" baseline="0" dirty="0" smtClean="0"/>
              <a:t> государственном образовательном стандарте дошкольного образования определены основные направления, задачи развития детей. 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76B48-C25F-4207-8519-703C9B67DE3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Концепция развития системы дошкольного и общего образования определяет стратегию и приоритеты политики ОАО "РЖД" в сфере дошкольного и общего образования. </a:t>
            </a:r>
          </a:p>
          <a:p>
            <a:pPr hangingPunct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Возможность  работы по ранней профориентации обусловлена следующими факторами: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детский сад является первой важной ступенью в </a:t>
            </a:r>
            <a:r>
              <a:rPr lang="ru-RU" sz="1200" b="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обеспечении непрерывного образования в системе образовательных учреждений  железнодорожного транспорта,</a:t>
            </a:r>
            <a:r>
              <a:rPr lang="ru-RU" sz="1200" b="0" baseline="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 осуществлении ранней профориентации воспитанников на профессии железнодорожного транспорта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несмотря на то, что многим кажется странным такое раннее решение проблемы профориентации;</a:t>
            </a:r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дошкольный возраст детей является наиболее благоприятным периодом для формирования любознательности. Это позволяет формировать у детей активный интерес к железнодорожным профессиям;</a:t>
            </a:r>
          </a:p>
          <a:p>
            <a:pPr lvl="0">
              <a:buFont typeface="Arial" pitchFamily="34" charset="0"/>
              <a:buChar char="•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родители наших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воспитанников работают на предприятиях ОАО «РЖД», а для детей этого возраста естественен интерес к работе родителей, желание стать такими, как папы и мамы.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Основные цели </a:t>
            </a:r>
            <a:r>
              <a:rPr lang="ru-RU" baseline="0" dirty="0" smtClean="0"/>
              <a:t>данного направления работы детского сада: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достижение нового качества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профориентационной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работы на профессии железнодорожного транспорта, востребованные компанией.  Формирование у воспитанников положительного имиджа ОАО "РЖД" как социально ответственной компании.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детском саду разработана О</a:t>
            </a:r>
            <a:r>
              <a:rPr lang="ru-RU" dirty="0" smtClean="0"/>
              <a:t>сновная образовательная программа в соответствии</a:t>
            </a:r>
            <a:r>
              <a:rPr lang="ru-RU" baseline="0" dirty="0" smtClean="0"/>
              <a:t> с требованиями ФГОС ДО, </a:t>
            </a:r>
            <a:r>
              <a:rPr lang="ru-RU" dirty="0" smtClean="0"/>
              <a:t>одним из направлений которой является создание условий развития ребенка, открывающих возможности для его позитивной социализации, развития инициативы и творческих способностей на основе сотрудничества со взрослыми и сверстниками и соответствующим возрасту видам деятельности.</a:t>
            </a:r>
            <a:r>
              <a:rPr lang="ru-RU" baseline="0" dirty="0" smtClean="0"/>
              <a:t> </a:t>
            </a:r>
            <a:endParaRPr lang="ru-RU" dirty="0" smtClean="0"/>
          </a:p>
          <a:p>
            <a:r>
              <a:rPr lang="ru-RU" baseline="0" dirty="0" smtClean="0"/>
              <a:t>Развитие личности, мотивации и способностей детей в процессе </a:t>
            </a:r>
            <a:r>
              <a:rPr lang="ru-RU" baseline="0" dirty="0" err="1" smtClean="0"/>
              <a:t>профориентационной</a:t>
            </a:r>
            <a:r>
              <a:rPr lang="ru-RU" baseline="0" dirty="0" smtClean="0"/>
              <a:t>  работы  осуществляется в различных видах деятельности и охватывает все образовательные области:</a:t>
            </a:r>
          </a:p>
          <a:p>
            <a:pPr>
              <a:buFont typeface="Arial" pitchFamily="34" charset="0"/>
              <a:buChar char="•"/>
            </a:pPr>
            <a:r>
              <a:rPr lang="ru-RU" baseline="0" dirty="0" smtClean="0"/>
              <a:t>социально-коммуникативное развитие;</a:t>
            </a:r>
          </a:p>
          <a:p>
            <a:pPr>
              <a:buFont typeface="Arial" pitchFamily="34" charset="0"/>
              <a:buChar char="•"/>
            </a:pPr>
            <a:r>
              <a:rPr lang="ru-RU" baseline="0" dirty="0" smtClean="0"/>
              <a:t>познавательное развитие; </a:t>
            </a:r>
          </a:p>
          <a:p>
            <a:pPr>
              <a:buFont typeface="Arial" pitchFamily="34" charset="0"/>
              <a:buChar char="•"/>
            </a:pPr>
            <a:r>
              <a:rPr lang="ru-RU" baseline="0" dirty="0" smtClean="0"/>
              <a:t>речевое развитие;</a:t>
            </a:r>
          </a:p>
          <a:p>
            <a:pPr>
              <a:buFont typeface="Arial" pitchFamily="34" charset="0"/>
              <a:buChar char="•"/>
            </a:pPr>
            <a:r>
              <a:rPr lang="ru-RU" baseline="0" dirty="0" smtClean="0"/>
              <a:t>художественно-эстетическое развитие;</a:t>
            </a:r>
          </a:p>
          <a:p>
            <a:pPr>
              <a:buFont typeface="Arial" pitchFamily="34" charset="0"/>
              <a:buChar char="•"/>
            </a:pPr>
            <a:r>
              <a:rPr lang="ru-RU" baseline="0" dirty="0" smtClean="0"/>
              <a:t>физическое развитие. </a:t>
            </a:r>
          </a:p>
          <a:p>
            <a:pPr hangingPunct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детском саду разработаны программы: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«Ранняя профориентация дошкольников в мире профессий железнодорожного транспорта». Автор Григорьева Г.Г.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«Здоровье будущего железнодорожника». Автор Григорьева Г.Г.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76B48-C25F-4207-8519-703C9B67DE3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Взаимодействие с семьями</a:t>
            </a:r>
            <a:r>
              <a:rPr lang="ru-RU" baseline="0" dirty="0" smtClean="0"/>
              <a:t> воспитанников осуществляется в двух направлениях:</a:t>
            </a:r>
          </a:p>
          <a:p>
            <a:pPr>
              <a:buFontTx/>
              <a:buChar char="-"/>
            </a:pPr>
            <a:r>
              <a:rPr lang="ru-RU" baseline="0" dirty="0" smtClean="0"/>
              <a:t> психолого-педагогическое просвещение с целью повышения педагогической культуры родителей (законных представителей) воспитанников и реализуется через разнообразные формы (традиционные и нетрадиционные);</a:t>
            </a:r>
          </a:p>
          <a:p>
            <a:pPr>
              <a:buFontTx/>
              <a:buChar char="-"/>
            </a:pPr>
            <a:r>
              <a:rPr lang="ru-RU" dirty="0" smtClean="0"/>
              <a:t> взаимодействие с родителями, направленное на решение целей и задач Основной образовательной программы детского сада. Родители наших выпускников являются</a:t>
            </a:r>
            <a:r>
              <a:rPr lang="ru-RU" baseline="0" dirty="0" smtClean="0"/>
              <a:t> активными участниками образовательного процесса, а не просто </a:t>
            </a:r>
            <a:r>
              <a:rPr lang="ru-RU" baseline="0" dirty="0" err="1" smtClean="0"/>
              <a:t>стороннми</a:t>
            </a:r>
            <a:r>
              <a:rPr lang="ru-RU" baseline="0" dirty="0" smtClean="0"/>
              <a:t> наблюдателями.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76B48-C25F-4207-8519-703C9B67DE3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76B48-C25F-4207-8519-703C9B67DE3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Взаимодействие с предприятиями железнодорожного транспорта осуществляется через</a:t>
            </a:r>
            <a:r>
              <a:rPr lang="ru-RU" baseline="0" dirty="0" smtClean="0"/>
              <a:t> различные формы. Некоторые из них представлены на слайде.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76B48-C25F-4207-8519-703C9B67DE3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«Нет такой</a:t>
            </a:r>
            <a:r>
              <a:rPr lang="ru-RU" baseline="0" dirty="0" smtClean="0"/>
              <a:t> стороны воспитания, понимаемого в целом, на которую обстановка не оказывала бы влияния, нет способности, которая не находилась бы в прямой зависимости от непосредственно окружающего конкретного мира»</a:t>
            </a:r>
          </a:p>
          <a:p>
            <a:pPr algn="r"/>
            <a:r>
              <a:rPr lang="ru-RU" baseline="0" dirty="0" smtClean="0"/>
              <a:t>Е.И.Тихеева</a:t>
            </a:r>
          </a:p>
          <a:p>
            <a:pPr algn="l"/>
            <a:r>
              <a:rPr lang="ru-RU" baseline="0" dirty="0" smtClean="0"/>
              <a:t>В нашем детском саду созданы и создаются все необходимые условия, обеспечивающие развитие все видов деятельности ребенка в данном направлении.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76B48-C25F-4207-8519-703C9B67DE3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8"/>
          <p:cNvSpPr txBox="1">
            <a:spLocks noChangeArrowheads="1"/>
          </p:cNvSpPr>
          <p:nvPr userDrawn="1"/>
        </p:nvSpPr>
        <p:spPr bwMode="auto">
          <a:xfrm>
            <a:off x="7812088" y="6308725"/>
            <a:ext cx="1073150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FR" altLang="ru-RU" b="1" smtClean="0">
                <a:solidFill>
                  <a:srgbClr val="6699FF"/>
                </a:solidFill>
              </a:rPr>
              <a:t>Page </a:t>
            </a:r>
            <a:fld id="{362AF390-36FE-4551-9776-902205440027}" type="slidenum">
              <a:rPr lang="fr-FR" altLang="ru-RU" b="1" smtClean="0">
                <a:solidFill>
                  <a:srgbClr val="6699FF"/>
                </a:solidFill>
              </a:rPr>
              <a:pPr eaLnBrk="1" hangingPunct="1">
                <a:defRPr/>
              </a:pPr>
              <a:t>‹#›</a:t>
            </a:fld>
            <a:endParaRPr lang="fr-FR" altLang="ru-RU" b="1" smtClean="0">
              <a:solidFill>
                <a:srgbClr val="6699FF"/>
              </a:solidFill>
            </a:endParaRPr>
          </a:p>
        </p:txBody>
      </p:sp>
      <p:pic>
        <p:nvPicPr>
          <p:cNvPr id="1027" name="Picture 11" descr="2_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40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slide" Target="slide14.xml"/><Relationship Id="rId4" Type="http://schemas.openxmlformats.org/officeDocument/2006/relationships/slide" Target="slide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762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642938" y="1556792"/>
            <a:ext cx="8050212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4400" b="1" dirty="0">
                <a:solidFill>
                  <a:schemeClr val="bg1"/>
                </a:solidFill>
                <a:latin typeface="Calibri" pitchFamily="34" charset="0"/>
                <a:ea typeface="PMingLiU-ExtB" pitchFamily="18" charset="-120"/>
                <a:cs typeface="Times New Roman" pitchFamily="18" charset="0"/>
              </a:rPr>
              <a:t>Профориентационная </a:t>
            </a:r>
          </a:p>
          <a:p>
            <a:pPr algn="ctr"/>
            <a:r>
              <a:rPr lang="ru-RU" altLang="ru-RU" sz="4400" b="1" dirty="0">
                <a:solidFill>
                  <a:schemeClr val="bg1"/>
                </a:solidFill>
                <a:latin typeface="Calibri" pitchFamily="34" charset="0"/>
                <a:ea typeface="PMingLiU-ExtB" pitchFamily="18" charset="-120"/>
                <a:cs typeface="Times New Roman" pitchFamily="18" charset="0"/>
              </a:rPr>
              <a:t>работа в условиях </a:t>
            </a:r>
          </a:p>
          <a:p>
            <a:pPr algn="ctr"/>
            <a:r>
              <a:rPr lang="ru-RU" altLang="ru-RU" sz="4400" b="1" dirty="0">
                <a:solidFill>
                  <a:schemeClr val="bg1"/>
                </a:solidFill>
                <a:latin typeface="Calibri" pitchFamily="34" charset="0"/>
                <a:ea typeface="PMingLiU-ExtB" pitchFamily="18" charset="-120"/>
                <a:cs typeface="Times New Roman" pitchFamily="18" charset="0"/>
              </a:rPr>
              <a:t>дошкольной образовательной</a:t>
            </a:r>
          </a:p>
          <a:p>
            <a:pPr algn="ctr"/>
            <a:r>
              <a:rPr lang="ru-RU" altLang="ru-RU" sz="4400" b="1" dirty="0">
                <a:solidFill>
                  <a:schemeClr val="bg1"/>
                </a:solidFill>
                <a:latin typeface="Calibri" pitchFamily="34" charset="0"/>
                <a:ea typeface="PMingLiU-ExtB" pitchFamily="18" charset="-120"/>
                <a:cs typeface="Times New Roman" pitchFamily="18" charset="0"/>
              </a:rPr>
              <a:t>организации</a:t>
            </a:r>
            <a:endParaRPr lang="fr-FR" altLang="ru-RU" sz="4400" b="1" dirty="0">
              <a:solidFill>
                <a:schemeClr val="bg1"/>
              </a:solidFill>
              <a:latin typeface="Calibri" pitchFamily="34" charset="0"/>
              <a:ea typeface="PMingLiU-ExtB" pitchFamily="18" charset="-120"/>
              <a:cs typeface="Times New Roman" pitchFamily="18" charset="0"/>
            </a:endParaRPr>
          </a:p>
          <a:p>
            <a:endParaRPr lang="fr-FR" altLang="ru-RU" sz="2800" i="1" dirty="0">
              <a:solidFill>
                <a:schemeClr val="bg1"/>
              </a:solidFill>
              <a:ea typeface="PMingLiU-ExtB" pitchFamily="18" charset="-120"/>
              <a:cs typeface="Times New Roman" pitchFamily="18" charset="0"/>
            </a:endParaRP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1714500" y="357188"/>
            <a:ext cx="6072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Частное дошкольное образовательное учреждение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«Детский сад № 82 ОАО «РЖД»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Этапы работы</a:t>
            </a:r>
            <a:endParaRPr lang="ru-RU" sz="2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-571536" y="928670"/>
          <a:ext cx="9358346" cy="5377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Взаимодействие с социальными партнерами </a:t>
            </a:r>
            <a:endParaRPr lang="ru-RU" sz="3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852936"/>
            <a:ext cx="2340000" cy="1260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Совместная трудовая деятельность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Прямоугольник 5">
            <a:hlinkClick r:id="" action="ppaction://noaction"/>
          </p:cNvPr>
          <p:cNvSpPr/>
          <p:nvPr/>
        </p:nvSpPr>
        <p:spPr>
          <a:xfrm>
            <a:off x="5004048" y="4509120"/>
            <a:ext cx="3060000" cy="1440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Познавательно-тематические вечера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1259632" y="4509120"/>
            <a:ext cx="3060000" cy="144016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Экскурсии на предприятия железнодорожного транспорта, в музеи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11" name="Прямоугольник 10">
            <a:hlinkClick r:id="" action="ppaction://noaction"/>
          </p:cNvPr>
          <p:cNvSpPr/>
          <p:nvPr/>
        </p:nvSpPr>
        <p:spPr>
          <a:xfrm>
            <a:off x="6357950" y="2928934"/>
            <a:ext cx="2340000" cy="1260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Праздники и развлечения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49712" y="1772816"/>
            <a:ext cx="2880320" cy="1944216"/>
          </a:xfrm>
          <a:prstGeom prst="rect">
            <a:avLst/>
          </a:prstGeom>
          <a:gradFill flip="none" rotWithShape="1">
            <a:gsLst>
              <a:gs pos="0">
                <a:srgbClr val="6699FF">
                  <a:tint val="66000"/>
                  <a:satMod val="160000"/>
                </a:srgbClr>
              </a:gs>
              <a:gs pos="50000">
                <a:srgbClr val="6699FF">
                  <a:tint val="44500"/>
                  <a:satMod val="160000"/>
                </a:srgbClr>
              </a:gs>
              <a:gs pos="100000">
                <a:srgbClr val="6699FF">
                  <a:tint val="23500"/>
                  <a:satMod val="160000"/>
                </a:srgbClr>
              </a:gs>
            </a:gsLst>
            <a:lin ang="16200000" scaled="1"/>
            <a:tileRect/>
          </a:gradFill>
          <a:ln w="57150">
            <a:solidFill>
              <a:srgbClr val="FCB22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Формы взаимодействия с предприятиями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железнодорожного транспорта</a:t>
            </a:r>
            <a:endParaRPr lang="ru-RU" sz="2400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57950" y="1428736"/>
            <a:ext cx="2340000" cy="1260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15140" y="1714488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Проектная деятельность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357298"/>
            <a:ext cx="2340000" cy="1260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Конкурсы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SL38000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3608" y="1268760"/>
            <a:ext cx="7072362" cy="530427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Создание развивающей предметно-пространственной </a:t>
            </a:r>
          </a:p>
          <a:p>
            <a:pPr algn="ctr"/>
            <a:r>
              <a:rPr lang="ru-RU" sz="2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                                                                                           среды</a:t>
            </a:r>
            <a:endParaRPr lang="ru-RU" sz="2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0" y="980728"/>
          <a:ext cx="914400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" name="Рисунок 11" descr="SL38000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59632" y="1340768"/>
            <a:ext cx="6845366" cy="513402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Наши достижения</a:t>
            </a:r>
            <a:endParaRPr lang="ru-RU" sz="2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285720" y="642919"/>
            <a:ext cx="8572560" cy="617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87E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Воспитанники детского сада</a:t>
            </a:r>
          </a:p>
          <a:p>
            <a:endParaRPr lang="ru-RU" sz="100" b="1" dirty="0" smtClean="0">
              <a:solidFill>
                <a:schemeClr val="accent5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algn="just"/>
            <a:r>
              <a:rPr lang="ru-RU" sz="19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2012 год</a:t>
            </a:r>
          </a:p>
          <a:p>
            <a:pPr lvl="0" algn="just">
              <a:buBlip>
                <a:blip r:embed="rId3"/>
              </a:buBlip>
            </a:pP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 Всероссийский конкурс, посвященный 175-летию российских железных дорог.</a:t>
            </a:r>
          </a:p>
          <a:p>
            <a:pPr algn="just"/>
            <a:r>
              <a:rPr lang="ru-RU" sz="1850" i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Водопьянова Елизавета</a:t>
            </a: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(Диплом </a:t>
            </a:r>
            <a:r>
              <a:rPr lang="en-US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I</a:t>
            </a: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степени в номинации «Изобразительное искусство»)</a:t>
            </a:r>
          </a:p>
          <a:p>
            <a:pPr algn="just">
              <a:buBlip>
                <a:blip r:embed="rId3"/>
              </a:buBlip>
            </a:pP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 Региональный конкурс детского рисунка «Сказочный мир»</a:t>
            </a:r>
          </a:p>
          <a:p>
            <a:pPr lvl="0" algn="just"/>
            <a:r>
              <a:rPr lang="ru-RU" sz="1850" i="1" dirty="0" err="1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Шушкодомова</a:t>
            </a:r>
            <a:r>
              <a:rPr lang="ru-RU" sz="1850" i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Екатерина </a:t>
            </a: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(Диплом </a:t>
            </a:r>
            <a:r>
              <a:rPr lang="en-US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I</a:t>
            </a: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степени в номинации «Наша сказка»)</a:t>
            </a:r>
          </a:p>
          <a:p>
            <a:pPr algn="just"/>
            <a:r>
              <a:rPr lang="ru-RU" sz="19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2013 год</a:t>
            </a:r>
          </a:p>
          <a:p>
            <a:pPr lvl="0" algn="just">
              <a:buBlip>
                <a:blip r:embed="rId3"/>
              </a:buBlip>
            </a:pP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 Муниципальный конкурс рисунка «Железная дорога глазами детей»:</a:t>
            </a:r>
          </a:p>
          <a:p>
            <a:pPr lvl="0" algn="just"/>
            <a:r>
              <a:rPr lang="ru-RU" sz="1850" i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Фомичева Светлана – </a:t>
            </a:r>
            <a:r>
              <a:rPr lang="en-US" sz="1850" i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I</a:t>
            </a:r>
            <a:r>
              <a:rPr lang="ru-RU" sz="1850" i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место</a:t>
            </a:r>
            <a:endParaRPr lang="ru-RU" sz="185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  <a:p>
            <a:pPr algn="just"/>
            <a:r>
              <a:rPr lang="ru-RU" sz="1850" i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Сиротина Полина – </a:t>
            </a:r>
            <a:r>
              <a:rPr lang="en-US" sz="1850" i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II</a:t>
            </a:r>
            <a:r>
              <a:rPr lang="ru-RU" sz="1850" i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место</a:t>
            </a:r>
            <a:endParaRPr lang="ru-RU" sz="185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  <a:p>
            <a:pPr algn="just"/>
            <a:r>
              <a:rPr lang="ru-RU" sz="1850" i="1" dirty="0" err="1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Патрина</a:t>
            </a:r>
            <a:r>
              <a:rPr lang="ru-RU" sz="1850" i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Виктория – </a:t>
            </a:r>
            <a:r>
              <a:rPr lang="en-US" sz="1850" i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III</a:t>
            </a:r>
            <a:r>
              <a:rPr lang="ru-RU" sz="1850" i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место</a:t>
            </a:r>
            <a:endParaRPr lang="ru-RU" sz="185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  <a:p>
            <a:pPr algn="just"/>
            <a:r>
              <a:rPr lang="ru-RU" sz="19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2014 год</a:t>
            </a:r>
          </a:p>
          <a:p>
            <a:pPr lvl="0" algn="just">
              <a:buBlip>
                <a:blip r:embed="rId3"/>
              </a:buBlip>
            </a:pP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 Международный творческий конкурс по экологии «Здоровье планеты? В моих руках!» Номинация  «Экология и железнодорожный транспорт глазами детей» Сертификаты за участие:</a:t>
            </a:r>
          </a:p>
          <a:p>
            <a:pPr algn="just"/>
            <a:r>
              <a:rPr lang="ru-RU" sz="1850" i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Шабалкина Екатерина, Смирнова Полина, Суворова Анастасия</a:t>
            </a:r>
            <a:endParaRPr lang="ru-RU" sz="185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  <a:p>
            <a:pPr algn="just"/>
            <a:r>
              <a:rPr lang="ru-RU" sz="19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2015 год</a:t>
            </a:r>
            <a:endParaRPr lang="ru-RU" sz="1900" dirty="0" smtClean="0">
              <a:solidFill>
                <a:schemeClr val="accent5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lvl="0" algn="just">
              <a:buBlip>
                <a:blip r:embed="rId3"/>
              </a:buBlip>
            </a:pP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 Открытый творческий конкурс «Наследники победителей», посвященный 70-летию победы Великой Отечественной войне - 5 участников (Благодарственные письма  победителям 2 этапа)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Рисунок 1" descr="SL3800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43608" y="1196752"/>
            <a:ext cx="7072360" cy="530427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Наши достижения</a:t>
            </a:r>
            <a:endParaRPr lang="ru-RU" sz="2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285720" y="785794"/>
            <a:ext cx="842971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87E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Педагоги</a:t>
            </a:r>
          </a:p>
          <a:p>
            <a:endParaRPr lang="ru-RU" sz="1400" b="1" dirty="0" smtClean="0">
              <a:solidFill>
                <a:srgbClr val="487E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algn="just"/>
            <a:r>
              <a:rPr lang="ru-RU" sz="19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2012 год</a:t>
            </a:r>
            <a:endParaRPr lang="ru-RU" sz="1900" dirty="0" smtClean="0">
              <a:solidFill>
                <a:schemeClr val="accent5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lvl="0" algn="just">
              <a:buBlip>
                <a:blip r:embed="rId3"/>
              </a:buBlip>
            </a:pP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 Семинар для воспитателей НДОУ ОАО «РЖД» на тему «Использование метода проектной деятельности в практике работы дошкольного образовательного учреждения».</a:t>
            </a:r>
          </a:p>
          <a:p>
            <a:pPr algn="just"/>
            <a:r>
              <a:rPr lang="ru-RU" sz="19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2013 год</a:t>
            </a:r>
          </a:p>
          <a:p>
            <a:pPr lvl="0" algn="just">
              <a:buBlip>
                <a:blip r:embed="rId3"/>
              </a:buBlip>
            </a:pP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 Воспитатель Четверикова Н.В. – дипломант Всероссийского фестиваля педагогических идей «Открытый урок».</a:t>
            </a:r>
          </a:p>
          <a:p>
            <a:pPr lvl="0" algn="just">
              <a:buBlip>
                <a:blip r:embed="rId3"/>
              </a:buBlip>
            </a:pP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 Воспитатели Четверикова Н.В. и Кондратьева И.В. – дипломы лауреатов 20-го конкурса «Мой край – моя Родина». Международная педагогическая творческая олимпиада «</a:t>
            </a:r>
            <a:r>
              <a:rPr lang="en-US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PEDOLIMP</a:t>
            </a: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».</a:t>
            </a:r>
          </a:p>
          <a:p>
            <a:pPr lvl="0" algn="just"/>
            <a:r>
              <a:rPr lang="ru-RU" sz="19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2014 год</a:t>
            </a:r>
          </a:p>
          <a:p>
            <a:pPr lvl="0" algn="just">
              <a:buBlip>
                <a:blip r:embed="rId3"/>
              </a:buBlip>
            </a:pP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 Воспитатель Галышева И.А. – второе место в дорожном этапе конкурса «Лучший педагогический работник ОАО «РЖД».</a:t>
            </a:r>
          </a:p>
          <a:p>
            <a:pPr lvl="0" algn="just">
              <a:buBlip>
                <a:blip r:embed="rId3"/>
              </a:buBlip>
            </a:pP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 Воспитатель Кондратьева И.В. – диплом лауреата 8 конкурса «Общение как искусство» в Международной педагогической творческой олимпиаде «</a:t>
            </a:r>
            <a:r>
              <a:rPr lang="en-US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PEDOLIMP</a:t>
            </a: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SL38000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584" y="1340768"/>
            <a:ext cx="7500990" cy="500066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Наши достижения</a:t>
            </a:r>
            <a:endParaRPr lang="ru-RU" sz="2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285720" y="714356"/>
            <a:ext cx="8429716" cy="5532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87E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Педагоги</a:t>
            </a:r>
          </a:p>
          <a:p>
            <a:endParaRPr lang="ru-RU" sz="1400" b="1" dirty="0" smtClean="0">
              <a:solidFill>
                <a:srgbClr val="487E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algn="just"/>
            <a:r>
              <a:rPr lang="ru-RU" sz="19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2015 год</a:t>
            </a:r>
          </a:p>
          <a:p>
            <a:pPr algn="just"/>
            <a:endParaRPr lang="ru-RU" sz="1000" b="1" dirty="0" smtClean="0">
              <a:solidFill>
                <a:schemeClr val="accent5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lvl="0" algn="just">
              <a:buBlip>
                <a:blip r:embed="rId3"/>
              </a:buBlip>
            </a:pP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 Заместитель заведующего по УВР Кучина О.Л. – участник Всероссийского Сетевого Диалога «Ресурсный Центр ОАО «РЖД» – трансфер знаний и технологий» в рамках реализации Программы поликультурного образования ОАО «РЖД» «Диалог культур». Представлен опыт работы детского сада по поликультурному образованию.</a:t>
            </a:r>
          </a:p>
          <a:p>
            <a:pPr lvl="0" algn="just">
              <a:buFont typeface="Arial" pitchFamily="34" charset="0"/>
              <a:buChar char="•"/>
            </a:pPr>
            <a:endParaRPr lang="ru-RU" sz="185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  <a:p>
            <a:pPr lvl="0" algn="just">
              <a:buBlip>
                <a:blip r:embed="rId3"/>
              </a:buBlip>
            </a:pP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 Дорожный семинар для руководителей негосударственных (частных) дошкольных образовательных учреждений ОАО «РЖД» на тему «Особенности организации дополнительного образования в ДОУ</a:t>
            </a:r>
            <a:r>
              <a:rPr lang="ru-RU" sz="1850" b="1" i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в контексте требований Федерального государственного стандарта дошкольного образования».</a:t>
            </a:r>
          </a:p>
          <a:p>
            <a:pPr lvl="0" algn="just">
              <a:buFont typeface="Arial" pitchFamily="34" charset="0"/>
              <a:buChar char="•"/>
            </a:pPr>
            <a:endParaRPr lang="ru-RU" sz="185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  <a:p>
            <a:pPr lvl="0" algn="just">
              <a:buBlip>
                <a:blip r:embed="rId3"/>
              </a:buBlip>
            </a:pP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 Воспитатель</a:t>
            </a:r>
            <a:r>
              <a:rPr lang="ru-RU" sz="1850" b="1" i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Кондратьева И.В. – победитель Всероссийского конкурса «Об учреждении грантов на разработку педагогами НДОУ ОАО «РЖД» проектов, направленных на повышение качества обучения и воспитания и на внедрение в образовательный процесс инновационных технологий».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Text Box 8"/>
          <p:cNvSpPr txBox="1">
            <a:spLocks noChangeArrowheads="1"/>
          </p:cNvSpPr>
          <p:nvPr/>
        </p:nvSpPr>
        <p:spPr bwMode="auto">
          <a:xfrm>
            <a:off x="1655763" y="2205038"/>
            <a:ext cx="6300787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endParaRPr lang="fr-FR" altLang="ru-RU" b="1">
              <a:solidFill>
                <a:srgbClr val="6699FF"/>
              </a:solidFill>
              <a:latin typeface="Verdana" pitchFamily="34" charset="0"/>
            </a:endParaRPr>
          </a:p>
        </p:txBody>
      </p:sp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395536" y="1071546"/>
            <a:ext cx="8352929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487E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Профессиональная ориентация 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определяется как один из компонентов общечеловеческой культуры, проявляющийся в заботе общества о профессиональном становлении подрастающего поколения, а также как комплекс специальных мер содействия человеку в профессиональном самоопределении и выборе оптимального вида занятости с учетом его потребностей и возможностей, социально-экономической ситуации на рынке труда.</a:t>
            </a:r>
          </a:p>
          <a:p>
            <a:pPr algn="just"/>
            <a:r>
              <a:rPr lang="ru-RU" sz="2000" b="1" dirty="0" smtClean="0">
                <a:solidFill>
                  <a:srgbClr val="487E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Задачи:</a:t>
            </a:r>
          </a:p>
          <a:p>
            <a:pPr algn="just"/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- осуществлять </a:t>
            </a:r>
            <a:r>
              <a:rPr lang="ru-RU" sz="2000" b="1" dirty="0" err="1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психолого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- социальную ориентацию детей;</a:t>
            </a:r>
          </a:p>
          <a:p>
            <a:pPr algn="just"/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- проводить бесплатные учебные занятия по изучению мира труда; </a:t>
            </a:r>
          </a:p>
          <a:p>
            <a:pPr algn="just"/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- развивать у детей в ходе игровой деятельности трудовые навыки;</a:t>
            </a:r>
          </a:p>
          <a:p>
            <a:pPr algn="just"/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- формировать мотивации и интересы детей с учетом особенностей их возраста и состояния здоровья.</a:t>
            </a:r>
          </a:p>
          <a:p>
            <a:endParaRPr lang="ru-RU" sz="2000" dirty="0" smtClean="0">
              <a:latin typeface="Calibri" pitchFamily="34" charset="0"/>
            </a:endParaRPr>
          </a:p>
          <a:p>
            <a:pPr algn="r"/>
            <a:r>
              <a:rPr lang="ru-RU" b="1" i="1" spc="10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Постановление Минтруда РФ «Об утверждении Положения о профессиональной ориентации и психологической поддержке населения в Российской Федерации» от 27.09.1996г. № 1</a:t>
            </a:r>
            <a:endParaRPr lang="ru-RU" b="1" i="1" spc="100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ict.3vx.ru/120322/levyiy_znachok_strelki_101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58214" y="6215082"/>
            <a:ext cx="535755" cy="428604"/>
          </a:xfrm>
          <a:prstGeom prst="rect">
            <a:avLst/>
          </a:prstGeom>
          <a:noFill/>
        </p:spPr>
      </p:pic>
      <p:pic>
        <p:nvPicPr>
          <p:cNvPr id="7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Рисунок 8" descr="SL38000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259632" y="1340768"/>
            <a:ext cx="6762798" cy="5072098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Наши достижения</a:t>
            </a:r>
            <a:endParaRPr lang="ru-RU" sz="2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285720" y="785794"/>
            <a:ext cx="8429716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87E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Педагоги</a:t>
            </a:r>
          </a:p>
          <a:p>
            <a:endParaRPr lang="ru-RU" sz="1400" b="1" dirty="0" smtClean="0">
              <a:solidFill>
                <a:srgbClr val="487E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algn="just"/>
            <a:r>
              <a:rPr lang="ru-RU" sz="19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2015 год</a:t>
            </a:r>
          </a:p>
          <a:p>
            <a:pPr algn="just"/>
            <a:endParaRPr lang="ru-RU" sz="1000" b="1" dirty="0" smtClean="0">
              <a:solidFill>
                <a:schemeClr val="accent5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lvl="0" algn="just">
              <a:buBlip>
                <a:blip r:embed="rId3"/>
              </a:buBlip>
            </a:pP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 Инструктор по изобразительной деятельности Кудина Ю.А. – победитель в Шестом Всероссийском конкурсе за выполненную и представленную конкурсную работу в общей номинации «Сценарии мероприятий».</a:t>
            </a:r>
          </a:p>
          <a:p>
            <a:pPr lvl="0" algn="just">
              <a:buFont typeface="Arial" pitchFamily="34" charset="0"/>
              <a:buChar char="•"/>
            </a:pPr>
            <a:endParaRPr lang="ru-RU" sz="185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  <a:p>
            <a:pPr lvl="0" algn="just">
              <a:buBlip>
                <a:blip r:embed="rId3"/>
              </a:buBlip>
            </a:pP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 Воспитатель Четверикова Н.В. – 1 место во Всероссийском конкурсе открыток «Поздравляем ветеранов» и 1 место в городском конкурсе творческих работ «Наша память. Наша история», посвященного 70-летию Победы в Великой Отечественной войне 1941-1945г.г. </a:t>
            </a:r>
          </a:p>
          <a:p>
            <a:pPr lvl="0" algn="just">
              <a:buFont typeface="Arial" pitchFamily="34" charset="0"/>
              <a:buChar char="•"/>
            </a:pPr>
            <a:endParaRPr lang="ru-RU" sz="185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  <a:p>
            <a:pPr lvl="0" algn="just">
              <a:buBlip>
                <a:blip r:embed="rId3"/>
              </a:buBlip>
            </a:pPr>
            <a:r>
              <a:rPr lang="ru-RU" sz="185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 Воспоминания ветеранов Северной железной дороги о Великой Отечественной войне, собранные педагогами детского сада, вошли в сборник «Память сильнее времени», посвященный 70-летию со дня Великой Победы.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Владелец\Desktop\85730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9960000" flipH="1">
            <a:off x="620783" y="996190"/>
            <a:ext cx="6603175" cy="5942858"/>
          </a:xfrm>
          <a:prstGeom prst="rect">
            <a:avLst/>
          </a:prstGeom>
          <a:noFill/>
        </p:spPr>
      </p:pic>
      <p:pic>
        <p:nvPicPr>
          <p:cNvPr id="2" name="Picture 2" descr="C:\Users\ПК\Desktop\32-1 e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47664" y="1484784"/>
            <a:ext cx="172946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275856" y="1628800"/>
            <a:ext cx="54006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137699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</a:p>
          <a:p>
            <a:pPr algn="ctr"/>
            <a:r>
              <a:rPr lang="ru-RU" sz="2400" dirty="0" smtClean="0">
                <a:solidFill>
                  <a:srgbClr val="137699"/>
                </a:solidFill>
                <a:latin typeface="Times New Roman" pitchFamily="18" charset="0"/>
                <a:cs typeface="Times New Roman" pitchFamily="18" charset="0"/>
              </a:rPr>
              <a:t>заместитель заведующего по учебно-воспитательной  работе </a:t>
            </a:r>
          </a:p>
          <a:p>
            <a:pPr algn="ctr"/>
            <a:r>
              <a:rPr lang="ru-RU" sz="2800" b="1" dirty="0" err="1" smtClean="0">
                <a:solidFill>
                  <a:srgbClr val="0E5670"/>
                </a:solidFill>
                <a:latin typeface="Monotype Corsiva" pitchFamily="66" charset="0"/>
              </a:rPr>
              <a:t>Кучина</a:t>
            </a:r>
            <a:r>
              <a:rPr lang="ru-RU" sz="2800" b="1" dirty="0" smtClean="0">
                <a:solidFill>
                  <a:srgbClr val="0E5670"/>
                </a:solidFill>
                <a:latin typeface="Monotype Corsiva" pitchFamily="66" charset="0"/>
              </a:rPr>
              <a:t> Ольга Леонидовна</a:t>
            </a:r>
            <a:endParaRPr lang="ru-RU" sz="2800" b="1" dirty="0">
              <a:solidFill>
                <a:srgbClr val="0E5670"/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4149080"/>
            <a:ext cx="4392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689B2"/>
                </a:solidFill>
                <a:latin typeface="Monotype Corsiva" pitchFamily="66" charset="0"/>
              </a:rPr>
              <a:t>Спасибо за внимание!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467544" y="980728"/>
            <a:ext cx="8280920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61950" indent="-361950" algn="just">
              <a:buBlip>
                <a:blip r:embed="rId4"/>
              </a:buBlip>
            </a:pPr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Развитие личности, мотивации и 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способностей </a:t>
            </a:r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детей обеспечивается 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в различных </a:t>
            </a:r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видах деятельности и охватывает определенные образовательные области:</a:t>
            </a:r>
          </a:p>
          <a:p>
            <a:pPr marL="1071563" indent="-361950" algn="just">
              <a:spcBef>
                <a:spcPts val="0"/>
              </a:spcBef>
              <a:buBlip>
                <a:blip r:embed="rId5"/>
              </a:buBlip>
            </a:pPr>
            <a:r>
              <a:rPr lang="ru-RU" sz="200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формирование  </a:t>
            </a:r>
            <a:r>
              <a:rPr lang="ru-RU" sz="2000" dirty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уважительного отношения и чувства принадлежности к своей семье и сообществу детей и взрослых</a:t>
            </a:r>
            <a:r>
              <a:rPr lang="ru-RU" sz="200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;</a:t>
            </a:r>
            <a:endParaRPr lang="ru-RU" sz="2000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marL="1071563" indent="-361950" algn="just">
              <a:spcBef>
                <a:spcPts val="0"/>
              </a:spcBef>
              <a:buBlip>
                <a:blip r:embed="rId5"/>
              </a:buBlip>
            </a:pPr>
            <a:r>
              <a:rPr lang="ru-RU" sz="200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формирование </a:t>
            </a:r>
            <a:r>
              <a:rPr lang="ru-RU" sz="2000" dirty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позитивных установок к различным видам </a:t>
            </a:r>
            <a:r>
              <a:rPr lang="ru-RU" sz="200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труда; </a:t>
            </a:r>
            <a:endParaRPr lang="ru-RU" sz="2000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marL="1071563" indent="-361950" algn="just">
              <a:spcBef>
                <a:spcPts val="0"/>
              </a:spcBef>
              <a:buBlip>
                <a:blip r:embed="rId5"/>
              </a:buBlip>
            </a:pPr>
            <a:r>
              <a:rPr lang="ru-RU" sz="2000" dirty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усвоение норм и ценностей, принятых в обществе</a:t>
            </a:r>
            <a:r>
              <a:rPr lang="ru-RU" sz="200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;</a:t>
            </a:r>
            <a:endParaRPr lang="ru-RU" sz="2000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marL="1071563" indent="-361950" algn="just">
              <a:spcBef>
                <a:spcPts val="0"/>
              </a:spcBef>
              <a:buBlip>
                <a:blip r:embed="rId5"/>
              </a:buBlip>
            </a:pPr>
            <a:r>
              <a:rPr lang="ru-RU" sz="200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становление </a:t>
            </a:r>
            <a:r>
              <a:rPr lang="ru-RU" sz="2000" dirty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самостоятельности, целенаправленности и саморегуляции  собственных действий;</a:t>
            </a:r>
          </a:p>
          <a:p>
            <a:pPr marL="1071563" indent="-361950" algn="just">
              <a:spcBef>
                <a:spcPts val="0"/>
              </a:spcBef>
              <a:buBlip>
                <a:blip r:embed="rId5"/>
              </a:buBlip>
            </a:pPr>
            <a:r>
              <a:rPr lang="ru-RU" sz="200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формирование </a:t>
            </a:r>
            <a:r>
              <a:rPr lang="ru-RU" sz="2000" dirty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познавательных действий, становление сознания;</a:t>
            </a:r>
          </a:p>
          <a:p>
            <a:pPr marL="1071563" indent="-361950" algn="just">
              <a:spcBef>
                <a:spcPts val="0"/>
              </a:spcBef>
              <a:buBlip>
                <a:blip r:embed="rId5"/>
              </a:buBlip>
            </a:pPr>
            <a:r>
              <a:rPr lang="ru-RU" sz="200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развитие </a:t>
            </a:r>
            <a:r>
              <a:rPr lang="ru-RU" sz="2000" dirty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любознательности и познавательной мотивации</a:t>
            </a:r>
            <a:r>
              <a:rPr lang="ru-RU" sz="200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.</a:t>
            </a:r>
          </a:p>
          <a:p>
            <a:pPr marL="1071563" indent="-361950" algn="just">
              <a:spcBef>
                <a:spcPts val="0"/>
              </a:spcBef>
              <a:buBlip>
                <a:blip r:embed="rId5"/>
              </a:buBlip>
            </a:pPr>
            <a:endParaRPr lang="ru-RU" sz="20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algn="r"/>
            <a:r>
              <a:rPr lang="ru-RU" b="1" i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Федеральный государственный </a:t>
            </a:r>
          </a:p>
          <a:p>
            <a:pPr algn="r"/>
            <a:r>
              <a:rPr lang="ru-RU" b="1" i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образовательный стандарт дошкольного образования</a:t>
            </a:r>
          </a:p>
          <a:p>
            <a:pPr marL="1071563" indent="-361950" algn="r">
              <a:spcBef>
                <a:spcPts val="0"/>
              </a:spcBef>
            </a:pPr>
            <a:endParaRPr lang="ru-RU" sz="2000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Text Box 8"/>
          <p:cNvSpPr txBox="1">
            <a:spLocks noChangeArrowheads="1"/>
          </p:cNvSpPr>
          <p:nvPr/>
        </p:nvSpPr>
        <p:spPr bwMode="auto">
          <a:xfrm>
            <a:off x="1655763" y="2205038"/>
            <a:ext cx="6300787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endParaRPr lang="fr-FR" altLang="ru-RU" b="1">
              <a:solidFill>
                <a:srgbClr val="6699FF"/>
              </a:solidFill>
              <a:latin typeface="Verdana" pitchFamily="34" charset="0"/>
            </a:endParaRPr>
          </a:p>
        </p:txBody>
      </p:sp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395536" y="980728"/>
            <a:ext cx="8352929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87E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Основными целями функционирования </a:t>
            </a:r>
          </a:p>
          <a:p>
            <a:r>
              <a:rPr lang="ru-RU" sz="2400" b="1" dirty="0" smtClean="0">
                <a:solidFill>
                  <a:srgbClr val="487E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системы образовательных учреждений ОАО «РЖД» являются:</a:t>
            </a:r>
          </a:p>
          <a:p>
            <a:endParaRPr lang="ru-RU" sz="2000" dirty="0">
              <a:latin typeface="Calibri" pitchFamily="34" charset="0"/>
              <a:cs typeface="Times New Roman" pitchFamily="18" charset="0"/>
            </a:endParaRPr>
          </a:p>
          <a:p>
            <a:pPr marL="361950" indent="-361950" algn="just">
              <a:buBlip>
                <a:blip r:embed="rId4"/>
              </a:buBlip>
            </a:pP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обеспечение непрерывного образования в системе образовательных учреждений  железнодорожного транспорта: детский сад – общеобразовательная школа – образовательное учреждение среднего и высшего профессионального образования, реализующие  программы по подготовке специалистов в сфере железнодорожного транспорта;</a:t>
            </a:r>
            <a:endParaRPr lang="ru-RU" sz="2000" b="1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endParaRPr lang="ru-RU" sz="2000" b="1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marL="361950" indent="-361950" algn="just">
              <a:buBlip>
                <a:blip r:embed="rId4"/>
              </a:buBlip>
            </a:pP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профессиональная </a:t>
            </a:r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ориентация воспитанников на профессии железнодорожного транспорта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.</a:t>
            </a:r>
          </a:p>
          <a:p>
            <a:pPr marL="361950" indent="-361950" algn="r"/>
            <a:endParaRPr lang="ru-RU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marL="361950" indent="-361950" algn="r"/>
            <a:endParaRPr lang="ru-RU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algn="r"/>
            <a:endParaRPr lang="ru-RU" sz="16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algn="r"/>
            <a:endParaRPr lang="ru-RU" sz="1600" b="1" spc="100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50825" y="44450"/>
            <a:ext cx="3162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ru-RU" sz="3200" b="1">
                <a:solidFill>
                  <a:schemeClr val="bg1"/>
                </a:solidFill>
                <a:latin typeface="Verdana" pitchFamily="34" charset="0"/>
              </a:rPr>
              <a:t>Second Page</a:t>
            </a:r>
            <a:r>
              <a:rPr lang="fr-FR" altLang="ru-RU"/>
              <a:t> </a:t>
            </a:r>
          </a:p>
        </p:txBody>
      </p:sp>
      <p:pic>
        <p:nvPicPr>
          <p:cNvPr id="3074" name="Picture 2" descr="C:\Documents and Settings\Пользователь\Рабочий стол\путешествие в страну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57176" y="-19050"/>
            <a:ext cx="9401176" cy="68770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3108" y="1428736"/>
            <a:ext cx="5357850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3192"/>
                </a:solidFill>
              </a:rPr>
              <a:t>В мире профессий железнодорожного транспорта</a:t>
            </a:r>
            <a:endParaRPr lang="ru-RU" sz="3600" b="1" dirty="0">
              <a:solidFill>
                <a:srgbClr val="0031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уй вокзал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F:\Безимени-1.pn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-12715996" y="3286124"/>
            <a:ext cx="8055462" cy="243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2" name="гудок паровоза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8437 0.05 L 1.60086 0.0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1" name="TextBox 3"/>
          <p:cNvSpPr txBox="1">
            <a:spLocks noChangeArrowheads="1"/>
          </p:cNvSpPr>
          <p:nvPr/>
        </p:nvSpPr>
        <p:spPr bwMode="auto">
          <a:xfrm>
            <a:off x="571472" y="1285860"/>
            <a:ext cx="8215370" cy="503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1950" indent="-361950">
              <a:buBlip>
                <a:blip r:embed="rId3"/>
              </a:buBlip>
            </a:pPr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Взаимодействие </a:t>
            </a:r>
            <a:r>
              <a:rPr lang="ru-RU" sz="2600" b="1" dirty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с </a:t>
            </a:r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воспитанниками детского сада</a:t>
            </a:r>
          </a:p>
          <a:p>
            <a:pPr marL="361950" indent="-361950"/>
            <a:endParaRPr lang="ru-RU" sz="2600" b="1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61950" indent="-361950">
              <a:buBlip>
                <a:blip r:embed="rId3"/>
              </a:buBlip>
            </a:pPr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Взаимодействие </a:t>
            </a:r>
            <a:r>
              <a:rPr lang="ru-RU" sz="2600" b="1" dirty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с семьями воспитанников </a:t>
            </a:r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детского сада</a:t>
            </a:r>
          </a:p>
          <a:p>
            <a:pPr marL="361950" indent="-361950"/>
            <a:endParaRPr lang="ru-RU" sz="26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61950" indent="-361950">
              <a:buBlip>
                <a:blip r:embed="rId3"/>
              </a:buBlip>
            </a:pPr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Взаимодействие с педагогами</a:t>
            </a:r>
          </a:p>
          <a:p>
            <a:pPr marL="361950" indent="-361950"/>
            <a:endParaRPr lang="ru-RU" sz="2600" b="1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61950" indent="-361950">
              <a:buBlip>
                <a:blip r:embed="rId3"/>
              </a:buBlip>
            </a:pPr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Взаимодействие </a:t>
            </a:r>
            <a:r>
              <a:rPr lang="ru-RU" sz="2600" b="1" dirty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с социальными партнерами – </a:t>
            </a:r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предприятиями </a:t>
            </a:r>
            <a:r>
              <a:rPr lang="ru-RU" sz="2600" b="1" dirty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железнодорожного </a:t>
            </a:r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транспорта</a:t>
            </a:r>
          </a:p>
          <a:p>
            <a:pPr marL="361950" indent="-361950"/>
            <a:endParaRPr lang="ru-RU" sz="2600" b="1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61950" indent="-361950">
              <a:buBlip>
                <a:blip r:embed="rId3"/>
              </a:buBlip>
            </a:pPr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Создание </a:t>
            </a:r>
            <a:r>
              <a:rPr lang="ru-RU" sz="2600" b="1" dirty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развивающей предметно-пространственной среды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Основные направления работы</a:t>
            </a:r>
            <a:endParaRPr lang="ru-RU" sz="3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0"/>
            <a:ext cx="7858180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500" spc="1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Взаимодействие с детьми</a:t>
            </a:r>
            <a:endParaRPr lang="ru-RU" sz="3500" spc="1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01740" y="1268760"/>
            <a:ext cx="2340000" cy="80291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Ситуации общения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Прямоугольник 7">
            <a:hlinkClick r:id="rId3" action="ppaction://hlinksldjump"/>
          </p:cNvPr>
          <p:cNvSpPr/>
          <p:nvPr/>
        </p:nvSpPr>
        <p:spPr>
          <a:xfrm>
            <a:off x="3428992" y="4572008"/>
            <a:ext cx="2340000" cy="171451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Игра 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(сюжетно-ролевая, дидактическая, подвижная и др.)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Прямоугольник 15">
            <a:hlinkClick r:id="rId3" action="ppaction://hlinksldjump"/>
          </p:cNvPr>
          <p:cNvSpPr/>
          <p:nvPr/>
        </p:nvSpPr>
        <p:spPr>
          <a:xfrm>
            <a:off x="6444208" y="1268760"/>
            <a:ext cx="2340000" cy="64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Викторины, КВН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8596" y="2285992"/>
            <a:ext cx="2340000" cy="64294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Просмотр видеофильмов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Прямоугольник 18">
            <a:hlinkClick r:id="rId4" action="ppaction://hlinksldjump"/>
          </p:cNvPr>
          <p:cNvSpPr/>
          <p:nvPr/>
        </p:nvSpPr>
        <p:spPr>
          <a:xfrm>
            <a:off x="6444208" y="3032920"/>
            <a:ext cx="2340000" cy="64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Экскурсии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444208" y="2150840"/>
            <a:ext cx="2340000" cy="64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Труд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8596" y="4214818"/>
            <a:ext cx="2340000" cy="64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Проектная деятельность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214686"/>
            <a:ext cx="2340000" cy="64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Беседа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>
            <a:hlinkClick r:id="rId5" action="ppaction://hlinksldjump"/>
          </p:cNvPr>
          <p:cNvSpPr/>
          <p:nvPr/>
        </p:nvSpPr>
        <p:spPr>
          <a:xfrm>
            <a:off x="395536" y="5229200"/>
            <a:ext cx="2340000" cy="1224136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Непосредственно образовательная деятельность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444208" y="3915000"/>
            <a:ext cx="2340000" cy="108012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Рассматривание картин, иллюстраций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143240" y="2500306"/>
            <a:ext cx="2808312" cy="1656184"/>
          </a:xfrm>
          <a:prstGeom prst="rect">
            <a:avLst/>
          </a:prstGeom>
          <a:gradFill flip="none" rotWithShape="1">
            <a:gsLst>
              <a:gs pos="0">
                <a:srgbClr val="6699FF">
                  <a:tint val="66000"/>
                  <a:satMod val="160000"/>
                </a:srgbClr>
              </a:gs>
              <a:gs pos="50000">
                <a:srgbClr val="6699FF">
                  <a:tint val="44500"/>
                  <a:satMod val="160000"/>
                </a:srgbClr>
              </a:gs>
              <a:gs pos="100000">
                <a:srgbClr val="6699FF">
                  <a:tint val="23500"/>
                  <a:satMod val="160000"/>
                </a:srgbClr>
              </a:gs>
            </a:gsLst>
            <a:lin ang="16200000" scaled="1"/>
            <a:tileRect/>
          </a:gradFill>
          <a:ln w="57150">
            <a:solidFill>
              <a:srgbClr val="FCB22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Формы образовательной деятельности</a:t>
            </a:r>
          </a:p>
        </p:txBody>
      </p:sp>
      <p:sp>
        <p:nvSpPr>
          <p:cNvPr id="23" name="Прямоугольник 22">
            <a:hlinkClick r:id="rId6" action="ppaction://hlinksldjump"/>
          </p:cNvPr>
          <p:cNvSpPr/>
          <p:nvPr/>
        </p:nvSpPr>
        <p:spPr>
          <a:xfrm>
            <a:off x="428596" y="1214422"/>
            <a:ext cx="2340000" cy="857256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Праздники  и развлечения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444208" y="5229200"/>
            <a:ext cx="2340000" cy="1224136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Чтение литературы (художественной , познавательной)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Пользователь\Рабочий стол\51-52896\51-52896\Слайд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Взаимодействие с семьями воспитанников</a:t>
            </a:r>
            <a:endParaRPr lang="ru-RU" sz="3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Прямоугольник 5">
            <a:hlinkClick r:id="" action="ppaction://noaction"/>
          </p:cNvPr>
          <p:cNvSpPr/>
          <p:nvPr/>
        </p:nvSpPr>
        <p:spPr>
          <a:xfrm>
            <a:off x="6429388" y="3500438"/>
            <a:ext cx="2376264" cy="136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Семейный клуб «Большой секрет для маленькой компании»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5072074"/>
            <a:ext cx="3060000" cy="1440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Выпуск информационного листка «Солнышко мое… Азбука любви»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86512" y="2571744"/>
            <a:ext cx="2340000" cy="64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День открытых дверей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00166" y="5072074"/>
            <a:ext cx="3060000" cy="144016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Участие в оформлении стендовой информации  и  ведении картотеки «Династии железнодорожников»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2571744"/>
            <a:ext cx="2340000" cy="64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Проектная деятельность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57554" y="1357298"/>
            <a:ext cx="2340000" cy="64294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Познавательно-тематические вечера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2910" y="1500174"/>
            <a:ext cx="2340000" cy="71438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Совместная трудовая деятельность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03848" y="2636912"/>
            <a:ext cx="2880320" cy="1944216"/>
          </a:xfrm>
          <a:prstGeom prst="rect">
            <a:avLst/>
          </a:prstGeom>
          <a:gradFill flip="none" rotWithShape="1">
            <a:gsLst>
              <a:gs pos="0">
                <a:srgbClr val="6699FF">
                  <a:tint val="66000"/>
                  <a:satMod val="160000"/>
                </a:srgbClr>
              </a:gs>
              <a:gs pos="50000">
                <a:srgbClr val="6699FF">
                  <a:tint val="44500"/>
                  <a:satMod val="160000"/>
                </a:srgbClr>
              </a:gs>
              <a:gs pos="100000">
                <a:srgbClr val="6699FF">
                  <a:tint val="23500"/>
                  <a:satMod val="160000"/>
                </a:srgbClr>
              </a:gs>
            </a:gsLst>
            <a:lin ang="16200000" scaled="1"/>
            <a:tileRect/>
          </a:gradFill>
          <a:ln w="57150">
            <a:solidFill>
              <a:srgbClr val="FCB22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Формы взаимодействия с семьями воспитанников</a:t>
            </a:r>
            <a:endParaRPr lang="ru-RU" sz="2400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18" name="Прямоугольник 17">
            <a:hlinkClick r:id="" action="ppaction://noaction"/>
          </p:cNvPr>
          <p:cNvSpPr/>
          <p:nvPr/>
        </p:nvSpPr>
        <p:spPr>
          <a:xfrm>
            <a:off x="714348" y="3500438"/>
            <a:ext cx="2143140" cy="1222876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Инновационно</a:t>
            </a: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  - творческая мастерская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17" name="Прямоугольник 16">
            <a:hlinkClick r:id="" action="ppaction://noaction"/>
          </p:cNvPr>
          <p:cNvSpPr/>
          <p:nvPr/>
        </p:nvSpPr>
        <p:spPr>
          <a:xfrm>
            <a:off x="5929322" y="1643050"/>
            <a:ext cx="3000396" cy="64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</a:rPr>
              <a:t>Праздники, развлечения, конкурсы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2120</TotalTime>
  <Words>1275</Words>
  <Application>Microsoft Office PowerPoint</Application>
  <PresentationFormat>Экран (4:3)</PresentationFormat>
  <Paragraphs>191</Paragraphs>
  <Slides>22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Modèle par défaut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Blue Wave</dc:title>
  <dc:creator>www.powerpointstyles.com</dc:creator>
  <cp:lastModifiedBy>Пользователь</cp:lastModifiedBy>
  <cp:revision>328</cp:revision>
  <dcterms:created xsi:type="dcterms:W3CDTF">2009-03-23T15:23:24Z</dcterms:created>
  <dcterms:modified xsi:type="dcterms:W3CDTF">2019-12-26T11:52:41Z</dcterms:modified>
</cp:coreProperties>
</file>